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 id="287" r:id="rId31"/>
    <p:sldId id="288" r:id="rId32"/>
    <p:sldId id="289" r:id="rId33"/>
    <p:sldId id="290" r:id="rId34"/>
    <p:sldId id="292" r:id="rId35"/>
    <p:sldId id="293" r:id="rId36"/>
    <p:sldId id="300" r:id="rId37"/>
    <p:sldId id="325" r:id="rId38"/>
    <p:sldId id="311" r:id="rId39"/>
    <p:sldId id="312" r:id="rId40"/>
    <p:sldId id="319" r:id="rId41"/>
    <p:sldId id="324" r:id="rId42"/>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0" autoAdjust="0"/>
    <p:restoredTop sz="94595" autoAdjust="0"/>
  </p:normalViewPr>
  <p:slideViewPr>
    <p:cSldViewPr>
      <p:cViewPr>
        <p:scale>
          <a:sx n="66" d="100"/>
          <a:sy n="66" d="100"/>
        </p:scale>
        <p:origin x="-990" y="-156"/>
      </p:cViewPr>
      <p:guideLst>
        <p:guide orient="horz" pos="2160"/>
        <p:guide pos="2880"/>
      </p:guideLst>
    </p:cSldViewPr>
  </p:slideViewPr>
  <p:outlineViewPr>
    <p:cViewPr>
      <p:scale>
        <a:sx n="33" d="100"/>
        <a:sy n="33" d="100"/>
      </p:scale>
      <p:origin x="0" y="6751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B59300B2-180F-42B5-83B7-FB885035F731}" type="datetimeFigureOut">
              <a:rPr lang="uk-UA" smtClean="0"/>
              <a:t>24.04.2014</a:t>
            </a:fld>
            <a:endParaRPr lang="uk-UA" dirty="0"/>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uk-UA" dirty="0"/>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5863E1F6-28C7-4B3A-9427-9EECDF2ED125}" type="slidenum">
              <a:rPr lang="uk-UA" smtClean="0"/>
              <a:t>‹#›</a:t>
            </a:fld>
            <a:endParaRPr lang="uk-UA" dirty="0"/>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59300B2-180F-42B5-83B7-FB885035F731}" type="datetimeFigureOut">
              <a:rPr lang="uk-UA" smtClean="0"/>
              <a:t>24.04.2014</a:t>
            </a:fld>
            <a:endParaRPr lang="uk-UA" dirty="0"/>
          </a:p>
        </p:txBody>
      </p:sp>
      <p:sp>
        <p:nvSpPr>
          <p:cNvPr id="5" name="Нижний колонтитул 4"/>
          <p:cNvSpPr>
            <a:spLocks noGrp="1"/>
          </p:cNvSpPr>
          <p:nvPr>
            <p:ph type="ftr" sz="quarter" idx="11"/>
          </p:nvPr>
        </p:nvSpPr>
        <p:spPr/>
        <p:txBody>
          <a:bodyPr/>
          <a:lstStyle>
            <a:extLst/>
          </a:lstStyle>
          <a:p>
            <a:endParaRPr lang="uk-UA" dirty="0"/>
          </a:p>
        </p:txBody>
      </p:sp>
      <p:sp>
        <p:nvSpPr>
          <p:cNvPr id="6" name="Номер слайда 5"/>
          <p:cNvSpPr>
            <a:spLocks noGrp="1"/>
          </p:cNvSpPr>
          <p:nvPr>
            <p:ph type="sldNum" sz="quarter" idx="12"/>
          </p:nvPr>
        </p:nvSpPr>
        <p:spPr/>
        <p:txBody>
          <a:bodyPr/>
          <a:lstStyle>
            <a:extLst/>
          </a:lstStyle>
          <a:p>
            <a:fld id="{5863E1F6-28C7-4B3A-9427-9EECDF2ED125}" type="slidenum">
              <a:rPr lang="uk-UA" smtClean="0"/>
              <a:t>‹#›</a:t>
            </a:fld>
            <a:endParaRPr lang="uk-UA" dirty="0"/>
          </a:p>
        </p:txBody>
      </p:sp>
    </p:spTree>
  </p:cSld>
  <p:clrMapOvr>
    <a:masterClrMapping/>
  </p:clrMapOvr>
  <p:transition>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59300B2-180F-42B5-83B7-FB885035F731}" type="datetimeFigureOut">
              <a:rPr lang="uk-UA" smtClean="0"/>
              <a:t>24.04.2014</a:t>
            </a:fld>
            <a:endParaRPr lang="uk-UA" dirty="0"/>
          </a:p>
        </p:txBody>
      </p:sp>
      <p:sp>
        <p:nvSpPr>
          <p:cNvPr id="5" name="Нижний колонтитул 4"/>
          <p:cNvSpPr>
            <a:spLocks noGrp="1"/>
          </p:cNvSpPr>
          <p:nvPr>
            <p:ph type="ftr" sz="quarter" idx="11"/>
          </p:nvPr>
        </p:nvSpPr>
        <p:spPr/>
        <p:txBody>
          <a:bodyPr/>
          <a:lstStyle>
            <a:extLst/>
          </a:lstStyle>
          <a:p>
            <a:endParaRPr lang="uk-UA" dirty="0"/>
          </a:p>
        </p:txBody>
      </p:sp>
      <p:sp>
        <p:nvSpPr>
          <p:cNvPr id="6" name="Номер слайда 5"/>
          <p:cNvSpPr>
            <a:spLocks noGrp="1"/>
          </p:cNvSpPr>
          <p:nvPr>
            <p:ph type="sldNum" sz="quarter" idx="12"/>
          </p:nvPr>
        </p:nvSpPr>
        <p:spPr/>
        <p:txBody>
          <a:bodyPr/>
          <a:lstStyle>
            <a:extLst/>
          </a:lstStyle>
          <a:p>
            <a:fld id="{5863E1F6-28C7-4B3A-9427-9EECDF2ED125}" type="slidenum">
              <a:rPr lang="uk-UA" smtClean="0"/>
              <a:t>‹#›</a:t>
            </a:fld>
            <a:endParaRPr lang="uk-UA" dirty="0"/>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59300B2-180F-42B5-83B7-FB885035F731}" type="datetimeFigureOut">
              <a:rPr lang="uk-UA" smtClean="0"/>
              <a:t>24.04.2014</a:t>
            </a:fld>
            <a:endParaRPr lang="uk-UA" dirty="0"/>
          </a:p>
        </p:txBody>
      </p:sp>
      <p:sp>
        <p:nvSpPr>
          <p:cNvPr id="5" name="Нижний колонтитул 4"/>
          <p:cNvSpPr>
            <a:spLocks noGrp="1"/>
          </p:cNvSpPr>
          <p:nvPr>
            <p:ph type="ftr" sz="quarter" idx="11"/>
          </p:nvPr>
        </p:nvSpPr>
        <p:spPr/>
        <p:txBody>
          <a:bodyPr/>
          <a:lstStyle>
            <a:extLst/>
          </a:lstStyle>
          <a:p>
            <a:endParaRPr lang="uk-UA" dirty="0"/>
          </a:p>
        </p:txBody>
      </p:sp>
      <p:sp>
        <p:nvSpPr>
          <p:cNvPr id="6" name="Номер слайда 5"/>
          <p:cNvSpPr>
            <a:spLocks noGrp="1"/>
          </p:cNvSpPr>
          <p:nvPr>
            <p:ph type="sldNum" sz="quarter" idx="12"/>
          </p:nvPr>
        </p:nvSpPr>
        <p:spPr/>
        <p:txBody>
          <a:bodyPr/>
          <a:lstStyle>
            <a:extLst/>
          </a:lstStyle>
          <a:p>
            <a:fld id="{5863E1F6-28C7-4B3A-9427-9EECDF2ED125}" type="slidenum">
              <a:rPr lang="uk-UA" smtClean="0"/>
              <a:t>‹#›</a:t>
            </a:fld>
            <a:endParaRPr lang="uk-UA" dirty="0"/>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59300B2-180F-42B5-83B7-FB885035F731}" type="datetimeFigureOut">
              <a:rPr lang="uk-UA" smtClean="0"/>
              <a:t>24.04.2014</a:t>
            </a:fld>
            <a:endParaRPr lang="uk-UA" dirty="0"/>
          </a:p>
        </p:txBody>
      </p:sp>
      <p:sp>
        <p:nvSpPr>
          <p:cNvPr id="5" name="Нижний колонтитул 4"/>
          <p:cNvSpPr>
            <a:spLocks noGrp="1"/>
          </p:cNvSpPr>
          <p:nvPr>
            <p:ph type="ftr" sz="quarter" idx="11"/>
          </p:nvPr>
        </p:nvSpPr>
        <p:spPr/>
        <p:txBody>
          <a:bodyPr/>
          <a:lstStyle>
            <a:extLst/>
          </a:lstStyle>
          <a:p>
            <a:endParaRPr lang="uk-UA" dirty="0"/>
          </a:p>
        </p:txBody>
      </p:sp>
      <p:sp>
        <p:nvSpPr>
          <p:cNvPr id="6" name="Номер слайда 5"/>
          <p:cNvSpPr>
            <a:spLocks noGrp="1"/>
          </p:cNvSpPr>
          <p:nvPr>
            <p:ph type="sldNum" sz="quarter" idx="12"/>
          </p:nvPr>
        </p:nvSpPr>
        <p:spPr/>
        <p:txBody>
          <a:bodyPr/>
          <a:lstStyle>
            <a:extLst/>
          </a:lstStyle>
          <a:p>
            <a:fld id="{5863E1F6-28C7-4B3A-9427-9EECDF2ED125}" type="slidenum">
              <a:rPr lang="uk-UA" smtClean="0"/>
              <a:t>‹#›</a:t>
            </a:fld>
            <a:endParaRPr lang="uk-UA" dirty="0"/>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59300B2-180F-42B5-83B7-FB885035F731}" type="datetimeFigureOut">
              <a:rPr lang="uk-UA" smtClean="0"/>
              <a:t>24.04.2014</a:t>
            </a:fld>
            <a:endParaRPr lang="uk-UA" dirty="0"/>
          </a:p>
        </p:txBody>
      </p:sp>
      <p:sp>
        <p:nvSpPr>
          <p:cNvPr id="6" name="Нижний колонтитул 5"/>
          <p:cNvSpPr>
            <a:spLocks noGrp="1"/>
          </p:cNvSpPr>
          <p:nvPr>
            <p:ph type="ftr" sz="quarter" idx="11"/>
          </p:nvPr>
        </p:nvSpPr>
        <p:spPr/>
        <p:txBody>
          <a:bodyPr/>
          <a:lstStyle>
            <a:extLst/>
          </a:lstStyle>
          <a:p>
            <a:endParaRPr lang="uk-UA" dirty="0"/>
          </a:p>
        </p:txBody>
      </p:sp>
      <p:sp>
        <p:nvSpPr>
          <p:cNvPr id="7" name="Номер слайда 6"/>
          <p:cNvSpPr>
            <a:spLocks noGrp="1"/>
          </p:cNvSpPr>
          <p:nvPr>
            <p:ph type="sldNum" sz="quarter" idx="12"/>
          </p:nvPr>
        </p:nvSpPr>
        <p:spPr/>
        <p:txBody>
          <a:bodyPr/>
          <a:lstStyle>
            <a:extLst/>
          </a:lstStyle>
          <a:p>
            <a:fld id="{5863E1F6-28C7-4B3A-9427-9EECDF2ED125}" type="slidenum">
              <a:rPr lang="uk-UA" smtClean="0"/>
              <a:t>‹#›</a:t>
            </a:fld>
            <a:endParaRPr lang="uk-UA" dirty="0"/>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59300B2-180F-42B5-83B7-FB885035F731}" type="datetimeFigureOut">
              <a:rPr lang="uk-UA" smtClean="0"/>
              <a:t>24.04.2014</a:t>
            </a:fld>
            <a:endParaRPr lang="uk-UA" dirty="0"/>
          </a:p>
        </p:txBody>
      </p:sp>
      <p:sp>
        <p:nvSpPr>
          <p:cNvPr id="8" name="Нижний колонтитул 7"/>
          <p:cNvSpPr>
            <a:spLocks noGrp="1"/>
          </p:cNvSpPr>
          <p:nvPr>
            <p:ph type="ftr" sz="quarter" idx="11"/>
          </p:nvPr>
        </p:nvSpPr>
        <p:spPr/>
        <p:txBody>
          <a:bodyPr/>
          <a:lstStyle>
            <a:extLst/>
          </a:lstStyle>
          <a:p>
            <a:endParaRPr lang="uk-UA" dirty="0"/>
          </a:p>
        </p:txBody>
      </p:sp>
      <p:sp>
        <p:nvSpPr>
          <p:cNvPr id="9" name="Номер слайда 8"/>
          <p:cNvSpPr>
            <a:spLocks noGrp="1"/>
          </p:cNvSpPr>
          <p:nvPr>
            <p:ph type="sldNum" sz="quarter" idx="12"/>
          </p:nvPr>
        </p:nvSpPr>
        <p:spPr/>
        <p:txBody>
          <a:bodyPr/>
          <a:lstStyle>
            <a:extLst/>
          </a:lstStyle>
          <a:p>
            <a:fld id="{5863E1F6-28C7-4B3A-9427-9EECDF2ED125}" type="slidenum">
              <a:rPr lang="uk-UA" smtClean="0"/>
              <a:t>‹#›</a:t>
            </a:fld>
            <a:endParaRPr lang="uk-UA" dirty="0"/>
          </a:p>
        </p:txBody>
      </p:sp>
    </p:spTree>
  </p:cSld>
  <p:clrMapOvr>
    <a:overrideClrMapping bg1="lt1" tx1="dk1" bg2="lt2" tx2="dk2" accent1="accent1" accent2="accent2" accent3="accent3" accent4="accent4" accent5="accent5" accent6="accent6" hlink="hlink" folHlink="folHlink"/>
  </p:clrMapOvr>
  <p:transition>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B59300B2-180F-42B5-83B7-FB885035F731}" type="datetimeFigureOut">
              <a:rPr lang="uk-UA" smtClean="0"/>
              <a:t>24.04.2014</a:t>
            </a:fld>
            <a:endParaRPr lang="uk-UA" dirty="0"/>
          </a:p>
        </p:txBody>
      </p:sp>
      <p:sp>
        <p:nvSpPr>
          <p:cNvPr id="4" name="Нижний колонтитул 3"/>
          <p:cNvSpPr>
            <a:spLocks noGrp="1"/>
          </p:cNvSpPr>
          <p:nvPr>
            <p:ph type="ftr" sz="quarter" idx="11"/>
          </p:nvPr>
        </p:nvSpPr>
        <p:spPr/>
        <p:txBody>
          <a:bodyPr/>
          <a:lstStyle>
            <a:extLst/>
          </a:lstStyle>
          <a:p>
            <a:endParaRPr lang="uk-UA" dirty="0"/>
          </a:p>
        </p:txBody>
      </p:sp>
      <p:sp>
        <p:nvSpPr>
          <p:cNvPr id="5" name="Номер слайда 4"/>
          <p:cNvSpPr>
            <a:spLocks noGrp="1"/>
          </p:cNvSpPr>
          <p:nvPr>
            <p:ph type="sldNum" sz="quarter" idx="12"/>
          </p:nvPr>
        </p:nvSpPr>
        <p:spPr/>
        <p:txBody>
          <a:bodyPr/>
          <a:lstStyle>
            <a:extLst/>
          </a:lstStyle>
          <a:p>
            <a:fld id="{5863E1F6-28C7-4B3A-9427-9EECDF2ED125}" type="slidenum">
              <a:rPr lang="uk-UA" smtClean="0"/>
              <a:t>‹#›</a:t>
            </a:fld>
            <a:endParaRPr lang="uk-UA" dirty="0"/>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59300B2-180F-42B5-83B7-FB885035F731}" type="datetimeFigureOut">
              <a:rPr lang="uk-UA" smtClean="0"/>
              <a:t>24.04.2014</a:t>
            </a:fld>
            <a:endParaRPr lang="uk-UA" dirty="0"/>
          </a:p>
        </p:txBody>
      </p:sp>
      <p:sp>
        <p:nvSpPr>
          <p:cNvPr id="3" name="Нижний колонтитул 2"/>
          <p:cNvSpPr>
            <a:spLocks noGrp="1"/>
          </p:cNvSpPr>
          <p:nvPr>
            <p:ph type="ftr" sz="quarter" idx="11"/>
          </p:nvPr>
        </p:nvSpPr>
        <p:spPr/>
        <p:txBody>
          <a:bodyPr/>
          <a:lstStyle>
            <a:extLst/>
          </a:lstStyle>
          <a:p>
            <a:endParaRPr lang="uk-UA" dirty="0"/>
          </a:p>
        </p:txBody>
      </p:sp>
      <p:sp>
        <p:nvSpPr>
          <p:cNvPr id="4" name="Номер слайда 3"/>
          <p:cNvSpPr>
            <a:spLocks noGrp="1"/>
          </p:cNvSpPr>
          <p:nvPr>
            <p:ph type="sldNum" sz="quarter" idx="12"/>
          </p:nvPr>
        </p:nvSpPr>
        <p:spPr/>
        <p:txBody>
          <a:bodyPr/>
          <a:lstStyle>
            <a:extLst/>
          </a:lstStyle>
          <a:p>
            <a:fld id="{5863E1F6-28C7-4B3A-9427-9EECDF2ED125}" type="slidenum">
              <a:rPr lang="uk-UA" smtClean="0"/>
              <a:t>‹#›</a:t>
            </a:fld>
            <a:endParaRPr lang="uk-UA" dirty="0"/>
          </a:p>
        </p:txBody>
      </p:sp>
    </p:spTree>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B59300B2-180F-42B5-83B7-FB885035F731}" type="datetimeFigureOut">
              <a:rPr lang="uk-UA" smtClean="0"/>
              <a:t>24.04.2014</a:t>
            </a:fld>
            <a:endParaRPr lang="uk-UA" dirty="0"/>
          </a:p>
        </p:txBody>
      </p:sp>
      <p:sp>
        <p:nvSpPr>
          <p:cNvPr id="6" name="Нижний колонтитул 5"/>
          <p:cNvSpPr>
            <a:spLocks noGrp="1"/>
          </p:cNvSpPr>
          <p:nvPr>
            <p:ph type="ftr" sz="quarter" idx="11"/>
          </p:nvPr>
        </p:nvSpPr>
        <p:spPr/>
        <p:txBody>
          <a:bodyPr/>
          <a:lstStyle>
            <a:extLst/>
          </a:lstStyle>
          <a:p>
            <a:endParaRPr lang="uk-UA" dirty="0"/>
          </a:p>
        </p:txBody>
      </p:sp>
      <p:sp>
        <p:nvSpPr>
          <p:cNvPr id="7" name="Номер слайда 6"/>
          <p:cNvSpPr>
            <a:spLocks noGrp="1"/>
          </p:cNvSpPr>
          <p:nvPr>
            <p:ph type="sldNum" sz="quarter" idx="12"/>
          </p:nvPr>
        </p:nvSpPr>
        <p:spPr/>
        <p:txBody>
          <a:bodyPr/>
          <a:lstStyle>
            <a:extLst/>
          </a:lstStyle>
          <a:p>
            <a:fld id="{5863E1F6-28C7-4B3A-9427-9EECDF2ED125}" type="slidenum">
              <a:rPr lang="uk-UA" smtClean="0"/>
              <a:t>‹#›</a:t>
            </a:fld>
            <a:endParaRPr lang="uk-UA" dirty="0"/>
          </a:p>
        </p:txBody>
      </p:sp>
    </p:spTree>
  </p:cSld>
  <p:clrMapOvr>
    <a:overrideClrMapping bg1="lt1" tx1="dk1" bg2="lt2" tx2="dk2" accent1="accent1" accent2="accent2" accent3="accent3" accent4="accent4" accent5="accent5" accent6="accent6" hlink="hlink" folHlink="folHlink"/>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dirty="0"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B59300B2-180F-42B5-83B7-FB885035F731}" type="datetimeFigureOut">
              <a:rPr lang="uk-UA" smtClean="0"/>
              <a:t>24.04.2014</a:t>
            </a:fld>
            <a:endParaRPr lang="uk-UA" dirty="0"/>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uk-UA" dirty="0"/>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5863E1F6-28C7-4B3A-9427-9EECDF2ED125}" type="slidenum">
              <a:rPr lang="uk-UA" smtClean="0"/>
              <a:t>‹#›</a:t>
            </a:fld>
            <a:endParaRPr lang="uk-UA" dirty="0"/>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59300B2-180F-42B5-83B7-FB885035F731}" type="datetimeFigureOut">
              <a:rPr lang="uk-UA" smtClean="0"/>
              <a:t>24.04.2014</a:t>
            </a:fld>
            <a:endParaRPr lang="uk-UA" dirty="0"/>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uk-UA" dirty="0"/>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863E1F6-28C7-4B3A-9427-9EECDF2ED125}" type="slidenum">
              <a:rPr lang="uk-UA" smtClean="0"/>
              <a:t>‹#›</a:t>
            </a:fld>
            <a:endParaRPr lang="uk-UA"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wheel spokes="8"/>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http://uk.wikipedia.org/w/index.php?title=%D0%A4%D0%B0%D0%B9%D0%BB:Protein.gif&amp;filetimestamp=20110917075155&amp;"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uk.wikipedia.org/wiki/%D0%A4%D0%B0%D0%B9%D0%BB:Fried_egg,_sunny_side_up.jp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file:///E:\&#1076;&#1110;&#1084;&#1072;\&#1079;&#1072;&#1082;&#1072;&#1095;&#1082;&#1080;\belok%201.avi.mp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46082" name="Picture 2" descr="http://www.withfriendship.com/images/d/17521/Transfer-RNA-picture.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p:txBody>
          <a:bodyPr/>
          <a:lstStyle/>
          <a:p>
            <a:r>
              <a:rPr lang="ru-RU" dirty="0" smtClean="0"/>
              <a:t>Б</a:t>
            </a:r>
            <a:r>
              <a:rPr lang="uk-UA" dirty="0" err="1" smtClean="0"/>
              <a:t>ілки</a:t>
            </a:r>
            <a:endParaRPr lang="uk-UA" dirty="0"/>
          </a:p>
        </p:txBody>
      </p:sp>
      <p:sp>
        <p:nvSpPr>
          <p:cNvPr id="3" name="Подзаголовок 2"/>
          <p:cNvSpPr>
            <a:spLocks noGrp="1"/>
          </p:cNvSpPr>
          <p:nvPr>
            <p:ph type="subTitle" idx="1"/>
          </p:nvPr>
        </p:nvSpPr>
        <p:spPr>
          <a:xfrm>
            <a:off x="2123728" y="4077072"/>
            <a:ext cx="6838528" cy="1199704"/>
          </a:xfrm>
        </p:spPr>
        <p:txBody>
          <a:bodyPr/>
          <a:lstStyle/>
          <a:p>
            <a:r>
              <a:rPr lang="uk-UA" dirty="0" smtClean="0"/>
              <a:t>Розмаїтого Дмитра, 9-Б клас</a:t>
            </a:r>
            <a:endParaRPr lang="uk-UA"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to="" calcmode="lin" valueType="num">
                                      <p:cBhvr>
                                        <p:cTn id="7" dur="1" fill="hold"/>
                                        <p:tgtEl>
                                          <p:spTgt spid="4608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to="" calcmode="lin" valueType="num">
                                      <p:cBhvr>
                                        <p:cTn id="10" dur="1" fill="hold"/>
                                        <p:tgtEl>
                                          <p:spTgt spid="2"/>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to="" calcmode="lin" valueType="num">
                                      <p:cBhvr>
                                        <p:cTn id="13"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251520" y="692696"/>
            <a:ext cx="4244280" cy="5314595"/>
          </a:xfrm>
        </p:spPr>
        <p:txBody>
          <a:bodyPr>
            <a:normAutofit fontScale="77500" lnSpcReduction="20000"/>
          </a:bodyPr>
          <a:lstStyle/>
          <a:p>
            <a:r>
              <a:rPr lang="uk-UA" dirty="0" smtClean="0">
                <a:solidFill>
                  <a:schemeClr val="bg1"/>
                </a:solidFill>
              </a:rPr>
              <a:t>Білки були виділені в окремий клас біологічних молекул у 18 столітті в результаті робіт французького хіміка Антуана де </a:t>
            </a:r>
            <a:r>
              <a:rPr lang="uk-UA" dirty="0" err="1" smtClean="0">
                <a:solidFill>
                  <a:schemeClr val="bg1"/>
                </a:solidFill>
              </a:rPr>
              <a:t>Фуркруа</a:t>
            </a:r>
            <a:r>
              <a:rPr lang="uk-UA" dirty="0" smtClean="0">
                <a:solidFill>
                  <a:schemeClr val="bg1"/>
                </a:solidFill>
              </a:rPr>
              <a:t> та інших учених, в яких було відмічено властивість білків коагулювати під час нагрівання або під дією кислот. У той час були досліджені такі білки, як альбумін з яєчних білків, фібрин з крові і </a:t>
            </a:r>
            <a:r>
              <a:rPr lang="uk-UA" dirty="0" smtClean="0">
                <a:solidFill>
                  <a:schemeClr val="bg1"/>
                </a:solidFill>
              </a:rPr>
              <a:t/>
            </a:r>
            <a:br>
              <a:rPr lang="uk-UA" dirty="0" smtClean="0">
                <a:solidFill>
                  <a:schemeClr val="bg1"/>
                </a:solidFill>
              </a:rPr>
            </a:br>
            <a:r>
              <a:rPr lang="uk-UA" dirty="0" err="1" smtClean="0">
                <a:solidFill>
                  <a:schemeClr val="bg1"/>
                </a:solidFill>
              </a:rPr>
              <a:t>глютен</a:t>
            </a:r>
            <a:r>
              <a:rPr lang="uk-UA" dirty="0" smtClean="0">
                <a:solidFill>
                  <a:schemeClr val="bg1"/>
                </a:solidFill>
              </a:rPr>
              <a:t> </a:t>
            </a:r>
            <a:r>
              <a:rPr lang="uk-UA" dirty="0" smtClean="0">
                <a:solidFill>
                  <a:schemeClr val="bg1"/>
                </a:solidFill>
              </a:rPr>
              <a:t>із </a:t>
            </a:r>
            <a:r>
              <a:rPr lang="uk-UA" dirty="0" smtClean="0">
                <a:solidFill>
                  <a:schemeClr val="bg1"/>
                </a:solidFill>
              </a:rPr>
              <a:t>зерна пшениці. </a:t>
            </a:r>
            <a:endParaRPr lang="uk-UA" dirty="0">
              <a:solidFill>
                <a:schemeClr val="bg1"/>
              </a:solidFill>
            </a:endParaRPr>
          </a:p>
        </p:txBody>
      </p:sp>
      <p:pic>
        <p:nvPicPr>
          <p:cNvPr id="9" name="Picture 2" descr="http://upload.wikimedia.org/wikipedia/commons/8/88/Antoine_Fran%C3%A7ois%2C_comte_de_Fourcroy.jpg"/>
          <p:cNvPicPr>
            <a:picLocks noGrp="1" noChangeAspect="1" noChangeArrowheads="1"/>
          </p:cNvPicPr>
          <p:nvPr>
            <p:ph sz="half" idx="2"/>
          </p:nvPr>
        </p:nvPicPr>
        <p:blipFill>
          <a:blip r:embed="rId2" cstate="print"/>
          <a:srcRect/>
          <a:stretch>
            <a:fillRect/>
          </a:stretch>
        </p:blipFill>
        <p:spPr bwMode="auto">
          <a:xfrm>
            <a:off x="4644008" y="1124744"/>
            <a:ext cx="4007429" cy="4525962"/>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sz="half" idx="1"/>
          </p:nvPr>
        </p:nvSpPr>
        <p:spPr>
          <a:xfrm>
            <a:off x="457200" y="692696"/>
            <a:ext cx="4038600" cy="5314595"/>
          </a:xfrm>
        </p:spPr>
        <p:txBody>
          <a:bodyPr>
            <a:normAutofit fontScale="85000" lnSpcReduction="20000"/>
          </a:bodyPr>
          <a:lstStyle/>
          <a:p>
            <a:r>
              <a:rPr lang="uk-UA" dirty="0" smtClean="0">
                <a:solidFill>
                  <a:schemeClr val="bg1"/>
                </a:solidFill>
              </a:rPr>
              <a:t>Голландський хімік </a:t>
            </a:r>
            <a:r>
              <a:rPr lang="uk-UA" dirty="0" err="1" smtClean="0">
                <a:solidFill>
                  <a:schemeClr val="bg1"/>
                </a:solidFill>
              </a:rPr>
              <a:t>Герріт</a:t>
            </a:r>
            <a:r>
              <a:rPr lang="uk-UA" dirty="0" smtClean="0">
                <a:solidFill>
                  <a:schemeClr val="bg1"/>
                </a:solidFill>
              </a:rPr>
              <a:t> </a:t>
            </a:r>
            <a:r>
              <a:rPr lang="uk-UA" dirty="0" err="1" smtClean="0">
                <a:solidFill>
                  <a:schemeClr val="bg1"/>
                </a:solidFill>
              </a:rPr>
              <a:t>Мульдер</a:t>
            </a:r>
            <a:r>
              <a:rPr lang="uk-UA" dirty="0" smtClean="0">
                <a:solidFill>
                  <a:schemeClr val="bg1"/>
                </a:solidFill>
              </a:rPr>
              <a:t> провів аналіз складу білків і виявив, що практично всі білки мають </a:t>
            </a:r>
            <a:r>
              <a:rPr lang="uk-UA" dirty="0" smtClean="0">
                <a:solidFill>
                  <a:schemeClr val="bg1"/>
                </a:solidFill>
              </a:rPr>
              <a:t>однакову</a:t>
            </a:r>
            <a:r>
              <a:rPr lang="uk-UA" dirty="0" smtClean="0">
                <a:solidFill>
                  <a:schemeClr val="bg1"/>
                </a:solidFill>
              </a:rPr>
              <a:t> </a:t>
            </a:r>
            <a:r>
              <a:rPr lang="uk-UA" dirty="0" smtClean="0">
                <a:solidFill>
                  <a:schemeClr val="bg1"/>
                </a:solidFill>
              </a:rPr>
              <a:t/>
            </a:r>
            <a:br>
              <a:rPr lang="uk-UA" dirty="0" smtClean="0">
                <a:solidFill>
                  <a:schemeClr val="bg1"/>
                </a:solidFill>
              </a:rPr>
            </a:br>
            <a:r>
              <a:rPr lang="uk-UA" dirty="0" smtClean="0">
                <a:solidFill>
                  <a:schemeClr val="bg1"/>
                </a:solidFill>
              </a:rPr>
              <a:t>емпіричну </a:t>
            </a:r>
            <a:r>
              <a:rPr lang="uk-UA" dirty="0" smtClean="0">
                <a:solidFill>
                  <a:schemeClr val="bg1"/>
                </a:solidFill>
              </a:rPr>
              <a:t>формулу. </a:t>
            </a:r>
            <a:r>
              <a:rPr lang="uk-UA" dirty="0" err="1" smtClean="0">
                <a:solidFill>
                  <a:schemeClr val="bg1"/>
                </a:solidFill>
              </a:rPr>
              <a:t>Мульдер</a:t>
            </a:r>
            <a:r>
              <a:rPr lang="uk-UA" dirty="0" smtClean="0">
                <a:solidFill>
                  <a:schemeClr val="bg1"/>
                </a:solidFill>
              </a:rPr>
              <a:t> також визначив продукти руйнування білків — амінокислоти — і для однієї з них (лейцину) майже точно визначив </a:t>
            </a:r>
            <a:r>
              <a:rPr lang="uk-UA" dirty="0" smtClean="0">
                <a:solidFill>
                  <a:schemeClr val="bg1"/>
                </a:solidFill>
              </a:rPr>
              <a:t/>
            </a:r>
            <a:br>
              <a:rPr lang="uk-UA" dirty="0" smtClean="0">
                <a:solidFill>
                  <a:schemeClr val="bg1"/>
                </a:solidFill>
              </a:rPr>
            </a:br>
            <a:r>
              <a:rPr lang="uk-UA" dirty="0" smtClean="0">
                <a:solidFill>
                  <a:schemeClr val="bg1"/>
                </a:solidFill>
              </a:rPr>
              <a:t>молекулярну масу</a:t>
            </a:r>
            <a:r>
              <a:rPr lang="uk-UA" dirty="0" smtClean="0">
                <a:solidFill>
                  <a:schemeClr val="bg1"/>
                </a:solidFill>
              </a:rPr>
              <a:t> — 131 </a:t>
            </a:r>
            <a:r>
              <a:rPr lang="uk-UA" dirty="0" err="1" smtClean="0">
                <a:solidFill>
                  <a:schemeClr val="bg1"/>
                </a:solidFill>
              </a:rPr>
              <a:t>дальтон</a:t>
            </a:r>
            <a:r>
              <a:rPr lang="uk-UA" dirty="0" smtClean="0">
                <a:solidFill>
                  <a:schemeClr val="bg1"/>
                </a:solidFill>
              </a:rPr>
              <a:t>.</a:t>
            </a:r>
            <a:endParaRPr lang="uk-UA" dirty="0">
              <a:solidFill>
                <a:schemeClr val="bg1"/>
              </a:solidFill>
            </a:endParaRPr>
          </a:p>
        </p:txBody>
      </p:sp>
      <p:pic>
        <p:nvPicPr>
          <p:cNvPr id="7" name="Picture 2" descr="http://upload.wikimedia.org/wikipedia/commons/1/1b/Dr._G.J._Mulder.jpg"/>
          <p:cNvPicPr>
            <a:picLocks noGrp="1" noChangeAspect="1" noChangeArrowheads="1"/>
          </p:cNvPicPr>
          <p:nvPr>
            <p:ph sz="half" idx="2"/>
          </p:nvPr>
        </p:nvPicPr>
        <p:blipFill>
          <a:blip r:embed="rId2" cstate="print"/>
          <a:srcRect/>
          <a:stretch>
            <a:fillRect/>
          </a:stretch>
        </p:blipFill>
        <p:spPr bwMode="auto">
          <a:xfrm>
            <a:off x="4644008" y="1268760"/>
            <a:ext cx="4038600" cy="4166526"/>
          </a:xfrm>
          <a:prstGeom prst="roundRect">
            <a:avLst>
              <a:gd name="adj" fmla="val 35192"/>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1124744"/>
            <a:ext cx="8229600" cy="4392488"/>
          </a:xfrm>
        </p:spPr>
        <p:txBody>
          <a:bodyPr>
            <a:normAutofit/>
          </a:bodyPr>
          <a:lstStyle/>
          <a:p>
            <a:r>
              <a:rPr lang="uk-UA" dirty="0" err="1" smtClean="0"/>
              <a:t>Мульдеру</a:t>
            </a:r>
            <a:r>
              <a:rPr lang="uk-UA" dirty="0" smtClean="0"/>
              <a:t>, зокрема, належить перша модель хімічної будови білків, запропонована ним у 1836 році. Виходячи з теорії радикалів, він сформулював поняття про мінімальну структурну одиницю у складі білків. Саме ця одиниця зі складом </a:t>
            </a:r>
            <a:r>
              <a:rPr lang="en-US" dirty="0" smtClean="0"/>
              <a:t>C</a:t>
            </a:r>
            <a:r>
              <a:rPr lang="en-US" baseline="-25000" dirty="0" smtClean="0"/>
              <a:t>16</a:t>
            </a:r>
            <a:r>
              <a:rPr lang="en-US" dirty="0" smtClean="0"/>
              <a:t>H</a:t>
            </a:r>
            <a:r>
              <a:rPr lang="en-US" baseline="-25000" dirty="0" smtClean="0"/>
              <a:t>24</a:t>
            </a:r>
            <a:r>
              <a:rPr lang="en-US" dirty="0" smtClean="0"/>
              <a:t>N</a:t>
            </a:r>
            <a:r>
              <a:rPr lang="en-US" baseline="-25000" dirty="0" smtClean="0"/>
              <a:t>4</a:t>
            </a:r>
            <a:r>
              <a:rPr lang="en-US" dirty="0" smtClean="0"/>
              <a:t>0</a:t>
            </a:r>
            <a:r>
              <a:rPr lang="en-US" baseline="-25000" dirty="0" smtClean="0"/>
              <a:t>5</a:t>
            </a:r>
            <a:r>
              <a:rPr lang="en-US" dirty="0" smtClean="0"/>
              <a:t> </a:t>
            </a:r>
            <a:r>
              <a:rPr lang="uk-UA" dirty="0" smtClean="0"/>
              <a:t>отримала пізніше назву «протеїну» (</a:t>
            </a:r>
            <a:r>
              <a:rPr lang="en-US" dirty="0" smtClean="0"/>
              <a:t>Pr), </a:t>
            </a:r>
            <a:r>
              <a:rPr lang="uk-UA" dirty="0" smtClean="0"/>
              <a:t>а концепція — теорії </a:t>
            </a:r>
            <a:r>
              <a:rPr lang="uk-UA" dirty="0" smtClean="0"/>
              <a:t>протеїну. </a:t>
            </a:r>
            <a:endParaRPr lang="uk-UA"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sz="quarter" idx="2"/>
          </p:nvPr>
        </p:nvSpPr>
        <p:spPr>
          <a:xfrm>
            <a:off x="457200" y="404664"/>
            <a:ext cx="4040188" cy="5904656"/>
          </a:xfrm>
        </p:spPr>
        <p:txBody>
          <a:bodyPr>
            <a:normAutofit fontScale="92500" lnSpcReduction="20000"/>
          </a:bodyPr>
          <a:lstStyle/>
          <a:p>
            <a:r>
              <a:rPr lang="uk-UA" dirty="0" smtClean="0"/>
              <a:t>Сам термін «протеїн», що в сучасному розумінні означає білок більшістю європейських мов, був запропонований у 1838 році співробітником </a:t>
            </a:r>
            <a:r>
              <a:rPr lang="uk-UA" dirty="0" err="1" smtClean="0"/>
              <a:t>Мульдера</a:t>
            </a:r>
            <a:r>
              <a:rPr lang="uk-UA" dirty="0" smtClean="0"/>
              <a:t> Якобом </a:t>
            </a:r>
            <a:r>
              <a:rPr lang="uk-UA" dirty="0" err="1" smtClean="0"/>
              <a:t>Берцеліусом</a:t>
            </a:r>
            <a:r>
              <a:rPr lang="uk-UA" dirty="0" smtClean="0"/>
              <a:t>. Перевірка цієї моделі привернула увагу відомих хіміків свого часу, таких як Юстус </a:t>
            </a:r>
            <a:r>
              <a:rPr lang="uk-UA" dirty="0" err="1" smtClean="0"/>
              <a:t>Лібіх</a:t>
            </a:r>
            <a:r>
              <a:rPr lang="uk-UA" dirty="0" smtClean="0"/>
              <a:t> і Жан-Батист Дюма. Під впливом нових даних теорія протеїну декілька разів корегувалася, але все ж до кінця 1850-х років від неї довелося повністю відмовитися.</a:t>
            </a:r>
            <a:endParaRPr lang="uk-UA" dirty="0"/>
          </a:p>
        </p:txBody>
      </p:sp>
      <p:pic>
        <p:nvPicPr>
          <p:cNvPr id="20482" name="Picture 2" descr="http://upload.wikimedia.org/wikipedia/commons/f/fd/JustusLiebig.jpg"/>
          <p:cNvPicPr>
            <a:picLocks noChangeAspect="1" noChangeArrowheads="1"/>
          </p:cNvPicPr>
          <p:nvPr/>
        </p:nvPicPr>
        <p:blipFill>
          <a:blip r:embed="rId2" cstate="print"/>
          <a:srcRect/>
          <a:stretch>
            <a:fillRect/>
          </a:stretch>
        </p:blipFill>
        <p:spPr bwMode="auto">
          <a:xfrm>
            <a:off x="4572000" y="3933056"/>
            <a:ext cx="2088232" cy="2088232"/>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484" name="Picture 4" descr="http://upload.wikimedia.org/wikipedia/commons/d/dd/Jean_Baptiste_Andr%C3%A9_Dumas.jpg"/>
          <p:cNvPicPr>
            <a:picLocks noChangeAspect="1" noChangeArrowheads="1"/>
          </p:cNvPicPr>
          <p:nvPr/>
        </p:nvPicPr>
        <p:blipFill>
          <a:blip r:embed="rId3" cstate="print"/>
          <a:srcRect/>
          <a:stretch>
            <a:fillRect/>
          </a:stretch>
        </p:blipFill>
        <p:spPr bwMode="auto">
          <a:xfrm>
            <a:off x="6948264" y="3933056"/>
            <a:ext cx="1800200" cy="2217159"/>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486" name="Picture 6" descr="http://upload.wikimedia.org/wikipedia/uk/2/2a/Jons_Jacob_Berzelius.jpg"/>
          <p:cNvPicPr>
            <a:picLocks noChangeAspect="1" noChangeArrowheads="1"/>
          </p:cNvPicPr>
          <p:nvPr/>
        </p:nvPicPr>
        <p:blipFill>
          <a:blip r:embed="rId4" cstate="print"/>
          <a:srcRect/>
          <a:stretch>
            <a:fillRect/>
          </a:stretch>
        </p:blipFill>
        <p:spPr bwMode="auto">
          <a:xfrm>
            <a:off x="5421807" y="389617"/>
            <a:ext cx="2174529" cy="2967375"/>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20486"/>
                                        </p:tgtEl>
                                        <p:attrNameLst>
                                          <p:attrName>style.visibility</p:attrName>
                                        </p:attrNameLst>
                                      </p:cBhvr>
                                      <p:to>
                                        <p:strVal val="visible"/>
                                      </p:to>
                                    </p:set>
                                    <p:anim to="" calcmode="lin" valueType="num">
                                      <p:cBhvr>
                                        <p:cTn id="11" dur="1" fill="hold"/>
                                        <p:tgtEl>
                                          <p:spTgt spid="20486"/>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20482"/>
                                        </p:tgtEl>
                                        <p:attrNameLst>
                                          <p:attrName>style.visibility</p:attrName>
                                        </p:attrNameLst>
                                      </p:cBhvr>
                                      <p:to>
                                        <p:strVal val="visible"/>
                                      </p:to>
                                    </p:set>
                                    <p:anim to="" calcmode="lin" valueType="num">
                                      <p:cBhvr>
                                        <p:cTn id="15" dur="1" fill="hold"/>
                                        <p:tgtEl>
                                          <p:spTgt spid="20482"/>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20484"/>
                                        </p:tgtEl>
                                        <p:attrNameLst>
                                          <p:attrName>style.visibility</p:attrName>
                                        </p:attrNameLst>
                                      </p:cBhvr>
                                      <p:to>
                                        <p:strVal val="visible"/>
                                      </p:to>
                                    </p:set>
                                    <p:anim to="" calcmode="lin" valueType="num">
                                      <p:cBhvr>
                                        <p:cTn id="18" dur="1" fill="hold"/>
                                        <p:tgtEl>
                                          <p:spTgt spid="204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sz="half" idx="1"/>
          </p:nvPr>
        </p:nvSpPr>
        <p:spPr>
          <a:xfrm>
            <a:off x="457200" y="404664"/>
            <a:ext cx="4186808" cy="5904656"/>
          </a:xfrm>
        </p:spPr>
        <p:txBody>
          <a:bodyPr>
            <a:normAutofit fontScale="77500" lnSpcReduction="20000"/>
          </a:bodyPr>
          <a:lstStyle/>
          <a:p>
            <a:r>
              <a:rPr lang="uk-UA" dirty="0" smtClean="0">
                <a:solidFill>
                  <a:schemeClr val="bg1"/>
                </a:solidFill>
              </a:rPr>
              <a:t>До кінця 19 століття вже було досліджено більшість амінокислот, що входять до складу білків. У 1894 році німецький </a:t>
            </a:r>
            <a:r>
              <a:rPr lang="uk-UA" dirty="0" smtClean="0">
                <a:solidFill>
                  <a:schemeClr val="bg1"/>
                </a:solidFill>
              </a:rPr>
              <a:t>фізіолог </a:t>
            </a:r>
            <a:r>
              <a:rPr lang="uk-UA" dirty="0" err="1" smtClean="0">
                <a:solidFill>
                  <a:schemeClr val="bg1"/>
                </a:solidFill>
              </a:rPr>
              <a:t>Альбрехт</a:t>
            </a:r>
            <a:r>
              <a:rPr lang="uk-UA" dirty="0" smtClean="0">
                <a:solidFill>
                  <a:schemeClr val="bg1"/>
                </a:solidFill>
              </a:rPr>
              <a:t> </a:t>
            </a:r>
            <a:r>
              <a:rPr lang="uk-UA" dirty="0" err="1" smtClean="0">
                <a:solidFill>
                  <a:schemeClr val="bg1"/>
                </a:solidFill>
              </a:rPr>
              <a:t>Коссель</a:t>
            </a:r>
            <a:r>
              <a:rPr lang="uk-UA" dirty="0" smtClean="0">
                <a:solidFill>
                  <a:schemeClr val="bg1"/>
                </a:solidFill>
              </a:rPr>
              <a:t> </a:t>
            </a:r>
            <a:br>
              <a:rPr lang="uk-UA" dirty="0" smtClean="0">
                <a:solidFill>
                  <a:schemeClr val="bg1"/>
                </a:solidFill>
              </a:rPr>
            </a:br>
            <a:r>
              <a:rPr lang="uk-UA" dirty="0" smtClean="0">
                <a:solidFill>
                  <a:schemeClr val="bg1"/>
                </a:solidFill>
              </a:rPr>
              <a:t>висунув </a:t>
            </a:r>
            <a:r>
              <a:rPr lang="uk-UA" dirty="0" smtClean="0">
                <a:solidFill>
                  <a:schemeClr val="bg1"/>
                </a:solidFill>
              </a:rPr>
              <a:t>теорію, що амінокислоти є головними структурними елементами </a:t>
            </a:r>
            <a:r>
              <a:rPr lang="uk-UA" dirty="0" smtClean="0">
                <a:solidFill>
                  <a:schemeClr val="bg1"/>
                </a:solidFill>
              </a:rPr>
              <a:t>білків. </a:t>
            </a:r>
            <a:r>
              <a:rPr lang="uk-UA" dirty="0" smtClean="0">
                <a:solidFill>
                  <a:schemeClr val="bg1"/>
                </a:solidFill>
              </a:rPr>
              <a:t>На початку 20-го століття німецький хімік Еміль Фішер </a:t>
            </a:r>
            <a:r>
              <a:rPr lang="uk-UA" dirty="0" smtClean="0">
                <a:solidFill>
                  <a:schemeClr val="bg1"/>
                </a:solidFill>
              </a:rPr>
              <a:t>експериментально </a:t>
            </a:r>
            <a:br>
              <a:rPr lang="uk-UA" dirty="0" smtClean="0">
                <a:solidFill>
                  <a:schemeClr val="bg1"/>
                </a:solidFill>
              </a:rPr>
            </a:br>
            <a:r>
              <a:rPr lang="uk-UA" dirty="0" smtClean="0">
                <a:solidFill>
                  <a:schemeClr val="bg1"/>
                </a:solidFill>
              </a:rPr>
              <a:t>доказав</a:t>
            </a:r>
            <a:r>
              <a:rPr lang="uk-UA" dirty="0" smtClean="0">
                <a:solidFill>
                  <a:schemeClr val="bg1"/>
                </a:solidFill>
              </a:rPr>
              <a:t>, що білки збудовані з залишків амінокислот, сполучених пептидними зв'язками. </a:t>
            </a:r>
            <a:endParaRPr lang="uk-UA" dirty="0">
              <a:solidFill>
                <a:schemeClr val="bg1"/>
              </a:solidFill>
            </a:endParaRPr>
          </a:p>
        </p:txBody>
      </p:sp>
      <p:pic>
        <p:nvPicPr>
          <p:cNvPr id="6" name="Picture 2" descr="http://upload.wikimedia.org/wikipedia/commons/0/0f/Kossel%2C_Albrecht_%281853-1927%29.jpg"/>
          <p:cNvPicPr>
            <a:picLocks noGrp="1" noChangeAspect="1" noChangeArrowheads="1"/>
          </p:cNvPicPr>
          <p:nvPr>
            <p:ph sz="half" idx="2"/>
          </p:nvPr>
        </p:nvPicPr>
        <p:blipFill>
          <a:blip r:embed="rId2" cstate="print"/>
          <a:srcRect/>
          <a:stretch>
            <a:fillRect/>
          </a:stretch>
        </p:blipFill>
        <p:spPr bwMode="auto">
          <a:xfrm>
            <a:off x="5076056" y="1124744"/>
            <a:ext cx="3217794" cy="4525962"/>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395536" y="188640"/>
            <a:ext cx="8229600" cy="4525963"/>
          </a:xfrm>
        </p:spPr>
        <p:txBody>
          <a:bodyPr/>
          <a:lstStyle/>
          <a:p>
            <a:r>
              <a:rPr lang="uk-UA" dirty="0" smtClean="0"/>
              <a:t>Також він здійснив перші аналізи амінокислотного складу білків та дав пояснення протеолізу. Після 1926 року також стала зрозумілою центральна роль білків в організмах, коли американський хімік Джеймс </a:t>
            </a:r>
            <a:r>
              <a:rPr lang="uk-UA" dirty="0" err="1" smtClean="0"/>
              <a:t>Самнер</a:t>
            </a:r>
            <a:r>
              <a:rPr lang="uk-UA" dirty="0" smtClean="0"/>
              <a:t> (згодом — лауреат </a:t>
            </a:r>
            <a:r>
              <a:rPr lang="uk-UA" dirty="0" err="1" smtClean="0"/>
              <a:t>Нобелевскої</a:t>
            </a:r>
            <a:r>
              <a:rPr lang="uk-UA" dirty="0" smtClean="0"/>
              <a:t> премії) показав, що фермент уреаза також є білком.</a:t>
            </a:r>
            <a:endParaRPr lang="uk-UA" dirty="0"/>
          </a:p>
        </p:txBody>
      </p:sp>
      <p:pic>
        <p:nvPicPr>
          <p:cNvPr id="18434" name="Picture 2" descr="http://upload.wikimedia.org/wikipedia/commons/8/84/James_Batcheller_Sumner.jpg"/>
          <p:cNvPicPr>
            <a:picLocks noChangeAspect="1" noChangeArrowheads="1"/>
          </p:cNvPicPr>
          <p:nvPr/>
        </p:nvPicPr>
        <p:blipFill>
          <a:blip r:embed="rId2" cstate="print"/>
          <a:srcRect/>
          <a:stretch>
            <a:fillRect/>
          </a:stretch>
        </p:blipFill>
        <p:spPr bwMode="auto">
          <a:xfrm>
            <a:off x="755576" y="3645024"/>
            <a:ext cx="2088232" cy="2953357"/>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436" name="Picture 4" descr="http://upload.wikimedia.org/wikipedia/commons/9/9c/Urease_2KAU.png"/>
          <p:cNvPicPr>
            <a:picLocks noChangeAspect="1" noChangeArrowheads="1"/>
          </p:cNvPicPr>
          <p:nvPr/>
        </p:nvPicPr>
        <p:blipFill>
          <a:blip r:embed="rId3" cstate="print"/>
          <a:srcRect/>
          <a:stretch>
            <a:fillRect/>
          </a:stretch>
        </p:blipFill>
        <p:spPr bwMode="auto">
          <a:xfrm>
            <a:off x="4067944" y="3861048"/>
            <a:ext cx="3709362" cy="2592338"/>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 to="" calcmode="lin" valueType="num">
                                      <p:cBhvr>
                                        <p:cTn id="10" dur="1" fill="hold"/>
                                        <p:tgtEl>
                                          <p:spTgt spid="18434"/>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 to="" calcmode="lin" valueType="num">
                                      <p:cBhvr>
                                        <p:cTn id="13" dur="1" fill="hold"/>
                                        <p:tgtEl>
                                          <p:spTgt spid="1843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395536" y="548681"/>
            <a:ext cx="8424936" cy="3456383"/>
          </a:xfrm>
        </p:spPr>
        <p:txBody>
          <a:bodyPr>
            <a:normAutofit fontScale="85000" lnSpcReduction="20000"/>
          </a:bodyPr>
          <a:lstStyle/>
          <a:p>
            <a:r>
              <a:rPr lang="uk-UA" dirty="0" smtClean="0"/>
              <a:t>Вивченню білків перешкоджала складність їхнього виділення. Тому перші дослідження білків проводилися з використанням тих поліпептидів, які могли бути очищені у великій кількості, тобто білків крові, курячих яєць, різних токсинів і </a:t>
            </a:r>
            <a:r>
              <a:rPr lang="uk-UA" dirty="0" smtClean="0"/>
              <a:t>травних/метаболічних ферментів</a:t>
            </a:r>
            <a:r>
              <a:rPr lang="uk-UA" dirty="0" smtClean="0"/>
              <a:t>, які можна </a:t>
            </a:r>
            <a:r>
              <a:rPr lang="uk-UA" dirty="0" smtClean="0"/>
              <a:t/>
            </a:r>
            <a:br>
              <a:rPr lang="uk-UA" dirty="0" smtClean="0"/>
            </a:br>
            <a:r>
              <a:rPr lang="uk-UA" dirty="0" smtClean="0"/>
              <a:t>було виділити </a:t>
            </a:r>
            <a:r>
              <a:rPr lang="uk-UA" dirty="0" smtClean="0"/>
              <a:t>в місцях забою худоби. У кінці 1950-х років компанія </a:t>
            </a:r>
            <a:r>
              <a:rPr lang="en-US" i="1" dirty="0" err="1" smtClean="0"/>
              <a:t>Armour</a:t>
            </a:r>
            <a:r>
              <a:rPr lang="en-US" i="1" dirty="0" smtClean="0"/>
              <a:t> Hot Dog Co.</a:t>
            </a:r>
            <a:r>
              <a:rPr lang="en-US" dirty="0" smtClean="0"/>
              <a:t> </a:t>
            </a:r>
            <a:r>
              <a:rPr lang="uk-UA" dirty="0" smtClean="0"/>
              <a:t>змогла очистити кілограм бичачої </a:t>
            </a:r>
            <a:r>
              <a:rPr lang="uk-UA" dirty="0" smtClean="0"/>
              <a:t>панкреатичної</a:t>
            </a:r>
            <a:r>
              <a:rPr lang="uk-UA" dirty="0" smtClean="0"/>
              <a:t> </a:t>
            </a:r>
            <a:r>
              <a:rPr lang="uk-UA" dirty="0" smtClean="0"/>
              <a:t>рибонуклеази </a:t>
            </a:r>
            <a:r>
              <a:rPr lang="uk-UA" dirty="0" smtClean="0"/>
              <a:t>А</a:t>
            </a:r>
            <a:r>
              <a:rPr lang="uk-UA" dirty="0" smtClean="0"/>
              <a:t>,</a:t>
            </a:r>
            <a:br>
              <a:rPr lang="uk-UA" dirty="0" smtClean="0"/>
            </a:br>
            <a:r>
              <a:rPr lang="uk-UA" dirty="0" smtClean="0"/>
              <a:t> </a:t>
            </a:r>
            <a:r>
              <a:rPr lang="uk-UA" dirty="0" smtClean="0"/>
              <a:t>яка стала експериментальним об'єктом для багатьох учених.</a:t>
            </a:r>
            <a:endParaRPr lang="uk-UA" dirty="0"/>
          </a:p>
        </p:txBody>
      </p:sp>
      <p:pic>
        <p:nvPicPr>
          <p:cNvPr id="17410" name="Picture 2" descr="http://photos.metrojacksonville.com/photos/1842688798_Gn7FFRp-M.jpg"/>
          <p:cNvPicPr>
            <a:picLocks noChangeAspect="1" noChangeArrowheads="1"/>
          </p:cNvPicPr>
          <p:nvPr/>
        </p:nvPicPr>
        <p:blipFill>
          <a:blip r:embed="rId2" cstate="print"/>
          <a:srcRect/>
          <a:stretch>
            <a:fillRect/>
          </a:stretch>
        </p:blipFill>
        <p:spPr bwMode="auto">
          <a:xfrm>
            <a:off x="2756018" y="3573016"/>
            <a:ext cx="4912326" cy="2988333"/>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 to="" calcmode="lin" valueType="num">
                                      <p:cBhvr>
                                        <p:cTn id="10" dur="1" fill="hold"/>
                                        <p:tgtEl>
                                          <p:spTgt spid="174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10" name="Текст 9"/>
          <p:cNvSpPr>
            <a:spLocks noGrp="1"/>
          </p:cNvSpPr>
          <p:nvPr>
            <p:ph type="body" sz="half" idx="3"/>
          </p:nvPr>
        </p:nvSpPr>
        <p:spPr/>
        <p:txBody>
          <a:bodyPr/>
          <a:lstStyle/>
          <a:p>
            <a:r>
              <a:rPr lang="uk-UA" dirty="0" err="1" smtClean="0"/>
              <a:t>Лайнус</a:t>
            </a:r>
            <a:r>
              <a:rPr lang="uk-UA" dirty="0" smtClean="0"/>
              <a:t> </a:t>
            </a:r>
            <a:r>
              <a:rPr lang="uk-UA" dirty="0" err="1" smtClean="0"/>
              <a:t>Полінг</a:t>
            </a:r>
            <a:endParaRPr lang="uk-UA" dirty="0"/>
          </a:p>
        </p:txBody>
      </p:sp>
      <p:sp>
        <p:nvSpPr>
          <p:cNvPr id="2" name="Содержимое 1"/>
          <p:cNvSpPr>
            <a:spLocks noGrp="1"/>
          </p:cNvSpPr>
          <p:nvPr>
            <p:ph sz="quarter" idx="2"/>
          </p:nvPr>
        </p:nvSpPr>
        <p:spPr>
          <a:xfrm>
            <a:off x="457200" y="548680"/>
            <a:ext cx="4040188" cy="5544616"/>
          </a:xfrm>
        </p:spPr>
        <p:txBody>
          <a:bodyPr>
            <a:normAutofit lnSpcReduction="10000"/>
          </a:bodyPr>
          <a:lstStyle/>
          <a:p>
            <a:r>
              <a:rPr lang="uk-UA" dirty="0" smtClean="0"/>
              <a:t>Ідея про те, що вторинна структура білків утворюється в результаті формування водневих зв'язків між амінокислотами, була висловлена Вільямом </a:t>
            </a:r>
            <a:r>
              <a:rPr lang="uk-UA" dirty="0" err="1" smtClean="0"/>
              <a:t>Астбері</a:t>
            </a:r>
            <a:r>
              <a:rPr lang="uk-UA" dirty="0" smtClean="0"/>
              <a:t> в 1933 році, але </a:t>
            </a:r>
            <a:r>
              <a:rPr lang="uk-UA" dirty="0" err="1" smtClean="0"/>
              <a:t>Лайнус</a:t>
            </a:r>
            <a:r>
              <a:rPr lang="uk-UA" dirty="0" smtClean="0"/>
              <a:t> </a:t>
            </a:r>
            <a:r>
              <a:rPr lang="uk-UA" dirty="0" err="1" smtClean="0"/>
              <a:t>Полінг</a:t>
            </a:r>
            <a:r>
              <a:rPr lang="uk-UA" dirty="0" smtClean="0"/>
              <a:t> </a:t>
            </a:r>
            <a:r>
              <a:rPr lang="uk-UA" dirty="0" smtClean="0"/>
              <a:t/>
            </a:r>
            <a:br>
              <a:rPr lang="uk-UA" dirty="0" smtClean="0"/>
            </a:br>
            <a:r>
              <a:rPr lang="uk-UA" dirty="0" smtClean="0"/>
              <a:t>вважається </a:t>
            </a:r>
            <a:r>
              <a:rPr lang="uk-UA" dirty="0" smtClean="0"/>
              <a:t>першим ученим, який зміг успішно передбачити вторинну структуру білків. </a:t>
            </a:r>
            <a:endParaRPr lang="uk-UA" dirty="0"/>
          </a:p>
        </p:txBody>
      </p:sp>
      <p:pic>
        <p:nvPicPr>
          <p:cNvPr id="7" name="Picture 2" descr="http://upload.wikimedia.org/wikipedia/commons/d/db/Pauling.jpg"/>
          <p:cNvPicPr>
            <a:picLocks noGrp="1" noChangeAspect="1" noChangeArrowheads="1"/>
          </p:cNvPicPr>
          <p:nvPr>
            <p:ph sz="quarter" idx="4"/>
          </p:nvPr>
        </p:nvPicPr>
        <p:blipFill>
          <a:blip r:embed="rId2" cstate="print"/>
          <a:stretch>
            <a:fillRect/>
          </a:stretch>
        </p:blipFill>
        <p:spPr bwMode="auto">
          <a:xfrm>
            <a:off x="4876628" y="476672"/>
            <a:ext cx="3157512" cy="4847995"/>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to="" calcmode="lin" valueType="num">
                                      <p:cBhvr>
                                        <p:cTn id="7" dur="1" fill="hold"/>
                                        <p:tgtEl>
                                          <p:spTgt spid="10">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to="" calcmode="lin" valueType="num">
                                      <p:cBhvr>
                                        <p:cTn id="12" dur="1" fill="hold"/>
                                        <p:tgtEl>
                                          <p:spTgt spid="10">
                                            <p:txEl>
                                              <p:pRg st="0" end="0"/>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to="" calcmode="lin" valueType="num">
                                      <p:cBhvr>
                                        <p:cTn id="15" dur="1" fill="hold"/>
                                        <p:tgtEl>
                                          <p:spTgt spid="2">
                                            <p:txEl>
                                              <p:pRg st="0" end="0"/>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to="" calcmode="lin" valueType="num">
                                      <p:cBhvr>
                                        <p:cTn id="18"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7" name="Текст 6"/>
          <p:cNvSpPr>
            <a:spLocks noGrp="1"/>
          </p:cNvSpPr>
          <p:nvPr>
            <p:ph type="body" sz="half" idx="3"/>
          </p:nvPr>
        </p:nvSpPr>
        <p:spPr/>
        <p:txBody>
          <a:bodyPr/>
          <a:lstStyle/>
          <a:p>
            <a:r>
              <a:rPr lang="uk-UA" dirty="0" err="1" smtClean="0"/>
              <a:t>Фред</a:t>
            </a:r>
            <a:r>
              <a:rPr lang="uk-UA" dirty="0" smtClean="0"/>
              <a:t> Сенгер</a:t>
            </a:r>
            <a:endParaRPr lang="uk-UA" dirty="0"/>
          </a:p>
        </p:txBody>
      </p:sp>
      <p:sp>
        <p:nvSpPr>
          <p:cNvPr id="2" name="Содержимое 1"/>
          <p:cNvSpPr>
            <a:spLocks noGrp="1"/>
          </p:cNvSpPr>
          <p:nvPr>
            <p:ph sz="quarter" idx="2"/>
          </p:nvPr>
        </p:nvSpPr>
        <p:spPr>
          <a:xfrm>
            <a:off x="467544" y="548680"/>
            <a:ext cx="4040188" cy="5832648"/>
          </a:xfrm>
        </p:spPr>
        <p:txBody>
          <a:bodyPr>
            <a:normAutofit fontScale="85000" lnSpcReduction="20000"/>
          </a:bodyPr>
          <a:lstStyle/>
          <a:p>
            <a:r>
              <a:rPr lang="uk-UA" dirty="0" smtClean="0"/>
              <a:t>Пізніше </a:t>
            </a:r>
            <a:r>
              <a:rPr lang="uk-UA" dirty="0" err="1" smtClean="0"/>
              <a:t>Волтер</a:t>
            </a:r>
            <a:r>
              <a:rPr lang="uk-UA" dirty="0" smtClean="0"/>
              <a:t> </a:t>
            </a:r>
            <a:r>
              <a:rPr lang="uk-UA" dirty="0" err="1" smtClean="0"/>
              <a:t>Каузман</a:t>
            </a:r>
            <a:r>
              <a:rPr lang="uk-UA" dirty="0" smtClean="0"/>
              <a:t>, спираючись на роботи </a:t>
            </a:r>
            <a:r>
              <a:rPr lang="uk-UA" dirty="0" err="1" smtClean="0"/>
              <a:t>Кая</a:t>
            </a:r>
            <a:r>
              <a:rPr lang="uk-UA" dirty="0" smtClean="0"/>
              <a:t> </a:t>
            </a:r>
            <a:r>
              <a:rPr lang="uk-UA" dirty="0" err="1" smtClean="0"/>
              <a:t>Ліндерстрем-Ланга</a:t>
            </a:r>
            <a:r>
              <a:rPr lang="uk-UA" dirty="0" smtClean="0"/>
              <a:t>, зробив вагомий внесок до розуміння законів утворення третинної структури білків і ролі в цьому процесі </a:t>
            </a:r>
            <a:r>
              <a:rPr lang="uk-UA" dirty="0" smtClean="0"/>
              <a:t/>
            </a:r>
            <a:br>
              <a:rPr lang="uk-UA" dirty="0" smtClean="0"/>
            </a:br>
            <a:r>
              <a:rPr lang="uk-UA" dirty="0" smtClean="0"/>
              <a:t>гідрофобних </a:t>
            </a:r>
            <a:r>
              <a:rPr lang="uk-UA" dirty="0" smtClean="0"/>
              <a:t>взаємодій. У 1949 році </a:t>
            </a:r>
            <a:r>
              <a:rPr lang="uk-UA" dirty="0" err="1" smtClean="0"/>
              <a:t>Фред</a:t>
            </a:r>
            <a:r>
              <a:rPr lang="uk-UA" dirty="0" smtClean="0"/>
              <a:t> Сенгер визначив амінокислотну послідовність інсуліну, продемонструвавши таким способом, що білки — це лінійні полімери амінокислот, а не розгалужені (як у </a:t>
            </a:r>
            <a:r>
              <a:rPr lang="uk-UA" dirty="0" err="1" smtClean="0"/>
              <a:t>деякихцукрів</a:t>
            </a:r>
            <a:r>
              <a:rPr lang="uk-UA" dirty="0" smtClean="0"/>
              <a:t>) ланцюжки, колоїди або </a:t>
            </a:r>
            <a:r>
              <a:rPr lang="uk-UA" dirty="0" smtClean="0"/>
              <a:t/>
            </a:r>
            <a:br>
              <a:rPr lang="uk-UA" dirty="0" smtClean="0"/>
            </a:br>
            <a:r>
              <a:rPr lang="uk-UA" dirty="0" err="1" smtClean="0"/>
              <a:t>циклоли</a:t>
            </a:r>
            <a:r>
              <a:rPr lang="uk-UA" dirty="0" smtClean="0"/>
              <a:t>.</a:t>
            </a:r>
          </a:p>
          <a:p>
            <a:endParaRPr lang="uk-UA" dirty="0"/>
          </a:p>
        </p:txBody>
      </p:sp>
      <p:pic>
        <p:nvPicPr>
          <p:cNvPr id="10" name="Picture 2" descr="http://upload.wikimedia.org/wikipedia/commons/f/f8/Frederick_Sanger2.jpg"/>
          <p:cNvPicPr>
            <a:picLocks noGrp="1" noChangeAspect="1" noChangeArrowheads="1"/>
          </p:cNvPicPr>
          <p:nvPr>
            <p:ph sz="quarter" idx="4"/>
          </p:nvPr>
        </p:nvPicPr>
        <p:blipFill>
          <a:blip r:embed="rId2" cstate="print"/>
          <a:srcRect/>
          <a:stretch>
            <a:fillRect/>
          </a:stretch>
        </p:blipFill>
        <p:spPr bwMode="auto">
          <a:xfrm>
            <a:off x="4788024" y="836712"/>
            <a:ext cx="3312368" cy="4085137"/>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to="" calcmode="lin" valueType="num">
                                      <p:cBhvr>
                                        <p:cTn id="7" dur="1" fill="hold"/>
                                        <p:tgtEl>
                                          <p:spTgt spid="7">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to="" calcmode="lin" valueType="num">
                                      <p:cBhvr>
                                        <p:cTn id="12" dur="1" fill="hold"/>
                                        <p:tgtEl>
                                          <p:spTgt spid="7">
                                            <p:txEl>
                                              <p:pRg st="0" end="0"/>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to="" calcmode="lin" valueType="num">
                                      <p:cBhvr>
                                        <p:cTn id="15" dur="1" fill="hold"/>
                                        <p:tgtEl>
                                          <p:spTgt spid="2">
                                            <p:txEl>
                                              <p:pRg st="0" end="0"/>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to="" calcmode="lin" valueType="num">
                                      <p:cBhvr>
                                        <p:cTn id="18"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04664"/>
            <a:ext cx="4690864" cy="5832648"/>
          </a:xfrm>
        </p:spPr>
        <p:txBody>
          <a:bodyPr>
            <a:normAutofit fontScale="92500" lnSpcReduction="20000"/>
          </a:bodyPr>
          <a:lstStyle/>
          <a:p>
            <a:r>
              <a:rPr lang="ru-RU" dirty="0" smtClean="0"/>
              <a:t>Перші </a:t>
            </a:r>
            <a:r>
              <a:rPr lang="ru-RU" dirty="0" err="1" smtClean="0"/>
              <a:t>структури</a:t>
            </a:r>
            <a:r>
              <a:rPr lang="ru-RU" dirty="0" smtClean="0"/>
              <a:t> </a:t>
            </a:r>
            <a:r>
              <a:rPr lang="ru-RU" dirty="0" err="1" smtClean="0"/>
              <a:t>білків</a:t>
            </a:r>
            <a:r>
              <a:rPr lang="ru-RU" dirty="0" smtClean="0"/>
              <a:t>, </a:t>
            </a:r>
            <a:r>
              <a:rPr lang="ru-RU" dirty="0" err="1" smtClean="0"/>
              <a:t>що</a:t>
            </a:r>
            <a:r>
              <a:rPr lang="ru-RU" dirty="0" smtClean="0"/>
              <a:t> </a:t>
            </a:r>
            <a:r>
              <a:rPr lang="ru-RU" dirty="0" err="1" smtClean="0"/>
              <a:t>ґрунтуються</a:t>
            </a:r>
            <a:r>
              <a:rPr lang="ru-RU" dirty="0" smtClean="0"/>
              <a:t> на методах рентгеноструктурного </a:t>
            </a:r>
            <a:r>
              <a:rPr lang="ru-RU" dirty="0" err="1" smtClean="0"/>
              <a:t>аналізу</a:t>
            </a:r>
            <a:r>
              <a:rPr lang="ru-RU" dirty="0" smtClean="0"/>
              <a:t> на </a:t>
            </a:r>
            <a:r>
              <a:rPr lang="ru-RU" dirty="0" err="1" smtClean="0"/>
              <a:t>рівні</a:t>
            </a:r>
            <a:r>
              <a:rPr lang="ru-RU" dirty="0" smtClean="0"/>
              <a:t> </a:t>
            </a:r>
            <a:r>
              <a:rPr lang="ru-RU" dirty="0" err="1" smtClean="0"/>
              <a:t>окремих</a:t>
            </a:r>
            <a:r>
              <a:rPr lang="ru-RU" dirty="0" smtClean="0"/>
              <a:t> </a:t>
            </a:r>
            <a:r>
              <a:rPr lang="ru-RU" dirty="0" err="1" smtClean="0"/>
              <a:t>атомів</a:t>
            </a:r>
            <a:r>
              <a:rPr lang="ru-RU" dirty="0" smtClean="0"/>
              <a:t>, </a:t>
            </a:r>
            <a:r>
              <a:rPr lang="ru-RU" dirty="0" err="1" smtClean="0"/>
              <a:t>були</a:t>
            </a:r>
            <a:r>
              <a:rPr lang="ru-RU" dirty="0" smtClean="0"/>
              <a:t> </a:t>
            </a:r>
            <a:r>
              <a:rPr lang="ru-RU" dirty="0" err="1" smtClean="0"/>
              <a:t>отримані</a:t>
            </a:r>
            <a:r>
              <a:rPr lang="ru-RU" dirty="0" smtClean="0"/>
              <a:t> в 1960-х роках, а за </a:t>
            </a:r>
            <a:r>
              <a:rPr lang="ru-RU" dirty="0" err="1" smtClean="0"/>
              <a:t>допомогою</a:t>
            </a:r>
            <a:r>
              <a:rPr lang="ru-RU" dirty="0" smtClean="0"/>
              <a:t> </a:t>
            </a:r>
            <a:r>
              <a:rPr lang="ru-RU" dirty="0" err="1" smtClean="0"/>
              <a:t>ЯМР-спектроскопії</a:t>
            </a:r>
            <a:r>
              <a:rPr lang="ru-RU" dirty="0" smtClean="0"/>
              <a:t> — в 1980-х роках. У 2006 </a:t>
            </a:r>
            <a:r>
              <a:rPr lang="ru-RU" dirty="0" err="1" smtClean="0"/>
              <a:t>році</a:t>
            </a:r>
            <a:r>
              <a:rPr lang="ru-RU" dirty="0" smtClean="0"/>
              <a:t> Банк </a:t>
            </a:r>
            <a:r>
              <a:rPr lang="ru-RU" dirty="0" err="1" smtClean="0"/>
              <a:t>даних</a:t>
            </a:r>
            <a:r>
              <a:rPr lang="ru-RU" dirty="0" smtClean="0"/>
              <a:t> </a:t>
            </a:r>
            <a:r>
              <a:rPr lang="ru-RU" dirty="0" err="1" smtClean="0"/>
              <a:t>білків</a:t>
            </a:r>
            <a:r>
              <a:rPr lang="ru-RU" dirty="0" smtClean="0"/>
              <a:t> (</a:t>
            </a:r>
            <a:r>
              <a:rPr lang="ru-RU" i="1" dirty="0" err="1" smtClean="0"/>
              <a:t>Protein</a:t>
            </a:r>
            <a:r>
              <a:rPr lang="ru-RU" i="1" dirty="0" smtClean="0"/>
              <a:t> </a:t>
            </a:r>
            <a:r>
              <a:rPr lang="ru-RU" i="1" dirty="0" err="1" smtClean="0"/>
              <a:t>Data</a:t>
            </a:r>
            <a:r>
              <a:rPr lang="ru-RU" i="1" dirty="0" smtClean="0"/>
              <a:t> </a:t>
            </a:r>
            <a:r>
              <a:rPr lang="ru-RU" i="1" dirty="0" err="1" smtClean="0"/>
              <a:t>Bank</a:t>
            </a:r>
            <a:r>
              <a:rPr lang="ru-RU" dirty="0" smtClean="0"/>
              <a:t>) </a:t>
            </a:r>
            <a:r>
              <a:rPr lang="ru-RU" dirty="0" err="1" smtClean="0"/>
              <a:t>містив</a:t>
            </a:r>
            <a:r>
              <a:rPr lang="ru-RU" dirty="0" smtClean="0"/>
              <a:t> </a:t>
            </a:r>
            <a:r>
              <a:rPr lang="ru-RU" dirty="0" err="1" smtClean="0"/>
              <a:t>приблизно</a:t>
            </a:r>
            <a:r>
              <a:rPr lang="ru-RU" dirty="0" smtClean="0"/>
              <a:t> 40 000 структур </a:t>
            </a:r>
            <a:r>
              <a:rPr lang="ru-RU" dirty="0" err="1" smtClean="0"/>
              <a:t>білків</a:t>
            </a:r>
            <a:r>
              <a:rPr lang="ru-RU" dirty="0" smtClean="0"/>
              <a:t>. У наш </a:t>
            </a:r>
            <a:r>
              <a:rPr lang="ru-RU" dirty="0" smtClean="0"/>
              <a:t>час</a:t>
            </a:r>
            <a:r>
              <a:rPr lang="ru-RU" dirty="0" smtClean="0"/>
              <a:t> </a:t>
            </a:r>
            <a:r>
              <a:rPr lang="ru-RU" dirty="0" err="1" smtClean="0"/>
              <a:t>кріоелектрона</a:t>
            </a:r>
            <a:r>
              <a:rPr lang="ru-RU" dirty="0" smtClean="0"/>
              <a:t> </a:t>
            </a:r>
            <a:r>
              <a:rPr lang="ru-RU" dirty="0" err="1" smtClean="0"/>
              <a:t>мікроскопіявеликих</a:t>
            </a:r>
            <a:r>
              <a:rPr lang="ru-RU" dirty="0" smtClean="0"/>
              <a:t> </a:t>
            </a:r>
            <a:r>
              <a:rPr lang="ru-RU" dirty="0" err="1" smtClean="0"/>
              <a:t>білкових</a:t>
            </a:r>
            <a:r>
              <a:rPr lang="ru-RU" dirty="0" smtClean="0"/>
              <a:t> </a:t>
            </a:r>
            <a:r>
              <a:rPr lang="ru-RU" dirty="0" err="1" smtClean="0"/>
              <a:t>комплексів</a:t>
            </a:r>
            <a:r>
              <a:rPr lang="ru-RU" dirty="0" smtClean="0"/>
              <a:t> за </a:t>
            </a:r>
            <a:r>
              <a:rPr lang="ru-RU" dirty="0" err="1" smtClean="0"/>
              <a:t>роздільною</a:t>
            </a:r>
            <a:r>
              <a:rPr lang="ru-RU" dirty="0" smtClean="0"/>
              <a:t> </a:t>
            </a:r>
            <a:r>
              <a:rPr lang="ru-RU" dirty="0" err="1" smtClean="0"/>
              <a:t>здатністю</a:t>
            </a:r>
            <a:r>
              <a:rPr lang="ru-RU" dirty="0" smtClean="0"/>
              <a:t> </a:t>
            </a:r>
            <a:r>
              <a:rPr lang="ru-RU" dirty="0" err="1" smtClean="0"/>
              <a:t>наближається</a:t>
            </a:r>
            <a:r>
              <a:rPr lang="ru-RU" dirty="0" smtClean="0"/>
              <a:t> до атомного </a:t>
            </a:r>
            <a:r>
              <a:rPr lang="ru-RU" dirty="0" err="1" smtClean="0"/>
              <a:t>рівня</a:t>
            </a:r>
            <a:r>
              <a:rPr lang="ru-RU" dirty="0" smtClean="0"/>
              <a:t>.</a:t>
            </a:r>
            <a:endParaRPr lang="uk-UA" dirty="0"/>
          </a:p>
        </p:txBody>
      </p:sp>
      <p:pic>
        <p:nvPicPr>
          <p:cNvPr id="14338" name="Picture 2" descr="http://upload.wikimedia.org/wikipedia/uk/thumb/c/ca/X_ray_diffraction_uk.png/300px-X_ray_diffraction_uk.png"/>
          <p:cNvPicPr>
            <a:picLocks noChangeAspect="1" noChangeArrowheads="1"/>
          </p:cNvPicPr>
          <p:nvPr/>
        </p:nvPicPr>
        <p:blipFill>
          <a:blip r:embed="rId2" cstate="print"/>
          <a:srcRect/>
          <a:stretch>
            <a:fillRect/>
          </a:stretch>
        </p:blipFill>
        <p:spPr bwMode="auto">
          <a:xfrm>
            <a:off x="5292079" y="836712"/>
            <a:ext cx="3260029" cy="5248648"/>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 to="" calcmode="lin" valueType="num">
                                      <p:cBhvr>
                                        <p:cTn id="10" dur="1" fill="hold"/>
                                        <p:tgtEl>
                                          <p:spTgt spid="1433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764704"/>
            <a:ext cx="5194920" cy="4813144"/>
          </a:xfrm>
        </p:spPr>
        <p:txBody>
          <a:bodyPr>
            <a:noAutofit/>
          </a:bodyPr>
          <a:lstStyle/>
          <a:p>
            <a:r>
              <a:rPr lang="vi-VN" sz="3600" dirty="0" smtClean="0"/>
              <a:t>Білки</a:t>
            </a:r>
            <a:r>
              <a:rPr lang="vi-VN" sz="3600" dirty="0" smtClean="0"/>
              <a:t> — складні високомолекулярні природні органічні </a:t>
            </a:r>
            <a:r>
              <a:rPr lang="uk-UA" sz="3600" dirty="0" smtClean="0"/>
              <a:t/>
            </a:r>
            <a:br>
              <a:rPr lang="uk-UA" sz="3600" dirty="0" smtClean="0"/>
            </a:br>
            <a:r>
              <a:rPr lang="vi-VN" sz="3600" dirty="0" smtClean="0"/>
              <a:t>речовини</a:t>
            </a:r>
            <a:r>
              <a:rPr lang="vi-VN" sz="3600" dirty="0" smtClean="0"/>
              <a:t>, що складаються з </a:t>
            </a:r>
            <a:r>
              <a:rPr lang="uk-UA" sz="3600" dirty="0" smtClean="0"/>
              <a:t/>
            </a:r>
            <a:br>
              <a:rPr lang="uk-UA" sz="3600" dirty="0" smtClean="0"/>
            </a:br>
            <a:r>
              <a:rPr lang="vi-VN" sz="3600" dirty="0" smtClean="0"/>
              <a:t>амінокислот</a:t>
            </a:r>
            <a:r>
              <a:rPr lang="vi-VN" sz="3600" dirty="0" smtClean="0"/>
              <a:t>, сполучених </a:t>
            </a:r>
            <a:r>
              <a:rPr lang="uk-UA" sz="3600" dirty="0" smtClean="0"/>
              <a:t/>
            </a:r>
            <a:br>
              <a:rPr lang="uk-UA" sz="3600" dirty="0" smtClean="0"/>
            </a:br>
            <a:r>
              <a:rPr lang="vi-VN" sz="3600" dirty="0" smtClean="0"/>
              <a:t>пептидними </a:t>
            </a:r>
            <a:r>
              <a:rPr lang="uk-UA" sz="3600" dirty="0" smtClean="0"/>
              <a:t/>
            </a:r>
            <a:br>
              <a:rPr lang="uk-UA" sz="3600" dirty="0" smtClean="0"/>
            </a:br>
            <a:r>
              <a:rPr lang="vi-VN" sz="3600" dirty="0" smtClean="0"/>
              <a:t>зв'язками</a:t>
            </a:r>
            <a:r>
              <a:rPr lang="vi-VN" sz="3600" dirty="0" smtClean="0"/>
              <a:t>.</a:t>
            </a:r>
            <a:endParaRPr lang="uk-UA" sz="3600" dirty="0"/>
          </a:p>
        </p:txBody>
      </p:sp>
      <p:pic>
        <p:nvPicPr>
          <p:cNvPr id="45058" name="Picture 2" descr="http://static.wikidoc.org/6/61/1axc_tricolor.png"/>
          <p:cNvPicPr>
            <a:picLocks noChangeAspect="1" noChangeArrowheads="1"/>
          </p:cNvPicPr>
          <p:nvPr/>
        </p:nvPicPr>
        <p:blipFill>
          <a:blip r:embed="rId2" cstate="print"/>
          <a:srcRect/>
          <a:stretch>
            <a:fillRect/>
          </a:stretch>
        </p:blipFill>
        <p:spPr bwMode="auto">
          <a:xfrm>
            <a:off x="5076056" y="692696"/>
            <a:ext cx="3744416" cy="4041271"/>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Прямоугольник 4"/>
          <p:cNvSpPr/>
          <p:nvPr/>
        </p:nvSpPr>
        <p:spPr>
          <a:xfrm>
            <a:off x="5111552" y="5036983"/>
            <a:ext cx="4032448" cy="1200329"/>
          </a:xfrm>
          <a:prstGeom prst="rect">
            <a:avLst/>
          </a:prstGeom>
        </p:spPr>
        <p:txBody>
          <a:bodyPr wrap="square">
            <a:spAutoFit/>
          </a:bodyPr>
          <a:lstStyle/>
          <a:p>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Стрічкова</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молекулярна</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модель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білка</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 ядерного антигену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проліферуючих</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клітин</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a:t>
            </a:r>
            <a:r>
              <a:rPr lang="ru-RU" i="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PCNA</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людини</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a:t>
            </a:r>
            <a:endParaRPr lang="uk-UA"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5058"/>
                                        </p:tgtEl>
                                        <p:attrNameLst>
                                          <p:attrName>style.visibility</p:attrName>
                                        </p:attrNameLst>
                                      </p:cBhvr>
                                      <p:to>
                                        <p:strVal val="visible"/>
                                      </p:to>
                                    </p:set>
                                    <p:anim to="" calcmode="lin" valueType="num">
                                      <p:cBhvr>
                                        <p:cTn id="10" dur="1" fill="hold"/>
                                        <p:tgtEl>
                                          <p:spTgt spid="4505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to="" calcmode="lin" valueType="num">
                                      <p:cBhvr>
                                        <p:cTn id="13"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6" name="Текст 5"/>
          <p:cNvSpPr>
            <a:spLocks noGrp="1"/>
          </p:cNvSpPr>
          <p:nvPr>
            <p:ph type="body" sz="half" idx="3"/>
          </p:nvPr>
        </p:nvSpPr>
        <p:spPr/>
        <p:txBody>
          <a:bodyPr>
            <a:normAutofit fontScale="70000" lnSpcReduction="20000"/>
          </a:bodyPr>
          <a:lstStyle/>
          <a:p>
            <a:r>
              <a:rPr lang="ru-RU" dirty="0" err="1" smtClean="0"/>
              <a:t>Протеом</a:t>
            </a:r>
            <a:r>
              <a:rPr lang="ru-RU" dirty="0" smtClean="0"/>
              <a:t>, </a:t>
            </a:r>
            <a:r>
              <a:rPr lang="ru-RU" dirty="0" err="1" smtClean="0"/>
              <a:t>ідентифікований</a:t>
            </a:r>
            <a:r>
              <a:rPr lang="ru-RU" dirty="0" smtClean="0"/>
              <a:t> при </a:t>
            </a:r>
            <a:r>
              <a:rPr lang="ru-RU" dirty="0" err="1" smtClean="0"/>
              <a:t>застосування</a:t>
            </a:r>
            <a:r>
              <a:rPr lang="ru-RU" dirty="0" smtClean="0"/>
              <a:t> </a:t>
            </a:r>
            <a:r>
              <a:rPr lang="ru-RU" dirty="0" err="1" smtClean="0"/>
              <a:t>гелевого</a:t>
            </a:r>
            <a:r>
              <a:rPr lang="ru-RU" dirty="0" smtClean="0"/>
              <a:t> </a:t>
            </a:r>
            <a:r>
              <a:rPr lang="ru-RU" dirty="0" err="1" smtClean="0"/>
              <a:t>електрофорезу</a:t>
            </a:r>
            <a:r>
              <a:rPr lang="ru-RU" dirty="0" smtClean="0"/>
              <a:t> в 2D </a:t>
            </a:r>
            <a:r>
              <a:rPr lang="ru-RU" dirty="0" err="1" smtClean="0"/>
              <a:t>гелі</a:t>
            </a:r>
            <a:endParaRPr lang="ru-RU" dirty="0" smtClean="0"/>
          </a:p>
        </p:txBody>
      </p:sp>
      <p:sp>
        <p:nvSpPr>
          <p:cNvPr id="2" name="Содержимое 1"/>
          <p:cNvSpPr>
            <a:spLocks noGrp="1"/>
          </p:cNvSpPr>
          <p:nvPr>
            <p:ph sz="quarter" idx="2"/>
          </p:nvPr>
        </p:nvSpPr>
        <p:spPr>
          <a:xfrm>
            <a:off x="179512" y="188640"/>
            <a:ext cx="4464496" cy="6264696"/>
          </a:xfrm>
        </p:spPr>
        <p:txBody>
          <a:bodyPr>
            <a:normAutofit fontScale="85000" lnSpcReduction="10000"/>
          </a:bodyPr>
          <a:lstStyle/>
          <a:p>
            <a:r>
              <a:rPr lang="uk-UA" dirty="0" smtClean="0"/>
              <a:t>Особливістю досліджень білків початку 21-го століття є одночасне отримання даних про білковий склад цілих клітин, тканин </a:t>
            </a:r>
            <a:r>
              <a:rPr lang="uk-UA" dirty="0" smtClean="0"/>
              <a:t/>
            </a:r>
            <a:br>
              <a:rPr lang="uk-UA" dirty="0" smtClean="0"/>
            </a:br>
            <a:r>
              <a:rPr lang="uk-UA" dirty="0" smtClean="0"/>
              <a:t>або</a:t>
            </a:r>
            <a:r>
              <a:rPr lang="uk-UA" dirty="0" smtClean="0"/>
              <a:t> організмів — </a:t>
            </a:r>
            <a:r>
              <a:rPr lang="uk-UA" dirty="0" err="1" smtClean="0"/>
              <a:t>протеоміка</a:t>
            </a:r>
            <a:r>
              <a:rPr lang="uk-UA" dirty="0" smtClean="0"/>
              <a:t>. У результаті необхідності аналізу цих даних та росту можливостей обчислювальних технологій активно розвиваються методи </a:t>
            </a:r>
            <a:r>
              <a:rPr lang="uk-UA" dirty="0" err="1" smtClean="0"/>
              <a:t>біоінформатики</a:t>
            </a:r>
            <a:r>
              <a:rPr lang="uk-UA" dirty="0" smtClean="0"/>
              <a:t> </a:t>
            </a:r>
            <a:r>
              <a:rPr lang="uk-UA" dirty="0" smtClean="0"/>
              <a:t/>
            </a:r>
            <a:br>
              <a:rPr lang="uk-UA" dirty="0" smtClean="0"/>
            </a:br>
            <a:r>
              <a:rPr lang="uk-UA" dirty="0" smtClean="0"/>
              <a:t>аналізу </a:t>
            </a:r>
            <a:r>
              <a:rPr lang="uk-UA" dirty="0" smtClean="0"/>
              <a:t>та порівняння білкових структур та обчислювальні методи передбачення структури білків, наприклад, методи молекулярної динаміки, призначені замінити в майбутньому експериментальне визначення білкових структур.</a:t>
            </a:r>
            <a:endParaRPr lang="uk-UA" dirty="0"/>
          </a:p>
        </p:txBody>
      </p:sp>
      <p:pic>
        <p:nvPicPr>
          <p:cNvPr id="9" name="Picture 2" descr="http://upload.wikimedia.org/wikipedia/commons/thumb/b/b2/2D-Gel.jpg/220px-2D-Gel.jpg"/>
          <p:cNvPicPr>
            <a:picLocks noGrp="1" noChangeAspect="1" noChangeArrowheads="1"/>
          </p:cNvPicPr>
          <p:nvPr>
            <p:ph sz="quarter" idx="4"/>
          </p:nvPr>
        </p:nvPicPr>
        <p:blipFill>
          <a:blip r:embed="rId2" cstate="print"/>
          <a:srcRect t="-3456" r="-5175" b="-3668"/>
          <a:stretch>
            <a:fillRect/>
          </a:stretch>
        </p:blipFill>
        <p:spPr bwMode="auto">
          <a:xfrm>
            <a:off x="4860032" y="548680"/>
            <a:ext cx="3888432" cy="4464496"/>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to="" calcmode="lin" valueType="num">
                                      <p:cBhvr>
                                        <p:cTn id="7" dur="1" fill="hold"/>
                                        <p:tgtEl>
                                          <p:spTgt spid="6">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to="" calcmode="lin" valueType="num">
                                      <p:cBhvr>
                                        <p:cTn id="15" dur="1" fill="hold"/>
                                        <p:tgtEl>
                                          <p:spTgt spid="2">
                                            <p:txEl>
                                              <p:pRg st="0" end="0"/>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to="" calcmode="lin" valueType="num">
                                      <p:cBhvr>
                                        <p:cTn id="18"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b="0" dirty="0" smtClean="0"/>
              <a:t>Будова</a:t>
            </a:r>
            <a:endParaRPr lang="uk-UA" dirty="0"/>
          </a:p>
        </p:txBody>
      </p:sp>
      <p:sp>
        <p:nvSpPr>
          <p:cNvPr id="5" name="Текст 4"/>
          <p:cNvSpPr>
            <a:spLocks noGrp="1"/>
          </p:cNvSpPr>
          <p:nvPr>
            <p:ph type="body" idx="1"/>
          </p:nvPr>
        </p:nvSpPr>
        <p:spPr/>
        <p:txBody>
          <a:bodyPr/>
          <a:lstStyle/>
          <a:p>
            <a:endParaRPr lang="uk-UA"/>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12" name="Содержимое 11"/>
          <p:cNvSpPr>
            <a:spLocks noGrp="1"/>
          </p:cNvSpPr>
          <p:nvPr>
            <p:ph idx="1"/>
          </p:nvPr>
        </p:nvSpPr>
        <p:spPr>
          <a:xfrm>
            <a:off x="467544" y="1340768"/>
            <a:ext cx="8229600" cy="4525963"/>
          </a:xfrm>
        </p:spPr>
        <p:txBody>
          <a:bodyPr>
            <a:normAutofit/>
          </a:bodyPr>
          <a:lstStyle/>
          <a:p>
            <a:r>
              <a:rPr lang="uk-UA" dirty="0" smtClean="0"/>
              <a:t>Молекули білків є лінійними полімерами, що складаються з </a:t>
            </a:r>
            <a:r>
              <a:rPr lang="el-GR" dirty="0" smtClean="0"/>
              <a:t>α-</a:t>
            </a:r>
            <a:r>
              <a:rPr lang="en-US" dirty="0" smtClean="0"/>
              <a:t>L-</a:t>
            </a:r>
            <a:r>
              <a:rPr lang="uk-UA" dirty="0" smtClean="0"/>
              <a:t>амінокислот (які є мономерами цих полімерів) і, в деяких випадках, з модифікованих основних амінокислот (щоправда </a:t>
            </a:r>
            <a:r>
              <a:rPr lang="uk-UA" dirty="0" smtClean="0"/>
              <a:t>модифікації</a:t>
            </a:r>
            <a:br>
              <a:rPr lang="uk-UA" dirty="0" smtClean="0"/>
            </a:br>
            <a:r>
              <a:rPr lang="uk-UA" dirty="0" smtClean="0"/>
              <a:t>відбуваються </a:t>
            </a:r>
            <a:r>
              <a:rPr lang="uk-UA" dirty="0" smtClean="0"/>
              <a:t>вже після синтезу білка на рибосомі). Для позначення амінокислот в науковій літературі використовуються </a:t>
            </a:r>
            <a:r>
              <a:rPr lang="uk-UA" dirty="0" err="1" smtClean="0"/>
              <a:t>одно-</a:t>
            </a:r>
            <a:r>
              <a:rPr lang="uk-UA" dirty="0" smtClean="0"/>
              <a:t> або трьохбуквені скорочення. </a:t>
            </a:r>
            <a:endParaRPr lang="uk-UA" dirty="0"/>
          </a:p>
        </p:txBody>
      </p:sp>
      <p:sp>
        <p:nvSpPr>
          <p:cNvPr id="4" name="Заголовок 3"/>
          <p:cNvSpPr>
            <a:spLocks noGrp="1"/>
          </p:cNvSpPr>
          <p:nvPr>
            <p:ph type="title"/>
          </p:nvPr>
        </p:nvSpPr>
        <p:spPr/>
        <p:txBody>
          <a:bodyPr>
            <a:normAutofit/>
          </a:bodyPr>
          <a:lstStyle/>
          <a:p>
            <a:r>
              <a:rPr lang="uk-UA" dirty="0" smtClean="0"/>
              <a:t>Склад</a:t>
            </a:r>
            <a:endParaRPr lang="uk-UA" dirty="0"/>
          </a:p>
        </p:txBody>
      </p:sp>
      <p:pic>
        <p:nvPicPr>
          <p:cNvPr id="11266" name="Picture 2" descr="http://upload.wikimedia.org/wikipedia/commons/thumb/c/ce/AminoAcidball.svg/200px-AminoAcidball.svg.png"/>
          <p:cNvPicPr>
            <a:picLocks noChangeAspect="1" noChangeArrowheads="1"/>
          </p:cNvPicPr>
          <p:nvPr/>
        </p:nvPicPr>
        <p:blipFill>
          <a:blip r:embed="rId2" cstate="print"/>
          <a:srcRect/>
          <a:stretch>
            <a:fillRect/>
          </a:stretch>
        </p:blipFill>
        <p:spPr bwMode="auto">
          <a:xfrm>
            <a:off x="5076056" y="4281314"/>
            <a:ext cx="3629135" cy="2576686"/>
          </a:xfrm>
          <a:prstGeom prst="rect">
            <a:avLst/>
          </a:prstGeom>
          <a:noFill/>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to="" calcmode="lin" valueType="num">
                                      <p:cBhvr>
                                        <p:cTn id="7" dur="1" fill="hold"/>
                                        <p:tgtEl>
                                          <p:spTgt spid="12">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anim to="" calcmode="lin" valueType="num">
                                      <p:cBhvr>
                                        <p:cTn id="13" dur="1" fill="hold"/>
                                        <p:tgtEl>
                                          <p:spTgt spid="112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48680"/>
            <a:ext cx="8229600" cy="5458611"/>
          </a:xfrm>
        </p:spPr>
        <p:txBody>
          <a:bodyPr>
            <a:normAutofit/>
          </a:bodyPr>
          <a:lstStyle/>
          <a:p>
            <a:r>
              <a:rPr lang="uk-UA" dirty="0" smtClean="0"/>
              <a:t>Хоча на перший погляд може здатися, що використання «всього» 20 основних типів амінокислот обмежує різноманітність білкових структур, насправді кількість варіантів важко переоцінити: для ланцюжка всього з 5 амінокислот воно становить вже більше 3 мільйонів, а ланцюжок з 100 амінокислот (невеликий білок) може бути представлений більш ніж у 10</a:t>
            </a:r>
            <a:r>
              <a:rPr lang="uk-UA" baseline="30000" dirty="0" smtClean="0"/>
              <a:t>130</a:t>
            </a:r>
            <a:r>
              <a:rPr lang="uk-UA" dirty="0" smtClean="0"/>
              <a:t> варіантах (для порівняння — кількість атомів у Всесвіті оцінюється приблизно у 10</a:t>
            </a:r>
            <a:r>
              <a:rPr lang="uk-UA" baseline="30000" dirty="0" smtClean="0"/>
              <a:t>80</a:t>
            </a:r>
            <a:r>
              <a:rPr lang="uk-UA" dirty="0" smtClean="0"/>
              <a:t>). </a:t>
            </a:r>
            <a:endParaRPr lang="uk-UA"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755576" y="620688"/>
            <a:ext cx="7481776" cy="2276872"/>
          </a:xfrm>
        </p:spPr>
        <p:txBody>
          <a:bodyPr/>
          <a:lstStyle/>
          <a:p>
            <a:pPr algn="l"/>
            <a:r>
              <a:rPr lang="uk-UA" dirty="0" smtClean="0">
                <a:solidFill>
                  <a:schemeClr val="tx1"/>
                </a:solidFill>
              </a:rPr>
              <a:t>Поліпептидні ланцюжки завдовжки від двох до кількох десятків амінокислотних залишків зазвичай називають пептидами, при більшому ступені полімеризації — власне білками або протеїнами, хоча цей поділ вельми умовний.</a:t>
            </a:r>
            <a:br>
              <a:rPr lang="uk-UA" dirty="0" smtClean="0">
                <a:solidFill>
                  <a:schemeClr val="tx1"/>
                </a:solidFill>
              </a:rPr>
            </a:br>
            <a:r>
              <a:rPr lang="uk-UA" dirty="0" smtClean="0">
                <a:solidFill>
                  <a:schemeClr val="tx1"/>
                </a:solidFill>
              </a:rPr>
              <a:t/>
            </a:r>
            <a:br>
              <a:rPr lang="uk-UA" dirty="0" smtClean="0">
                <a:solidFill>
                  <a:schemeClr val="tx1"/>
                </a:solidFill>
              </a:rPr>
            </a:br>
            <a:endParaRPr lang="uk-UA" dirty="0">
              <a:solidFill>
                <a:schemeClr val="tx1"/>
              </a:solidFill>
            </a:endParaRPr>
          </a:p>
        </p:txBody>
      </p:sp>
      <p:sp>
        <p:nvSpPr>
          <p:cNvPr id="9217" name="Rectangle 1"/>
          <p:cNvSpPr>
            <a:spLocks noChangeArrowheads="1"/>
          </p:cNvSpPr>
          <p:nvPr/>
        </p:nvSpPr>
        <p:spPr bwMode="auto">
          <a:xfrm>
            <a:off x="467544" y="4725144"/>
            <a:ext cx="8208912" cy="1569660"/>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uk-UA" sz="2400" dirty="0">
                <a:solidFill>
                  <a:schemeClr val="bg1"/>
                </a:solidFill>
              </a:rPr>
              <a:t>Схематичне зображення утворення пептидного зв'язку. </a:t>
            </a:r>
            <a:r>
              <a:rPr lang="uk-UA" sz="2400" dirty="0">
                <a:solidFill>
                  <a:schemeClr val="bg1"/>
                </a:solidFill>
              </a:rPr>
              <a:t>Подібна реакція відбувається на рибосомі — молекулярній машині для складання білків</a:t>
            </a:r>
            <a:r>
              <a:rPr lang="uk-UA" sz="2400" dirty="0" smtClean="0">
                <a:solidFill>
                  <a:schemeClr val="bg1"/>
                </a:solidFill>
              </a:rPr>
              <a:t>.</a:t>
            </a:r>
            <a:endParaRPr lang="uk-UA" sz="2400" dirty="0">
              <a:solidFill>
                <a:schemeClr val="bg1"/>
              </a:solidFill>
            </a:endParaRPr>
          </a:p>
        </p:txBody>
      </p:sp>
      <p:pic>
        <p:nvPicPr>
          <p:cNvPr id="11" name="Picture 2" descr="http://upload.wikimedia.org/wikipedia/uk/thumb/9/9f/Protein.gif/400px-Protein.gif">
            <a:hlinkClick r:id="rId2"/>
          </p:cNvPr>
          <p:cNvPicPr>
            <a:picLocks noGrp="1" noChangeAspect="1" noChangeArrowheads="1"/>
          </p:cNvPicPr>
          <p:nvPr>
            <p:ph sz="half" idx="1"/>
          </p:nvPr>
        </p:nvPicPr>
        <p:blipFill>
          <a:blip r:embed="rId3" cstate="print"/>
          <a:srcRect l="-2043" r="-2043"/>
          <a:stretch>
            <a:fillRect/>
          </a:stretch>
        </p:blipFill>
        <p:spPr bwMode="auto">
          <a:xfrm>
            <a:off x="144016" y="3113584"/>
            <a:ext cx="8892480" cy="1280160"/>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to="" calcmode="lin" valueType="num">
                                      <p:cBhvr>
                                        <p:cTn id="11" dur="1" fill="hold"/>
                                        <p:tgtEl>
                                          <p:spTgt spid="11"/>
                                        </p:tgtEl>
                                        <p:attrNameLst>
                                          <p:attrName/>
                                        </p:attrNameLst>
                                      </p:cBhvr>
                                    </p:anim>
                                  </p:childTnLst>
                                </p:cTn>
                              </p:par>
                            </p:childTnLst>
                          </p:cTn>
                        </p:par>
                        <p:par>
                          <p:cTn id="12" fill="hold">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9217"/>
                                        </p:tgtEl>
                                        <p:attrNameLst>
                                          <p:attrName>style.visibility</p:attrName>
                                        </p:attrNameLst>
                                      </p:cBhvr>
                                      <p:to>
                                        <p:strVal val="visible"/>
                                      </p:to>
                                    </p:set>
                                    <p:anim to="" calcmode="lin" valueType="num">
                                      <p:cBhvr>
                                        <p:cTn id="15" dur="1" fill="hold"/>
                                        <p:tgtEl>
                                          <p:spTgt spid="92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2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764704"/>
            <a:ext cx="8229600" cy="5242587"/>
          </a:xfrm>
        </p:spPr>
        <p:txBody>
          <a:bodyPr>
            <a:normAutofit/>
          </a:bodyPr>
          <a:lstStyle/>
          <a:p>
            <a:r>
              <a:rPr lang="uk-UA" dirty="0" smtClean="0"/>
              <a:t>При утворенні білка в результаті взаємодії </a:t>
            </a:r>
            <a:r>
              <a:rPr lang="el-GR" dirty="0" smtClean="0"/>
              <a:t>α-</a:t>
            </a:r>
            <a:r>
              <a:rPr lang="uk-UA" dirty="0" smtClean="0"/>
              <a:t>аміногрупи (-</a:t>
            </a:r>
            <a:r>
              <a:rPr lang="en-US" dirty="0" smtClean="0"/>
              <a:t>NH</a:t>
            </a:r>
            <a:r>
              <a:rPr lang="en-US" baseline="-25000" dirty="0" smtClean="0"/>
              <a:t>2</a:t>
            </a:r>
            <a:r>
              <a:rPr lang="en-US" dirty="0" smtClean="0"/>
              <a:t>) </a:t>
            </a:r>
            <a:r>
              <a:rPr lang="uk-UA" dirty="0" smtClean="0"/>
              <a:t>однієї амінокислоти з </a:t>
            </a:r>
            <a:r>
              <a:rPr lang="el-GR" dirty="0" smtClean="0"/>
              <a:t>α-</a:t>
            </a:r>
            <a:r>
              <a:rPr lang="uk-UA" dirty="0" err="1" smtClean="0"/>
              <a:t>карбоксильною</a:t>
            </a:r>
            <a:r>
              <a:rPr lang="uk-UA" dirty="0" smtClean="0"/>
              <a:t> групою (-СООН) іншої амінокислоти утворюються пептидні зв'язки. Кінці білка називають С- і </a:t>
            </a:r>
            <a:r>
              <a:rPr lang="en-US" dirty="0" smtClean="0"/>
              <a:t>N- </a:t>
            </a:r>
            <a:r>
              <a:rPr lang="uk-UA" dirty="0" smtClean="0"/>
              <a:t>кінцями (залежно від того, яка з груп кінцевої амінокислоти вільна: -</a:t>
            </a:r>
            <a:r>
              <a:rPr lang="en-US" dirty="0" smtClean="0"/>
              <a:t>COOH </a:t>
            </a:r>
            <a:r>
              <a:rPr lang="uk-UA" dirty="0" smtClean="0"/>
              <a:t>чи -</a:t>
            </a:r>
            <a:r>
              <a:rPr lang="en-US" dirty="0" smtClean="0"/>
              <a:t>NH</a:t>
            </a:r>
            <a:r>
              <a:rPr lang="en-US" baseline="-25000" dirty="0" smtClean="0"/>
              <a:t>2</a:t>
            </a:r>
            <a:r>
              <a:rPr lang="en-US" dirty="0" smtClean="0"/>
              <a:t>, </a:t>
            </a:r>
            <a:r>
              <a:rPr lang="uk-UA" dirty="0" smtClean="0"/>
              <a:t>відповідно). </a:t>
            </a:r>
            <a:endParaRPr lang="uk-UA" dirty="0"/>
          </a:p>
        </p:txBody>
      </p:sp>
      <p:pic>
        <p:nvPicPr>
          <p:cNvPr id="4" name="Picture 2" descr="http://upload.wikimedia.org/wikipedia/commons/thumb/c/ce/AminoAcidball.svg/200px-AminoAcidball.svg.png"/>
          <p:cNvPicPr>
            <a:picLocks noChangeAspect="1" noChangeArrowheads="1"/>
          </p:cNvPicPr>
          <p:nvPr/>
        </p:nvPicPr>
        <p:blipFill>
          <a:blip r:embed="rId2" cstate="print"/>
          <a:srcRect l="55557"/>
          <a:stretch>
            <a:fillRect/>
          </a:stretch>
        </p:blipFill>
        <p:spPr bwMode="auto">
          <a:xfrm>
            <a:off x="5004048" y="4005064"/>
            <a:ext cx="1612911" cy="2576686"/>
          </a:xfrm>
          <a:prstGeom prst="rect">
            <a:avLst/>
          </a:prstGeom>
          <a:noFill/>
        </p:spPr>
      </p:pic>
      <p:pic>
        <p:nvPicPr>
          <p:cNvPr id="5" name="Picture 2" descr="http://upload.wikimedia.org/wikipedia/commons/thumb/c/ce/AminoAcidball.svg/200px-AminoAcidball.svg.png"/>
          <p:cNvPicPr>
            <a:picLocks noChangeAspect="1" noChangeArrowheads="1"/>
          </p:cNvPicPr>
          <p:nvPr/>
        </p:nvPicPr>
        <p:blipFill>
          <a:blip r:embed="rId2" cstate="print"/>
          <a:srcRect r="64285"/>
          <a:stretch>
            <a:fillRect/>
          </a:stretch>
        </p:blipFill>
        <p:spPr bwMode="auto">
          <a:xfrm>
            <a:off x="2123728" y="4005064"/>
            <a:ext cx="1296144" cy="2576686"/>
          </a:xfrm>
          <a:prstGeom prst="rect">
            <a:avLst/>
          </a:prstGeom>
          <a:noFill/>
        </p:spPr>
      </p:pic>
      <p:sp>
        <p:nvSpPr>
          <p:cNvPr id="6" name="Плюс 5"/>
          <p:cNvSpPr/>
          <p:nvPr/>
        </p:nvSpPr>
        <p:spPr>
          <a:xfrm>
            <a:off x="3779912" y="5024958"/>
            <a:ext cx="851004" cy="720080"/>
          </a:xfrm>
          <a:prstGeom prst="mathPlus">
            <a:avLst>
              <a:gd name="adj1" fmla="val 21687"/>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to="" calcmode="lin" valueType="num">
                                      <p:cBhvr>
                                        <p:cTn id="11" dur="1" fill="hold"/>
                                        <p:tgtEl>
                                          <p:spTgt spid="5"/>
                                        </p:tgtEl>
                                        <p:attrNameLst>
                                          <p:attrName/>
                                        </p:attrNameLst>
                                      </p:cBhvr>
                                    </p:anim>
                                  </p:childTnLst>
                                </p:cTn>
                              </p:par>
                            </p:childTnLst>
                          </p:cTn>
                        </p:par>
                        <p:par>
                          <p:cTn id="12" fill="hold">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childTnLst>
                          </p:cTn>
                        </p:par>
                        <p:par>
                          <p:cTn id="16" fill="hold">
                            <p:stCondLst>
                              <p:cond delay="0"/>
                            </p:stCondLst>
                            <p:childTnLst>
                              <p:par>
                                <p:cTn id="17" presetID="24"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to="" calcmode="lin" valueType="num">
                                      <p:cBhvr>
                                        <p:cTn id="19"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404664"/>
            <a:ext cx="8229600" cy="4752528"/>
          </a:xfrm>
        </p:spPr>
        <p:txBody>
          <a:bodyPr/>
          <a:lstStyle/>
          <a:p>
            <a:r>
              <a:rPr lang="uk-UA" dirty="0" smtClean="0"/>
              <a:t>При природному синтезі білка на рибосомі, нові амінокислоти приєднуються до </a:t>
            </a:r>
            <a:r>
              <a:rPr lang="en-US" dirty="0" smtClean="0"/>
              <a:t>C-</a:t>
            </a:r>
            <a:r>
              <a:rPr lang="uk-UA" dirty="0" smtClean="0"/>
              <a:t>кінця, тому назва пептиду або білка дається шляхом перерахування амінокислотних залишків починаючи з </a:t>
            </a:r>
            <a:r>
              <a:rPr lang="en-US" dirty="0" smtClean="0"/>
              <a:t>N-</a:t>
            </a:r>
            <a:r>
              <a:rPr lang="uk-UA" dirty="0" smtClean="0"/>
              <a:t>кінця.</a:t>
            </a:r>
          </a:p>
          <a:p>
            <a:endParaRPr lang="uk-UA" dirty="0"/>
          </a:p>
        </p:txBody>
      </p:sp>
      <p:pic>
        <p:nvPicPr>
          <p:cNvPr id="7170" name="Picture 2" descr="http://cft3.igromania.ru/upload/articles/94/47269/art.jpg"/>
          <p:cNvPicPr>
            <a:picLocks noChangeAspect="1" noChangeArrowheads="1"/>
          </p:cNvPicPr>
          <p:nvPr/>
        </p:nvPicPr>
        <p:blipFill>
          <a:blip r:embed="rId2" cstate="print"/>
          <a:srcRect/>
          <a:stretch>
            <a:fillRect/>
          </a:stretch>
        </p:blipFill>
        <p:spPr bwMode="auto">
          <a:xfrm>
            <a:off x="1691680" y="2780928"/>
            <a:ext cx="5580030" cy="3722927"/>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 to="" calcmode="lin" valueType="num">
                                      <p:cBhvr>
                                        <p:cTn id="10" dur="1" fill="hold"/>
                                        <p:tgtEl>
                                          <p:spTgt spid="7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2483768" y="476672"/>
            <a:ext cx="6213376" cy="5904656"/>
          </a:xfrm>
        </p:spPr>
        <p:txBody>
          <a:bodyPr>
            <a:normAutofit fontScale="92500" lnSpcReduction="10000"/>
          </a:bodyPr>
          <a:lstStyle/>
          <a:p>
            <a:r>
              <a:rPr lang="uk-UA" dirty="0" smtClean="0"/>
              <a:t>Послідовність амінокислот у білку відповідає інформації, що міститься в гені даного білка. Ця інформація представлена у вигляді </a:t>
            </a:r>
            <a:r>
              <a:rPr lang="uk-UA" dirty="0" err="1" smtClean="0"/>
              <a:t>нуклеотидної</a:t>
            </a:r>
            <a:r>
              <a:rPr lang="uk-UA" dirty="0" smtClean="0"/>
              <a:t> послідовності, причому одній амінокислоті відповідає одна або декілька послідовностей з трьох </a:t>
            </a:r>
            <a:r>
              <a:rPr lang="uk-UA" dirty="0" err="1" smtClean="0"/>
              <a:t>нуклеотидів</a:t>
            </a:r>
            <a:r>
              <a:rPr lang="uk-UA" dirty="0" smtClean="0"/>
              <a:t> — так званих кодонів. Те, яка амінокислота відповідає даному кодону в ДНК та </a:t>
            </a:r>
            <a:r>
              <a:rPr lang="uk-UA" dirty="0" err="1" smtClean="0"/>
              <a:t>мРНК</a:t>
            </a:r>
            <a:r>
              <a:rPr lang="uk-UA" dirty="0" smtClean="0"/>
              <a:t>(проміжній ланці біосинтезу білків), визначається генетичним кодом, який може дещо відрізнятися у різних організмів.</a:t>
            </a:r>
            <a:endParaRPr lang="uk-UA" dirty="0"/>
          </a:p>
        </p:txBody>
      </p:sp>
      <p:pic>
        <p:nvPicPr>
          <p:cNvPr id="6146" name="Picture 2" descr="http://upload.wikimedia.org/wikipedia/commons/thumb/a/a4/DNA_Overview_uk.png/220px-DNA_Overview_uk.png"/>
          <p:cNvPicPr>
            <a:picLocks noChangeAspect="1" noChangeArrowheads="1"/>
          </p:cNvPicPr>
          <p:nvPr/>
        </p:nvPicPr>
        <p:blipFill>
          <a:blip r:embed="rId2" cstate="print"/>
          <a:srcRect/>
          <a:stretch>
            <a:fillRect/>
          </a:stretch>
        </p:blipFill>
        <p:spPr bwMode="auto">
          <a:xfrm>
            <a:off x="323528" y="476672"/>
            <a:ext cx="2095500" cy="5248275"/>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Прямоугольник 4"/>
          <p:cNvSpPr/>
          <p:nvPr/>
        </p:nvSpPr>
        <p:spPr>
          <a:xfrm>
            <a:off x="971600" y="5949280"/>
            <a:ext cx="909223" cy="507831"/>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none">
            <a:spAutoFit/>
          </a:bodyPr>
          <a:lstStyle/>
          <a:p>
            <a:r>
              <a:rPr lang="uk-UA" sz="2700" dirty="0">
                <a:solidFill>
                  <a:schemeClr val="bg1"/>
                </a:solidFill>
              </a:rPr>
              <a:t>ДНК</a:t>
            </a:r>
            <a:endParaRPr lang="uk-UA" dirty="0">
              <a:solidFill>
                <a:schemeClr val="bg1"/>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 to="" calcmode="lin" valueType="num">
                                      <p:cBhvr>
                                        <p:cTn id="10" dur="1" fill="hold"/>
                                        <p:tgtEl>
                                          <p:spTgt spid="6146"/>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to="" calcmode="lin" valueType="num">
                                      <p:cBhvr>
                                        <p:cTn id="13"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9"/>
            <a:ext cx="8229600" cy="4179920"/>
          </a:xfrm>
        </p:spPr>
        <p:txBody>
          <a:bodyPr>
            <a:normAutofit fontScale="92500" lnSpcReduction="20000"/>
          </a:bodyPr>
          <a:lstStyle/>
          <a:p>
            <a:r>
              <a:rPr lang="uk-UA" dirty="0" smtClean="0"/>
              <a:t>Окрім послідовності амінокислот поліпептиду (первинної структури), для функціонування білків украй важлива тривимірна структура, яка формується в процесі згортання білків </a:t>
            </a:r>
            <a:r>
              <a:rPr lang="en-US" dirty="0" smtClean="0"/>
              <a:t>. </a:t>
            </a:r>
            <a:r>
              <a:rPr lang="uk-UA" dirty="0" smtClean="0"/>
              <a:t>Ця структура утримується в результаті взаємодії структур нижчих рівнів. Тривимірна структура білків за нормальних природних умов називається </a:t>
            </a:r>
            <a:r>
              <a:rPr lang="uk-UA" dirty="0" err="1" smtClean="0"/>
              <a:t>нативним</a:t>
            </a:r>
            <a:r>
              <a:rPr lang="uk-UA" dirty="0" smtClean="0"/>
              <a:t> </a:t>
            </a:r>
            <a:r>
              <a:rPr lang="uk-UA" dirty="0" smtClean="0"/>
              <a:t>станом </a:t>
            </a:r>
            <a:r>
              <a:rPr lang="uk-UA" dirty="0" smtClean="0"/>
              <a:t>білка</a:t>
            </a:r>
            <a:r>
              <a:rPr lang="uk-UA" dirty="0" smtClean="0"/>
              <a:t>. Хоча чимало білків здатні згортатися та приймати </a:t>
            </a:r>
            <a:r>
              <a:rPr lang="uk-UA" dirty="0" err="1" smtClean="0"/>
              <a:t>нативний</a:t>
            </a:r>
            <a:r>
              <a:rPr lang="uk-UA" dirty="0" smtClean="0"/>
              <a:t> стан самостійно, завдяки властивостям свого поліпептидного ланцюжка, інші вимагають допомоги інших білків, молекулярних </a:t>
            </a:r>
            <a:r>
              <a:rPr lang="uk-UA" dirty="0" err="1" smtClean="0"/>
              <a:t>шаперонів</a:t>
            </a:r>
            <a:r>
              <a:rPr lang="uk-UA" dirty="0" smtClean="0"/>
              <a:t>. </a:t>
            </a:r>
            <a:endParaRPr lang="uk-UA" dirty="0"/>
          </a:p>
        </p:txBody>
      </p:sp>
      <p:sp>
        <p:nvSpPr>
          <p:cNvPr id="3" name="Заголовок 2"/>
          <p:cNvSpPr>
            <a:spLocks noGrp="1"/>
          </p:cNvSpPr>
          <p:nvPr>
            <p:ph type="title"/>
          </p:nvPr>
        </p:nvSpPr>
        <p:spPr/>
        <p:txBody>
          <a:bodyPr>
            <a:normAutofit/>
          </a:bodyPr>
          <a:lstStyle/>
          <a:p>
            <a:r>
              <a:rPr lang="uk-UA" dirty="0" smtClean="0"/>
              <a:t>Рівні структури </a:t>
            </a:r>
            <a:r>
              <a:rPr lang="uk-UA" dirty="0" smtClean="0"/>
              <a:t>білків</a:t>
            </a:r>
            <a:endParaRPr lang="uk-UA" dirty="0"/>
          </a:p>
        </p:txBody>
      </p:sp>
      <p:pic>
        <p:nvPicPr>
          <p:cNvPr id="4098" name="Picture 2" descr="http://upload.wikimedia.org/wikipedia/commons/thumb/a/a9/Protein_folding.png/300px-Protein_folding.png"/>
          <p:cNvPicPr>
            <a:picLocks noChangeAspect="1" noChangeArrowheads="1"/>
          </p:cNvPicPr>
          <p:nvPr/>
        </p:nvPicPr>
        <p:blipFill>
          <a:blip r:embed="rId2" cstate="print"/>
          <a:srcRect/>
          <a:stretch>
            <a:fillRect/>
          </a:stretch>
        </p:blipFill>
        <p:spPr bwMode="auto">
          <a:xfrm>
            <a:off x="3059832" y="5591174"/>
            <a:ext cx="2857500" cy="1266826"/>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2123728" y="5949280"/>
            <a:ext cx="662361" cy="5078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none">
            <a:spAutoFit/>
          </a:bodyPr>
          <a:lstStyle/>
          <a:p>
            <a:r>
              <a:rPr lang="uk-UA" sz="2700" dirty="0" smtClean="0">
                <a:solidFill>
                  <a:schemeClr val="bg1"/>
                </a:solidFill>
              </a:rPr>
              <a:t>До</a:t>
            </a:r>
            <a:endParaRPr lang="uk-UA" dirty="0">
              <a:solidFill>
                <a:schemeClr val="bg1"/>
              </a:solidFill>
            </a:endParaRPr>
          </a:p>
        </p:txBody>
      </p:sp>
      <p:sp>
        <p:nvSpPr>
          <p:cNvPr id="6" name="Прямоугольник 5"/>
          <p:cNvSpPr/>
          <p:nvPr/>
        </p:nvSpPr>
        <p:spPr>
          <a:xfrm>
            <a:off x="6084168" y="5877272"/>
            <a:ext cx="1096775" cy="5078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none">
            <a:spAutoFit/>
          </a:bodyPr>
          <a:lstStyle/>
          <a:p>
            <a:r>
              <a:rPr lang="uk-UA" sz="2700" dirty="0" smtClean="0">
                <a:solidFill>
                  <a:schemeClr val="bg1"/>
                </a:solidFill>
              </a:rPr>
              <a:t>Після</a:t>
            </a:r>
            <a:endParaRPr lang="uk-UA" dirty="0">
              <a:solidFill>
                <a:schemeClr val="bg1"/>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to="" calcmode="lin" valueType="num">
                                      <p:cBhvr>
                                        <p:cTn id="10" dur="1" fill="hold"/>
                                        <p:tgtEl>
                                          <p:spTgt spid="2">
                                            <p:txEl>
                                              <p:pRg st="0" end="0"/>
                                            </p:txEl>
                                          </p:spTgt>
                                        </p:tgtEl>
                                        <p:attrNameLst>
                                          <p:attrName/>
                                        </p:attrNameLst>
                                      </p:cBhvr>
                                    </p:anim>
                                  </p:childTnLst>
                                </p:cTn>
                              </p:par>
                            </p:childTnLst>
                          </p:cTn>
                        </p:par>
                        <p:par>
                          <p:cTn id="11" fill="hold">
                            <p:stCondLst>
                              <p:cond delay="0"/>
                            </p:stCondLst>
                            <p:childTnLst>
                              <p:par>
                                <p:cTn id="12" presetID="24"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to="" calcmode="lin" valueType="num">
                                      <p:cBhvr>
                                        <p:cTn id="14" dur="1" fill="hold"/>
                                        <p:tgtEl>
                                          <p:spTgt spid="5"/>
                                        </p:tgtEl>
                                        <p:attrNameLst>
                                          <p:attrName/>
                                        </p:attrNameLst>
                                      </p:cBhvr>
                                    </p:anim>
                                  </p:childTnLst>
                                </p:cTn>
                              </p:par>
                            </p:childTnLst>
                          </p:cTn>
                        </p:par>
                        <p:par>
                          <p:cTn id="15" fill="hold">
                            <p:stCondLst>
                              <p:cond delay="0"/>
                            </p:stCondLst>
                            <p:childTnLst>
                              <p:par>
                                <p:cTn id="16" presetID="24"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childTnLst>
                          </p:cTn>
                        </p:par>
                        <p:par>
                          <p:cTn id="19" fill="hold">
                            <p:stCondLst>
                              <p:cond delay="0"/>
                            </p:stCondLst>
                            <p:childTnLst>
                              <p:par>
                                <p:cTn id="20" presetID="24" presetClass="entr" presetSubtype="0" fill="hold" nodeType="afterEffect">
                                  <p:stCondLst>
                                    <p:cond delay="0"/>
                                  </p:stCondLst>
                                  <p:childTnLst>
                                    <p:set>
                                      <p:cBhvr>
                                        <p:cTn id="21" dur="1" fill="hold">
                                          <p:stCondLst>
                                            <p:cond delay="0"/>
                                          </p:stCondLst>
                                        </p:cTn>
                                        <p:tgtEl>
                                          <p:spTgt spid="4098"/>
                                        </p:tgtEl>
                                        <p:attrNameLst>
                                          <p:attrName>style.visibility</p:attrName>
                                        </p:attrNameLst>
                                      </p:cBhvr>
                                      <p:to>
                                        <p:strVal val="visible"/>
                                      </p:to>
                                    </p:set>
                                    <p:anim to="" calcmode="lin" valueType="num">
                                      <p:cBhvr>
                                        <p:cTn id="22"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419872" y="1059712"/>
            <a:ext cx="5074904" cy="1828800"/>
          </a:xfrm>
        </p:spPr>
        <p:txBody>
          <a:bodyPr>
            <a:normAutofit fontScale="90000"/>
          </a:bodyPr>
          <a:lstStyle/>
          <a:p>
            <a:r>
              <a:rPr lang="ru-RU" b="0" dirty="0" err="1" smtClean="0"/>
              <a:t>Виділяють</a:t>
            </a:r>
            <a:r>
              <a:rPr lang="ru-RU" b="0" dirty="0" smtClean="0"/>
              <a:t> </a:t>
            </a:r>
            <a:r>
              <a:rPr lang="ru-RU" b="0" dirty="0" err="1" smtClean="0"/>
              <a:t>чотири</a:t>
            </a:r>
            <a:r>
              <a:rPr lang="ru-RU" b="0" dirty="0" smtClean="0"/>
              <a:t> </a:t>
            </a:r>
            <a:r>
              <a:rPr lang="ru-RU" b="0" dirty="0" err="1" smtClean="0"/>
              <a:t>рівні</a:t>
            </a:r>
            <a:r>
              <a:rPr lang="ru-RU" b="0" dirty="0" smtClean="0"/>
              <a:t> </a:t>
            </a:r>
            <a:r>
              <a:rPr lang="ru-RU" b="0" dirty="0" err="1" smtClean="0"/>
              <a:t>структури</a:t>
            </a:r>
            <a:r>
              <a:rPr lang="ru-RU" b="0" dirty="0" smtClean="0"/>
              <a:t> </a:t>
            </a:r>
            <a:r>
              <a:rPr lang="ru-RU" b="0" dirty="0" err="1" smtClean="0"/>
              <a:t>білків</a:t>
            </a:r>
            <a:r>
              <a:rPr lang="ru-RU" b="0" dirty="0" smtClean="0"/>
              <a:t>:</a:t>
            </a:r>
            <a:endParaRPr lang="uk-UA" dirty="0"/>
          </a:p>
        </p:txBody>
      </p:sp>
      <p:sp>
        <p:nvSpPr>
          <p:cNvPr id="4" name="Текст 3"/>
          <p:cNvSpPr>
            <a:spLocks noGrp="1"/>
          </p:cNvSpPr>
          <p:nvPr>
            <p:ph type="body" idx="1"/>
          </p:nvPr>
        </p:nvSpPr>
        <p:spPr>
          <a:xfrm>
            <a:off x="3922713" y="2931712"/>
            <a:ext cx="4572000" cy="1937448"/>
          </a:xfrm>
        </p:spPr>
        <p:txBody>
          <a:bodyPr>
            <a:noAutofit/>
          </a:bodyPr>
          <a:lstStyle/>
          <a:p>
            <a:pPr>
              <a:buFont typeface="Wingdings" pitchFamily="2" charset="2"/>
              <a:buChar char="§"/>
            </a:pPr>
            <a:r>
              <a:rPr lang="uk-UA" sz="3200" dirty="0" smtClean="0"/>
              <a:t>Первинна</a:t>
            </a:r>
          </a:p>
          <a:p>
            <a:pPr>
              <a:buFont typeface="Wingdings" pitchFamily="2" charset="2"/>
              <a:buChar char="§"/>
            </a:pPr>
            <a:r>
              <a:rPr lang="uk-UA" sz="3200" dirty="0" smtClean="0"/>
              <a:t>Вторинна</a:t>
            </a:r>
          </a:p>
          <a:p>
            <a:pPr>
              <a:buFont typeface="Wingdings" pitchFamily="2" charset="2"/>
              <a:buChar char="§"/>
            </a:pPr>
            <a:r>
              <a:rPr lang="uk-UA" sz="3200" dirty="0" smtClean="0"/>
              <a:t>Третинна</a:t>
            </a:r>
          </a:p>
          <a:p>
            <a:pPr>
              <a:buFont typeface="Wingdings" pitchFamily="2" charset="2"/>
              <a:buChar char="§"/>
            </a:pPr>
            <a:r>
              <a:rPr lang="uk-UA" sz="3200" dirty="0" smtClean="0"/>
              <a:t>Четвертинна</a:t>
            </a:r>
            <a:endParaRPr lang="uk-UA" sz="3200" dirty="0"/>
          </a:p>
        </p:txBody>
      </p:sp>
      <p:pic>
        <p:nvPicPr>
          <p:cNvPr id="3074" name="Picture 2" descr="Файл:Main protein structure levels uk.svg"/>
          <p:cNvPicPr>
            <a:picLocks noChangeAspect="1" noChangeArrowheads="1"/>
          </p:cNvPicPr>
          <p:nvPr/>
        </p:nvPicPr>
        <p:blipFill>
          <a:blip r:embed="rId2" cstate="print"/>
          <a:srcRect/>
          <a:stretch>
            <a:fillRect/>
          </a:stretch>
        </p:blipFill>
        <p:spPr bwMode="auto">
          <a:xfrm>
            <a:off x="251520" y="764704"/>
            <a:ext cx="3015555" cy="5695950"/>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par>
                          <p:cTn id="8" fill="hold">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par>
                          <p:cTn id="12" fill="hold">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to="" calcmode="lin" valueType="num">
                                      <p:cBhvr>
                                        <p:cTn id="15" dur="1" fill="hold"/>
                                        <p:tgtEl>
                                          <p:spTgt spid="4">
                                            <p:txEl>
                                              <p:pRg st="1" end="1"/>
                                            </p:txEl>
                                          </p:spTgt>
                                        </p:tgtEl>
                                        <p:attrNameLst>
                                          <p:attrName/>
                                        </p:attrNameLst>
                                      </p:cBhvr>
                                    </p:anim>
                                  </p:childTnLst>
                                </p:cTn>
                              </p:par>
                            </p:childTnLst>
                          </p:cTn>
                        </p:par>
                        <p:par>
                          <p:cTn id="16" fill="hold">
                            <p:stCondLst>
                              <p:cond delay="0"/>
                            </p:stCondLst>
                            <p:childTnLst>
                              <p:par>
                                <p:cTn id="17" presetID="24"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to="" calcmode="lin" valueType="num">
                                      <p:cBhvr>
                                        <p:cTn id="19" dur="1" fill="hold"/>
                                        <p:tgtEl>
                                          <p:spTgt spid="4">
                                            <p:txEl>
                                              <p:pRg st="2" end="2"/>
                                            </p:txEl>
                                          </p:spTgt>
                                        </p:tgtEl>
                                        <p:attrNameLst>
                                          <p:attrName/>
                                        </p:attrNameLst>
                                      </p:cBhvr>
                                    </p:anim>
                                  </p:childTnLst>
                                </p:cTn>
                              </p:par>
                            </p:childTnLst>
                          </p:cTn>
                        </p:par>
                        <p:par>
                          <p:cTn id="20" fill="hold">
                            <p:stCondLst>
                              <p:cond delay="0"/>
                            </p:stCondLst>
                            <p:childTnLst>
                              <p:par>
                                <p:cTn id="21" presetID="24"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to="" calcmode="lin" valueType="num">
                                      <p:cBhvr>
                                        <p:cTn id="23" dur="1" fill="hold"/>
                                        <p:tgtEl>
                                          <p:spTgt spid="4">
                                            <p:txEl>
                                              <p:pRg st="3" end="3"/>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 to="" calcmode="lin" valueType="num">
                                      <p:cBhvr>
                                        <p:cTn id="26" dur="1" fill="hold"/>
                                        <p:tgtEl>
                                          <p:spTgt spid="30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764704"/>
            <a:ext cx="8229600" cy="4525963"/>
          </a:xfrm>
        </p:spPr>
        <p:txBody>
          <a:bodyPr>
            <a:normAutofit/>
          </a:bodyPr>
          <a:lstStyle/>
          <a:p>
            <a:r>
              <a:rPr lang="uk-UA" dirty="0" smtClean="0"/>
              <a:t>Зазвичай білки є лінійними полімерами — поліпептидами, хоча інколи мають складнішу структуру. Невеликі білкові молекули, тобто олігомери поліпептидів, називаються пептидами. Послідовність амінокислот у конкретному білку визначається відповідним геном і зашифрована генетичним кодом</a:t>
            </a:r>
            <a:r>
              <a:rPr lang="uk-UA" dirty="0" smtClean="0"/>
              <a:t>. </a:t>
            </a:r>
            <a:endParaRPr lang="uk-UA" dirty="0"/>
          </a:p>
        </p:txBody>
      </p:sp>
      <p:pic>
        <p:nvPicPr>
          <p:cNvPr id="43010" name="Picture 2" descr="http://www.rsc.org/images/Tao_1-390_tcm18-71943.jpg"/>
          <p:cNvPicPr>
            <a:picLocks noChangeAspect="1" noChangeArrowheads="1"/>
          </p:cNvPicPr>
          <p:nvPr/>
        </p:nvPicPr>
        <p:blipFill>
          <a:blip r:embed="rId2" cstate="print"/>
          <a:srcRect/>
          <a:stretch>
            <a:fillRect/>
          </a:stretch>
        </p:blipFill>
        <p:spPr bwMode="auto">
          <a:xfrm>
            <a:off x="5429250" y="4371974"/>
            <a:ext cx="3714750" cy="2486026"/>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3010"/>
                                        </p:tgtEl>
                                        <p:attrNameLst>
                                          <p:attrName>style.visibility</p:attrName>
                                        </p:attrNameLst>
                                      </p:cBhvr>
                                      <p:to>
                                        <p:strVal val="visible"/>
                                      </p:to>
                                    </p:set>
                                    <p:anim to="" calcmode="lin" valueType="num">
                                      <p:cBhvr>
                                        <p:cTn id="10" dur="1" fill="hold"/>
                                        <p:tgtEl>
                                          <p:spTgt spid="43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 name="Содержимое 6"/>
          <p:cNvSpPr>
            <a:spLocks noGrp="1"/>
          </p:cNvSpPr>
          <p:nvPr>
            <p:ph idx="1"/>
          </p:nvPr>
        </p:nvSpPr>
        <p:spPr>
          <a:xfrm>
            <a:off x="457200" y="1481328"/>
            <a:ext cx="4042792" cy="4683976"/>
          </a:xfrm>
        </p:spPr>
        <p:txBody>
          <a:bodyPr>
            <a:normAutofit fontScale="92500" lnSpcReduction="20000"/>
          </a:bodyPr>
          <a:lstStyle/>
          <a:p>
            <a:r>
              <a:rPr lang="uk-UA" sz="2800" dirty="0" smtClean="0"/>
              <a:t> — пептидна або амінокислотна послідовність, тобто послідовність амінокислотних залишків у </a:t>
            </a:r>
            <a:r>
              <a:rPr lang="uk-UA" sz="2800" dirty="0" smtClean="0"/>
              <a:t>пептидному ланцюжку</a:t>
            </a:r>
            <a:r>
              <a:rPr lang="uk-UA" sz="2800" dirty="0" smtClean="0"/>
              <a:t>. Саме первинна структура кодується відповідним геном і найбільшою мірою визначає властивості сформованого білка.</a:t>
            </a:r>
            <a:endParaRPr lang="uk-UA" dirty="0"/>
          </a:p>
        </p:txBody>
      </p:sp>
      <p:sp>
        <p:nvSpPr>
          <p:cNvPr id="5" name="Заголовок 4"/>
          <p:cNvSpPr>
            <a:spLocks noGrp="1"/>
          </p:cNvSpPr>
          <p:nvPr>
            <p:ph type="title"/>
          </p:nvPr>
        </p:nvSpPr>
        <p:spPr/>
        <p:txBody>
          <a:bodyPr>
            <a:noAutofit/>
          </a:bodyPr>
          <a:lstStyle/>
          <a:p>
            <a:r>
              <a:rPr lang="uk-UA" sz="4000" dirty="0" smtClean="0"/>
              <a:t>Первинна структура</a:t>
            </a:r>
            <a:endParaRPr lang="uk-UA" sz="4000" dirty="0"/>
          </a:p>
        </p:txBody>
      </p:sp>
      <p:pic>
        <p:nvPicPr>
          <p:cNvPr id="2050" name="Picture 2" descr="http://5klass.net/datas/biologija/Svojstva-belkov/0002-002-Pervichnaja-struktura-belka.jpg"/>
          <p:cNvPicPr>
            <a:picLocks noChangeAspect="1" noChangeArrowheads="1"/>
          </p:cNvPicPr>
          <p:nvPr/>
        </p:nvPicPr>
        <p:blipFill>
          <a:blip r:embed="rId2" cstate="print"/>
          <a:srcRect l="3279" t="284" r="1639" b="23212"/>
          <a:stretch>
            <a:fillRect/>
          </a:stretch>
        </p:blipFill>
        <p:spPr bwMode="auto">
          <a:xfrm>
            <a:off x="4644008" y="1340768"/>
            <a:ext cx="4176464" cy="2520280"/>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to="" calcmode="lin" valueType="num">
                                      <p:cBhvr>
                                        <p:cTn id="13"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340768"/>
            <a:ext cx="8229600" cy="3312368"/>
          </a:xfrm>
        </p:spPr>
        <p:txBody>
          <a:bodyPr>
            <a:normAutofit fontScale="92500" lnSpcReduction="20000"/>
          </a:bodyPr>
          <a:lstStyle/>
          <a:p>
            <a:r>
              <a:rPr lang="uk-UA" dirty="0" smtClean="0"/>
              <a:t> — локальне впорядковування фрагменту поліпептидного ланцюжка, стабілізоване </a:t>
            </a:r>
            <a:r>
              <a:rPr lang="uk-UA" dirty="0" smtClean="0"/>
              <a:t/>
            </a:r>
            <a:br>
              <a:rPr lang="uk-UA" dirty="0" smtClean="0"/>
            </a:br>
            <a:r>
              <a:rPr lang="uk-UA" dirty="0" smtClean="0"/>
              <a:t>водневими </a:t>
            </a:r>
            <a:r>
              <a:rPr lang="uk-UA" dirty="0" smtClean="0"/>
              <a:t>зв'язками </a:t>
            </a:r>
            <a:r>
              <a:rPr lang="uk-UA" dirty="0" smtClean="0"/>
              <a:t>і гідрофобними </a:t>
            </a:r>
            <a:r>
              <a:rPr lang="uk-UA" dirty="0" smtClean="0"/>
              <a:t>взаємодіями. Найпоширеніші типи вторинної структури білків </a:t>
            </a:r>
            <a:r>
              <a:rPr lang="uk-UA" dirty="0" smtClean="0"/>
              <a:t>включають:</a:t>
            </a:r>
            <a:r>
              <a:rPr lang="uk-UA" dirty="0" smtClean="0"/>
              <a:t> </a:t>
            </a:r>
            <a:r>
              <a:rPr lang="el-GR" dirty="0" smtClean="0"/>
              <a:t>α-</a:t>
            </a:r>
            <a:r>
              <a:rPr lang="uk-UA" dirty="0" smtClean="0"/>
              <a:t>спіралі </a:t>
            </a:r>
            <a:r>
              <a:rPr lang="uk-UA" dirty="0" smtClean="0"/>
              <a:t>і</a:t>
            </a:r>
            <a:r>
              <a:rPr lang="uk-UA" dirty="0" smtClean="0"/>
              <a:t> </a:t>
            </a:r>
            <a:r>
              <a:rPr lang="el-GR" dirty="0" smtClean="0"/>
              <a:t>β-</a:t>
            </a:r>
            <a:r>
              <a:rPr lang="uk-UA" dirty="0" smtClean="0"/>
              <a:t>листи. Інші елементи вторинної структури включають </a:t>
            </a:r>
            <a:r>
              <a:rPr lang="el-GR" dirty="0" smtClean="0"/>
              <a:t>π-</a:t>
            </a:r>
            <a:r>
              <a:rPr lang="uk-UA" dirty="0" smtClean="0"/>
              <a:t>спіралі, 3</a:t>
            </a:r>
            <a:r>
              <a:rPr lang="uk-UA" baseline="-25000" dirty="0" smtClean="0"/>
              <a:t>10</a:t>
            </a:r>
            <a:r>
              <a:rPr lang="uk-UA" dirty="0" smtClean="0"/>
              <a:t>-спіралі, повороти, невпорядковані фрагменти та інші. Найпоширеніша єдина класифікація таких структур — номенклатура </a:t>
            </a:r>
            <a:r>
              <a:rPr lang="en-US" dirty="0" smtClean="0"/>
              <a:t>DSSP.</a:t>
            </a:r>
            <a:endParaRPr lang="en-US" dirty="0" smtClean="0"/>
          </a:p>
        </p:txBody>
      </p:sp>
      <p:sp>
        <p:nvSpPr>
          <p:cNvPr id="3" name="Заголовок 2"/>
          <p:cNvSpPr>
            <a:spLocks noGrp="1"/>
          </p:cNvSpPr>
          <p:nvPr>
            <p:ph type="title"/>
          </p:nvPr>
        </p:nvSpPr>
        <p:spPr/>
        <p:txBody>
          <a:bodyPr/>
          <a:lstStyle/>
          <a:p>
            <a:r>
              <a:rPr lang="uk-UA" dirty="0" smtClean="0"/>
              <a:t>Вторинна структура</a:t>
            </a:r>
            <a:endParaRPr lang="uk-UA" dirty="0"/>
          </a:p>
        </p:txBody>
      </p:sp>
      <p:pic>
        <p:nvPicPr>
          <p:cNvPr id="1028" name="Picture 4" descr="http://cor.edu.27.ru/dlrstore/bb98183c-3134-54e8-62d5-53d604a33629/1840_304.gif"/>
          <p:cNvPicPr>
            <a:picLocks noChangeAspect="1" noChangeArrowheads="1" noCrop="1"/>
          </p:cNvPicPr>
          <p:nvPr/>
        </p:nvPicPr>
        <p:blipFill>
          <a:blip r:embed="rId2" cstate="print"/>
          <a:srcRect/>
          <a:stretch>
            <a:fillRect/>
          </a:stretch>
        </p:blipFill>
        <p:spPr bwMode="auto">
          <a:xfrm>
            <a:off x="2699792" y="4533899"/>
            <a:ext cx="4095750" cy="2324101"/>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to="" calcmode="lin" valueType="num">
                                      <p:cBhvr>
                                        <p:cTn id="13" dur="1" fill="hold"/>
                                        <p:tgtEl>
                                          <p:spTgt spid="10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r>
              <a:rPr lang="uk-UA" dirty="0" smtClean="0"/>
              <a:t>— повна просторова будова цілої білкової молекули, просторове взаємовідношення вторинних структур одна до одної. Третинна структура загалом стабілізується нелокальними взаємодіями, найчастіше формуванням </a:t>
            </a:r>
            <a:r>
              <a:rPr lang="uk-UA" i="1" dirty="0" smtClean="0"/>
              <a:t>гідрофобного ядра</a:t>
            </a:r>
            <a:r>
              <a:rPr lang="uk-UA" dirty="0" smtClean="0"/>
              <a:t>, а також завдяки утворенню водневих зв'язків, </a:t>
            </a:r>
            <a:r>
              <a:rPr lang="uk-UA" dirty="0" err="1" smtClean="0"/>
              <a:t>солевих</a:t>
            </a:r>
            <a:r>
              <a:rPr lang="uk-UA" dirty="0" smtClean="0"/>
              <a:t> містків, інших типів іонних взаємодій, </a:t>
            </a:r>
            <a:r>
              <a:rPr lang="uk-UA" dirty="0" err="1" smtClean="0"/>
              <a:t>дисульфідних</a:t>
            </a:r>
            <a:r>
              <a:rPr lang="uk-UA" dirty="0" smtClean="0"/>
              <a:t> зв'язків між </a:t>
            </a:r>
            <a:r>
              <a:rPr lang="uk-UA" dirty="0" smtClean="0"/>
              <a:t>залишками цистеїну</a:t>
            </a:r>
            <a:r>
              <a:rPr lang="uk-UA" dirty="0" smtClean="0"/>
              <a:t>.</a:t>
            </a:r>
            <a:endParaRPr lang="uk-UA" dirty="0"/>
          </a:p>
        </p:txBody>
      </p:sp>
      <p:sp>
        <p:nvSpPr>
          <p:cNvPr id="3" name="Заголовок 2"/>
          <p:cNvSpPr>
            <a:spLocks noGrp="1"/>
          </p:cNvSpPr>
          <p:nvPr>
            <p:ph type="title"/>
          </p:nvPr>
        </p:nvSpPr>
        <p:spPr/>
        <p:txBody>
          <a:bodyPr>
            <a:normAutofit/>
          </a:bodyPr>
          <a:lstStyle/>
          <a:p>
            <a:r>
              <a:rPr lang="uk-UA" b="0" dirty="0" smtClean="0"/>
              <a:t>Третинна структура </a:t>
            </a:r>
            <a:endParaRPr lang="uk-UA" dirty="0"/>
          </a:p>
        </p:txBody>
      </p:sp>
      <p:pic>
        <p:nvPicPr>
          <p:cNvPr id="82946" name="Picture 2" descr="http://900igr.net/datas/khimija/Aminokisloty-i-belki/0042-042-Peptidy-i-belki-Tretichnaja-struktura-belkov.jpg"/>
          <p:cNvPicPr>
            <a:picLocks noChangeAspect="1" noChangeArrowheads="1"/>
          </p:cNvPicPr>
          <p:nvPr/>
        </p:nvPicPr>
        <p:blipFill>
          <a:blip r:embed="rId2" cstate="print"/>
          <a:srcRect l="1963" t="25850" r="40550" b="1701"/>
          <a:stretch>
            <a:fillRect/>
          </a:stretch>
        </p:blipFill>
        <p:spPr bwMode="auto">
          <a:xfrm>
            <a:off x="1943708" y="944724"/>
            <a:ext cx="5256584" cy="4968552"/>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82946"/>
                                        </p:tgtEl>
                                        <p:attrNameLst>
                                          <p:attrName>style.visibility</p:attrName>
                                        </p:attrNameLst>
                                      </p:cBhvr>
                                      <p:to>
                                        <p:strVal val="visible"/>
                                      </p:to>
                                    </p:set>
                                    <p:anim to="" calcmode="lin" valueType="num">
                                      <p:cBhvr>
                                        <p:cTn id="15" dur="1" fill="hold"/>
                                        <p:tgtEl>
                                          <p:spTgt spid="82946"/>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82946"/>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188640"/>
            <a:ext cx="4536504" cy="5544616"/>
          </a:xfrm>
        </p:spPr>
        <p:txBody>
          <a:bodyPr>
            <a:normAutofit fontScale="77500" lnSpcReduction="20000"/>
          </a:bodyPr>
          <a:lstStyle/>
          <a:p>
            <a:r>
              <a:rPr lang="uk-UA" dirty="0" smtClean="0"/>
              <a:t>До третинної структури зазвичай відносять і проміжні рівні між основними елементами вторинної структури та повною структурою білка — «</a:t>
            </a:r>
            <a:r>
              <a:rPr lang="uk-UA" dirty="0" err="1" smtClean="0"/>
              <a:t>надвторинну</a:t>
            </a:r>
            <a:r>
              <a:rPr lang="uk-UA" dirty="0" smtClean="0"/>
              <a:t>» структуру, що складається із структурних мотивів та доменів. Структурні мотиви — невеликі усталені поєднання кількох елементів вторинної структури, що мають схожу структуру, важливу для виконання білком певних функцій. Схожі структурні мотиви зазвичай виконують схожі функції, завдяки чому за ними можна передбачити функцію невідомого білка. </a:t>
            </a:r>
            <a:endParaRPr lang="uk-UA" dirty="0"/>
          </a:p>
        </p:txBody>
      </p:sp>
      <p:pic>
        <p:nvPicPr>
          <p:cNvPr id="81922" name="Picture 2" descr="http://900igr.net/datai/khimija/Sostav-organizma/0006-001-Model-molekuly-belka-tretichnaja-struktura.png"/>
          <p:cNvPicPr>
            <a:picLocks noChangeAspect="1" noChangeArrowheads="1"/>
          </p:cNvPicPr>
          <p:nvPr/>
        </p:nvPicPr>
        <p:blipFill>
          <a:blip r:embed="rId2" cstate="print"/>
          <a:srcRect/>
          <a:stretch>
            <a:fillRect/>
          </a:stretch>
        </p:blipFill>
        <p:spPr bwMode="auto">
          <a:xfrm>
            <a:off x="4932040" y="1700808"/>
            <a:ext cx="3514725" cy="4191001"/>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1922"/>
                                        </p:tgtEl>
                                        <p:attrNameLst>
                                          <p:attrName>style.visibility</p:attrName>
                                        </p:attrNameLst>
                                      </p:cBhvr>
                                      <p:to>
                                        <p:strVal val="visible"/>
                                      </p:to>
                                    </p:set>
                                    <p:anim to="" calcmode="lin" valueType="num">
                                      <p:cBhvr>
                                        <p:cTn id="10" dur="1" fill="hold"/>
                                        <p:tgtEl>
                                          <p:spTgt spid="819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r>
              <a:rPr lang="uk-UA" dirty="0" smtClean="0"/>
              <a:t>— </a:t>
            </a:r>
            <a:r>
              <a:rPr lang="uk-UA" dirty="0" smtClean="0"/>
              <a:t>структура, що виникає в результаті взаємодії кількох білкових молекул, які в даному контексті називають субодиницями. Повна структура кількох поєднаних </a:t>
            </a:r>
            <a:r>
              <a:rPr lang="uk-UA" dirty="0" err="1" smtClean="0"/>
              <a:t>субодиниць</a:t>
            </a:r>
            <a:r>
              <a:rPr lang="uk-UA" dirty="0" smtClean="0"/>
              <a:t>, що разом виконують спільну функцію, називається білковим комплексом.</a:t>
            </a:r>
          </a:p>
          <a:p>
            <a:endParaRPr lang="uk-UA" dirty="0"/>
          </a:p>
        </p:txBody>
      </p:sp>
      <p:sp>
        <p:nvSpPr>
          <p:cNvPr id="3" name="Заголовок 2"/>
          <p:cNvSpPr>
            <a:spLocks noGrp="1"/>
          </p:cNvSpPr>
          <p:nvPr>
            <p:ph type="title"/>
          </p:nvPr>
        </p:nvSpPr>
        <p:spPr/>
        <p:txBody>
          <a:bodyPr/>
          <a:lstStyle/>
          <a:p>
            <a:r>
              <a:rPr lang="uk-UA" dirty="0" smtClean="0"/>
              <a:t>Четвертинна структура </a:t>
            </a:r>
            <a:endParaRPr lang="uk-UA" dirty="0"/>
          </a:p>
        </p:txBody>
      </p:sp>
      <p:pic>
        <p:nvPicPr>
          <p:cNvPr id="79874" name="Picture 2" descr="http://www.distedu.ru/mirror/_chem/cnit.ssau.ru/organics/chem6/pic/hm63_4.gif"/>
          <p:cNvPicPr>
            <a:picLocks noChangeAspect="1" noChangeArrowheads="1"/>
          </p:cNvPicPr>
          <p:nvPr/>
        </p:nvPicPr>
        <p:blipFill>
          <a:blip r:embed="rId2" cstate="print"/>
          <a:srcRect t="5777"/>
          <a:stretch>
            <a:fillRect/>
          </a:stretch>
        </p:blipFill>
        <p:spPr bwMode="auto">
          <a:xfrm>
            <a:off x="3059832" y="4293096"/>
            <a:ext cx="2385546" cy="2348880"/>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9874"/>
                                        </p:tgtEl>
                                        <p:attrNameLst>
                                          <p:attrName>style.visibility</p:attrName>
                                        </p:attrNameLst>
                                      </p:cBhvr>
                                      <p:to>
                                        <p:strVal val="visible"/>
                                      </p:to>
                                    </p:set>
                                    <p:anim to="" calcmode="lin" valueType="num">
                                      <p:cBhvr>
                                        <p:cTn id="13" dur="1" fill="hold"/>
                                        <p:tgtEl>
                                          <p:spTgt spid="798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8900000" scaled="1"/>
          <a:tileRect/>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1268760"/>
            <a:ext cx="8229600" cy="2379720"/>
          </a:xfrm>
        </p:spPr>
        <p:txBody>
          <a:bodyPr>
            <a:normAutofit fontScale="85000" lnSpcReduction="20000"/>
          </a:bodyPr>
          <a:lstStyle/>
          <a:p>
            <a:r>
              <a:rPr lang="uk-UA" dirty="0" smtClean="0"/>
              <a:t>Розмір білка може вимірюватися за числом амінокислот або в одиницях молекулярної маси </a:t>
            </a:r>
            <a:r>
              <a:rPr lang="uk-UA" dirty="0" err="1" smtClean="0"/>
              <a:t>—дальтонах</a:t>
            </a:r>
            <a:r>
              <a:rPr lang="uk-UA" dirty="0" smtClean="0"/>
              <a:t> — </a:t>
            </a:r>
            <a:r>
              <a:rPr lang="uk-UA" dirty="0" err="1" smtClean="0"/>
              <a:t>Да</a:t>
            </a:r>
            <a:r>
              <a:rPr lang="uk-UA" dirty="0" smtClean="0"/>
              <a:t>. </a:t>
            </a:r>
            <a:r>
              <a:rPr lang="uk-UA" dirty="0" smtClean="0"/>
              <a:t>Найбільшим відомим одиничним білком є </a:t>
            </a:r>
            <a:r>
              <a:rPr lang="uk-UA" dirty="0" err="1" smtClean="0"/>
              <a:t>тітін</a:t>
            </a:r>
            <a:r>
              <a:rPr lang="uk-UA" dirty="0" smtClean="0"/>
              <a:t>, </a:t>
            </a:r>
            <a:r>
              <a:rPr lang="uk-UA" dirty="0" smtClean="0"/>
              <a:t>що містить понад 29 тис. амінокислот і має молекулярну масу 3 </a:t>
            </a:r>
            <a:r>
              <a:rPr lang="uk-UA" dirty="0" err="1" smtClean="0"/>
              <a:t>МДа</a:t>
            </a:r>
            <a:r>
              <a:rPr lang="uk-UA" dirty="0" smtClean="0"/>
              <a:t>, </a:t>
            </a:r>
            <a:r>
              <a:rPr lang="uk-UA" dirty="0" smtClean="0"/>
              <a:t>а найбільший внутрішньоклітинний білковий комплекс </a:t>
            </a:r>
            <a:r>
              <a:rPr lang="uk-UA" dirty="0" err="1" smtClean="0"/>
              <a:t>—комплекс</a:t>
            </a:r>
            <a:r>
              <a:rPr lang="uk-UA" dirty="0" smtClean="0"/>
              <a:t> ядерної пори хребетних тварин — має масу біля 125 </a:t>
            </a:r>
            <a:r>
              <a:rPr lang="uk-UA" dirty="0" err="1" smtClean="0"/>
              <a:t>МДа</a:t>
            </a:r>
            <a:r>
              <a:rPr lang="uk-UA" dirty="0" smtClean="0"/>
              <a:t>.</a:t>
            </a:r>
            <a:r>
              <a:rPr lang="uk-UA" dirty="0" smtClean="0"/>
              <a:t> </a:t>
            </a:r>
            <a:endParaRPr lang="uk-UA" dirty="0"/>
          </a:p>
        </p:txBody>
      </p:sp>
      <p:sp>
        <p:nvSpPr>
          <p:cNvPr id="3" name="Заголовок 2"/>
          <p:cNvSpPr>
            <a:spLocks noGrp="1"/>
          </p:cNvSpPr>
          <p:nvPr>
            <p:ph type="title"/>
          </p:nvPr>
        </p:nvSpPr>
        <p:spPr/>
        <p:txBody>
          <a:bodyPr>
            <a:normAutofit/>
          </a:bodyPr>
          <a:lstStyle/>
          <a:p>
            <a:r>
              <a:rPr lang="uk-UA" dirty="0" smtClean="0"/>
              <a:t>Розміри</a:t>
            </a:r>
            <a:endParaRPr lang="uk-UA" dirty="0"/>
          </a:p>
        </p:txBody>
      </p:sp>
      <p:pic>
        <p:nvPicPr>
          <p:cNvPr id="78850" name="Picture 2" descr="http://upload.wikimedia.org/wikipedia/commons/thumb/5/53/Protein_Composite.jpg/400px-Protein_Composite.jpg"/>
          <p:cNvPicPr>
            <a:picLocks noChangeAspect="1" noChangeArrowheads="1"/>
          </p:cNvPicPr>
          <p:nvPr/>
        </p:nvPicPr>
        <p:blipFill>
          <a:blip r:embed="rId2" cstate="print"/>
          <a:srcRect/>
          <a:stretch>
            <a:fillRect/>
          </a:stretch>
        </p:blipFill>
        <p:spPr bwMode="auto">
          <a:xfrm>
            <a:off x="1259632" y="3861048"/>
            <a:ext cx="6565086" cy="1887464"/>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Прямоугольник 4"/>
          <p:cNvSpPr/>
          <p:nvPr/>
        </p:nvSpPr>
        <p:spPr>
          <a:xfrm>
            <a:off x="971600" y="5733256"/>
            <a:ext cx="7056784" cy="923330"/>
          </a:xfrm>
          <a:prstGeom prst="rect">
            <a:avLst/>
          </a:prstGeom>
          <a:solidFill>
            <a:schemeClr val="accent1"/>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uk-UA" dirty="0">
                <a:solidFill>
                  <a:schemeClr val="bg1"/>
                </a:solidFill>
              </a:rPr>
              <a:t>Порівняльні розміри білків та пептидів. Зліва направо: Антитіло(</a:t>
            </a:r>
            <a:r>
              <a:rPr lang="en-US" dirty="0">
                <a:solidFill>
                  <a:schemeClr val="bg1"/>
                </a:solidFill>
              </a:rPr>
              <a:t>IGG), </a:t>
            </a:r>
            <a:r>
              <a:rPr lang="uk-UA" dirty="0">
                <a:solidFill>
                  <a:schemeClr val="bg1"/>
                </a:solidFill>
              </a:rPr>
              <a:t>гемоглобін, інсулін (гормон), </a:t>
            </a:r>
            <a:r>
              <a:rPr lang="uk-UA" dirty="0" smtClean="0">
                <a:solidFill>
                  <a:schemeClr val="bg1"/>
                </a:solidFill>
              </a:rPr>
              <a:t/>
            </a:r>
            <a:br>
              <a:rPr lang="uk-UA" dirty="0" smtClean="0">
                <a:solidFill>
                  <a:schemeClr val="bg1"/>
                </a:solidFill>
              </a:rPr>
            </a:br>
            <a:r>
              <a:rPr lang="uk-UA" dirty="0" smtClean="0">
                <a:solidFill>
                  <a:schemeClr val="bg1"/>
                </a:solidFill>
              </a:rPr>
              <a:t>аденілаткіназа</a:t>
            </a:r>
            <a:r>
              <a:rPr lang="uk-UA" dirty="0">
                <a:solidFill>
                  <a:schemeClr val="bg1"/>
                </a:solidFill>
              </a:rPr>
              <a:t> (фермент) </a:t>
            </a:r>
            <a:r>
              <a:rPr lang="uk-UA" dirty="0" smtClean="0">
                <a:solidFill>
                  <a:schemeClr val="bg1"/>
                </a:solidFill>
              </a:rPr>
              <a:t>і глютамінсинтетаза</a:t>
            </a:r>
            <a:r>
              <a:rPr lang="uk-UA" dirty="0">
                <a:solidFill>
                  <a:schemeClr val="bg1"/>
                </a:solidFill>
              </a:rPr>
              <a:t> (фермент).</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to="" calcmode="lin" valueType="num">
                                      <p:cBhvr>
                                        <p:cTn id="10" dur="1" fill="hold"/>
                                        <p:tgtEl>
                                          <p:spTgt spid="2">
                                            <p:txEl>
                                              <p:pRg st="0" end="0"/>
                                            </p:txEl>
                                          </p:spTgt>
                                        </p:tgtEl>
                                        <p:attrNameLst>
                                          <p:attrName/>
                                        </p:attrNameLst>
                                      </p:cBhvr>
                                    </p:anim>
                                  </p:childTnLst>
                                </p:cTn>
                              </p:par>
                            </p:childTnLst>
                          </p:cTn>
                        </p:par>
                        <p:par>
                          <p:cTn id="11" fill="hold">
                            <p:stCondLst>
                              <p:cond delay="0"/>
                            </p:stCondLst>
                            <p:childTnLst>
                              <p:par>
                                <p:cTn id="12" presetID="24" presetClass="entr" presetSubtype="0" fill="hold" nodeType="afterEffect">
                                  <p:stCondLst>
                                    <p:cond delay="0"/>
                                  </p:stCondLst>
                                  <p:childTnLst>
                                    <p:set>
                                      <p:cBhvr>
                                        <p:cTn id="13" dur="1" fill="hold">
                                          <p:stCondLst>
                                            <p:cond delay="0"/>
                                          </p:stCondLst>
                                        </p:cTn>
                                        <p:tgtEl>
                                          <p:spTgt spid="78850"/>
                                        </p:tgtEl>
                                        <p:attrNameLst>
                                          <p:attrName>style.visibility</p:attrName>
                                        </p:attrNameLst>
                                      </p:cBhvr>
                                      <p:to>
                                        <p:strVal val="visible"/>
                                      </p:to>
                                    </p:set>
                                    <p:anim to="" calcmode="lin" valueType="num">
                                      <p:cBhvr>
                                        <p:cTn id="14" dur="1" fill="hold"/>
                                        <p:tgtEl>
                                          <p:spTgt spid="78850"/>
                                        </p:tgtEl>
                                        <p:attrNameLst>
                                          <p:attrName/>
                                        </p:attrNameLst>
                                      </p:cBhvr>
                                    </p:anim>
                                  </p:childTnLst>
                                </p:cTn>
                              </p:par>
                            </p:childTnLst>
                          </p:cTn>
                        </p:par>
                        <p:par>
                          <p:cTn id="15" fill="hold">
                            <p:stCondLst>
                              <p:cond delay="0"/>
                            </p:stCondLst>
                            <p:childTnLst>
                              <p:par>
                                <p:cTn id="16" presetID="24"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path path="rect">
            <a:fillToRect l="100000" t="100000"/>
          </a:path>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1268760"/>
            <a:ext cx="8435280" cy="3888432"/>
          </a:xfrm>
        </p:spPr>
        <p:txBody>
          <a:bodyPr>
            <a:normAutofit fontScale="77500" lnSpcReduction="20000"/>
          </a:bodyPr>
          <a:lstStyle/>
          <a:p>
            <a:r>
              <a:rPr lang="uk-UA" dirty="0" smtClean="0"/>
              <a:t>Як правило, білки протягом досить довгого часу зберігають структуру і, отже, фізико-хімічні властивості, наприклад, розчинність, в умовах (таких як </a:t>
            </a:r>
            <a:r>
              <a:rPr lang="en-US" dirty="0" smtClean="0"/>
              <a:t>pH, </a:t>
            </a:r>
            <a:r>
              <a:rPr lang="uk-UA" dirty="0" smtClean="0"/>
              <a:t>температура), до яких пристосований даний організм або які підтримуються в його межах в результаті збереження </a:t>
            </a:r>
            <a:r>
              <a:rPr lang="uk-UA" dirty="0" smtClean="0"/>
              <a:t>гомеостазу. </a:t>
            </a:r>
            <a:r>
              <a:rPr lang="uk-UA" dirty="0" smtClean="0"/>
              <a:t>Різка зміна цих умов, наприклад, внаслідок нагрівання або обробки білка кислотою чи лугом, приводить до втрати четвертинної, третинної і вторинної структур білка, цей процес називається денатурацією. Відомий випадок денатурації білка в побуті — приготування курячого яйця, коли під впливом високої температури розчинний у воді прозорий білок </a:t>
            </a:r>
            <a:r>
              <a:rPr lang="uk-UA" dirty="0" smtClean="0"/>
              <a:t>овальбумін стає </a:t>
            </a:r>
            <a:r>
              <a:rPr lang="uk-UA" dirty="0" smtClean="0"/>
              <a:t>щільним, нерозчинним і непрозорим.</a:t>
            </a:r>
            <a:endParaRPr lang="uk-UA" dirty="0"/>
          </a:p>
        </p:txBody>
      </p:sp>
      <p:sp>
        <p:nvSpPr>
          <p:cNvPr id="3" name="Заголовок 2"/>
          <p:cNvSpPr>
            <a:spLocks noGrp="1"/>
          </p:cNvSpPr>
          <p:nvPr>
            <p:ph type="title"/>
          </p:nvPr>
        </p:nvSpPr>
        <p:spPr/>
        <p:txBody>
          <a:bodyPr>
            <a:normAutofit/>
          </a:bodyPr>
          <a:lstStyle/>
          <a:p>
            <a:r>
              <a:rPr lang="uk-UA" dirty="0" smtClean="0"/>
              <a:t>Денатурація </a:t>
            </a:r>
            <a:r>
              <a:rPr lang="uk-UA" dirty="0" smtClean="0"/>
              <a:t>білків</a:t>
            </a:r>
            <a:endParaRPr lang="uk-UA" dirty="0"/>
          </a:p>
        </p:txBody>
      </p:sp>
      <p:pic>
        <p:nvPicPr>
          <p:cNvPr id="5" name="Picture 2" descr="http://upload.wikimedia.org/wikipedia/commons/thumb/0/02/Fried_egg%2C_sunny_side_up.jpg/220px-Fried_egg%2C_sunny_side_up.jpg">
            <a:hlinkClick r:id="rId2"/>
          </p:cNvPr>
          <p:cNvPicPr>
            <a:picLocks noChangeAspect="1" noChangeArrowheads="1"/>
          </p:cNvPicPr>
          <p:nvPr/>
        </p:nvPicPr>
        <p:blipFill>
          <a:blip r:embed="rId3" cstate="print"/>
          <a:srcRect/>
          <a:stretch>
            <a:fillRect/>
          </a:stretch>
        </p:blipFill>
        <p:spPr bwMode="auto">
          <a:xfrm>
            <a:off x="1907704" y="5087438"/>
            <a:ext cx="2095500" cy="1809751"/>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4283968" y="5231454"/>
            <a:ext cx="2664296" cy="1477328"/>
          </a:xfrm>
          <a:prstGeom prst="rect">
            <a:avLst/>
          </a:prstGeom>
          <a:solidFill>
            <a:schemeClr val="accent1"/>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eaLnBrk="0" fontAlgn="base" hangingPunct="0">
              <a:spcBef>
                <a:spcPct val="0"/>
              </a:spcBef>
              <a:spcAft>
                <a:spcPct val="0"/>
              </a:spcAft>
            </a:pPr>
            <a:r>
              <a:rPr kumimoji="0" lang="uk-UA" b="1" i="0" u="none" strike="noStrike" cap="none" normalizeH="0" baseline="0" dirty="0" smtClean="0">
                <a:ln>
                  <a:noFill/>
                </a:ln>
                <a:solidFill>
                  <a:schemeClr val="bg1"/>
                </a:solidFill>
                <a:effectLst/>
                <a:latin typeface="Arial" charset="0"/>
                <a:cs typeface="Arial" charset="0"/>
              </a:rPr>
              <a:t>Необоротна денатурація білка курячого яйця під впливом високої температури.</a:t>
            </a:r>
            <a:endParaRPr kumimoji="0" lang="uk-UA" b="1" i="0" u="none" strike="noStrike" cap="none" normalizeH="0" baseline="0" dirty="0" smtClean="0">
              <a:ln>
                <a:noFill/>
              </a:ln>
              <a:solidFill>
                <a:schemeClr val="bg1"/>
              </a:solidFill>
              <a:effectLst/>
              <a:latin typeface="Arial" charset="0"/>
              <a:cs typeface="Arial"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to="" calcmode="lin" valueType="num">
                                      <p:cBhvr>
                                        <p:cTn id="10" dur="1" fill="hold"/>
                                        <p:tgtEl>
                                          <p:spTgt spid="2">
                                            <p:txEl>
                                              <p:pRg st="0" end="0"/>
                                            </p:txEl>
                                          </p:spTgt>
                                        </p:tgtEl>
                                        <p:attrNameLst>
                                          <p:attrName/>
                                        </p:attrNameLst>
                                      </p:cBhvr>
                                    </p:anim>
                                  </p:childTnLst>
                                </p:cTn>
                              </p:par>
                            </p:childTnLst>
                          </p:cTn>
                        </p:par>
                        <p:par>
                          <p:cTn id="11" fill="hold">
                            <p:stCondLst>
                              <p:cond delay="0"/>
                            </p:stCondLst>
                            <p:childTnLst>
                              <p:par>
                                <p:cTn id="12" presetID="24"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to="" calcmode="lin" valueType="num">
                                      <p:cBhvr>
                                        <p:cTn id="14" dur="1" fill="hold"/>
                                        <p:tgtEl>
                                          <p:spTgt spid="5"/>
                                        </p:tgtEl>
                                        <p:attrNameLst>
                                          <p:attrName/>
                                        </p:attrNameLst>
                                      </p:cBhvr>
                                    </p:anim>
                                  </p:childTnLst>
                                </p:cTn>
                              </p:par>
                            </p:childTnLst>
                          </p:cTn>
                        </p:par>
                        <p:par>
                          <p:cTn id="15" fill="hold">
                            <p:stCondLst>
                              <p:cond delay="0"/>
                            </p:stCondLst>
                            <p:childTnLst>
                              <p:par>
                                <p:cTn id="16" presetID="24"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uk-UA"/>
          </a:p>
        </p:txBody>
      </p:sp>
      <p:pic>
        <p:nvPicPr>
          <p:cNvPr id="4" name="belok 1.avi.mp4">
            <a:hlinkClick r:id="" action="ppaction://media"/>
          </p:cNvPr>
          <p:cNvPicPr>
            <a:picLocks noGrp="1" noRot="1" noChangeAspect="1"/>
          </p:cNvPicPr>
          <p:nvPr>
            <p:ph idx="1"/>
            <a:videoFile r:link="rId1"/>
          </p:nvPr>
        </p:nvPicPr>
        <p:blipFill>
          <a:blip r:embed="rId3" cstate="print"/>
          <a:stretch>
            <a:fillRect/>
          </a:stretch>
        </p:blipFill>
        <p:spPr>
          <a:xfrm>
            <a:off x="3048000" y="2600325"/>
            <a:ext cx="3048000" cy="22860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b="0" dirty="0" smtClean="0"/>
              <a:t>Використання </a:t>
            </a:r>
            <a:r>
              <a:rPr lang="uk-UA" b="0" dirty="0" smtClean="0"/>
              <a:t>людиною</a:t>
            </a:r>
            <a:endParaRPr lang="uk-UA" dirty="0"/>
          </a:p>
        </p:txBody>
      </p:sp>
      <p:sp>
        <p:nvSpPr>
          <p:cNvPr id="5" name="Текст 4"/>
          <p:cNvSpPr>
            <a:spLocks noGrp="1"/>
          </p:cNvSpPr>
          <p:nvPr>
            <p:ph type="body" idx="1"/>
          </p:nvPr>
        </p:nvSpPr>
        <p:spPr/>
        <p:txBody>
          <a:bodyPr/>
          <a:lstStyle/>
          <a:p>
            <a:endParaRPr lang="uk-UA"/>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path path="rect">
            <a:fillToRect l="100000" t="100000"/>
          </a:path>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uk-UA" dirty="0" smtClean="0"/>
              <a:t>Харчування</a:t>
            </a:r>
            <a:endParaRPr lang="uk-UA" dirty="0"/>
          </a:p>
        </p:txBody>
      </p:sp>
      <p:sp>
        <p:nvSpPr>
          <p:cNvPr id="7" name="Текст 6"/>
          <p:cNvSpPr>
            <a:spLocks noGrp="1"/>
          </p:cNvSpPr>
          <p:nvPr>
            <p:ph type="body" sz="half" idx="3"/>
          </p:nvPr>
        </p:nvSpPr>
        <p:spPr>
          <a:xfrm>
            <a:off x="4644008" y="2780928"/>
            <a:ext cx="4041775" cy="762000"/>
          </a:xfrm>
        </p:spPr>
        <p:txBody>
          <a:bodyPr>
            <a:normAutofit fontScale="70000" lnSpcReduction="20000"/>
          </a:bodyPr>
          <a:lstStyle/>
          <a:p>
            <a:r>
              <a:rPr lang="ru-RU" b="1" dirty="0" smtClean="0"/>
              <a:t>Борщ — </a:t>
            </a:r>
            <a:r>
              <a:rPr lang="ru-RU" b="1" dirty="0" err="1" smtClean="0"/>
              <a:t>джерело</a:t>
            </a:r>
            <a:r>
              <a:rPr lang="ru-RU" b="1" dirty="0" smtClean="0"/>
              <a:t> </a:t>
            </a:r>
            <a:r>
              <a:rPr lang="ru-RU" b="1" dirty="0" err="1" smtClean="0"/>
              <a:t>різноманітних</a:t>
            </a:r>
            <a:r>
              <a:rPr lang="ru-RU" b="1" dirty="0" smtClean="0"/>
              <a:t> </a:t>
            </a:r>
            <a:r>
              <a:rPr lang="ru-RU" b="1" dirty="0" err="1" smtClean="0"/>
              <a:t>денатурованих</a:t>
            </a:r>
            <a:r>
              <a:rPr lang="ru-RU" b="1" dirty="0" smtClean="0"/>
              <a:t> </a:t>
            </a:r>
            <a:r>
              <a:rPr lang="ru-RU" b="1" dirty="0" err="1" smtClean="0"/>
              <a:t>рослинних</a:t>
            </a:r>
            <a:r>
              <a:rPr lang="ru-RU" b="1" dirty="0" smtClean="0"/>
              <a:t> </a:t>
            </a:r>
            <a:r>
              <a:rPr lang="ru-RU" b="1" dirty="0" err="1" smtClean="0"/>
              <a:t>і</a:t>
            </a:r>
            <a:r>
              <a:rPr lang="ru-RU" b="1" dirty="0" smtClean="0"/>
              <a:t> </a:t>
            </a:r>
            <a:r>
              <a:rPr lang="ru-RU" b="1" dirty="0" err="1" smtClean="0"/>
              <a:t>тваринних</a:t>
            </a:r>
            <a:r>
              <a:rPr lang="ru-RU" b="1" dirty="0" smtClean="0"/>
              <a:t> </a:t>
            </a:r>
            <a:r>
              <a:rPr lang="ru-RU" b="1" dirty="0" err="1" smtClean="0"/>
              <a:t>білків</a:t>
            </a:r>
            <a:r>
              <a:rPr lang="ru-RU" b="1" dirty="0" smtClean="0"/>
              <a:t>.</a:t>
            </a:r>
            <a:endParaRPr lang="uk-UA" b="1" dirty="0"/>
          </a:p>
        </p:txBody>
      </p:sp>
      <p:sp>
        <p:nvSpPr>
          <p:cNvPr id="5" name="Содержимое 4"/>
          <p:cNvSpPr>
            <a:spLocks noGrp="1"/>
          </p:cNvSpPr>
          <p:nvPr>
            <p:ph sz="quarter" idx="2"/>
          </p:nvPr>
        </p:nvSpPr>
        <p:spPr>
          <a:xfrm>
            <a:off x="457200" y="1444294"/>
            <a:ext cx="4040188" cy="5413706"/>
          </a:xfrm>
        </p:spPr>
        <p:txBody>
          <a:bodyPr>
            <a:normAutofit fontScale="77500" lnSpcReduction="20000"/>
          </a:bodyPr>
          <a:lstStyle/>
          <a:p>
            <a:r>
              <a:rPr lang="uk-UA" dirty="0" smtClean="0"/>
              <a:t>Білки надходять в організм разом з їжею й служать основним джерелом амінокислот. Обов'язкове використання білків у їжі обумовлене потребою в незамінних амінокислотах, які не можуть синтезуватися людиною з інших речовин. </a:t>
            </a:r>
            <a:r>
              <a:rPr lang="uk-UA" dirty="0" smtClean="0"/>
              <a:t>Травлення</a:t>
            </a:r>
            <a:br>
              <a:rPr lang="uk-UA" dirty="0" smtClean="0"/>
            </a:br>
            <a:r>
              <a:rPr lang="uk-UA" dirty="0" smtClean="0"/>
              <a:t>починається </a:t>
            </a:r>
            <a:r>
              <a:rPr lang="uk-UA" dirty="0" smtClean="0"/>
              <a:t>з кислотної денатурації білків у шлунку — необхідної стадії для </a:t>
            </a:r>
            <a:r>
              <a:rPr lang="uk-UA" dirty="0" err="1" smtClean="0"/>
              <a:t>кулінарно</a:t>
            </a:r>
            <a:r>
              <a:rPr lang="uk-UA" dirty="0" smtClean="0"/>
              <a:t> неопрацьованої їжі. Денатуровані білки стають субстратом для </a:t>
            </a:r>
            <a:r>
              <a:rPr lang="uk-UA" dirty="0" err="1" smtClean="0"/>
              <a:t>протеаз</a:t>
            </a:r>
            <a:r>
              <a:rPr lang="uk-UA" dirty="0" smtClean="0"/>
              <a:t>, спочатку в шлунку, а потім у </a:t>
            </a:r>
            <a:r>
              <a:rPr lang="uk-UA" dirty="0" err="1" smtClean="0"/>
              <a:t>слаболужньому</a:t>
            </a:r>
            <a:r>
              <a:rPr lang="uk-UA" dirty="0" smtClean="0"/>
              <a:t> середовищі тонкого кишечнику. </a:t>
            </a:r>
            <a:endParaRPr lang="uk-UA" dirty="0"/>
          </a:p>
        </p:txBody>
      </p:sp>
      <p:pic>
        <p:nvPicPr>
          <p:cNvPr id="10" name="Picture 2" descr="http://upload.wikimedia.org/wikipedia/commons/thumb/0/0f/BORSHCH.JPG/220px-BORSHCH.JPG"/>
          <p:cNvPicPr>
            <a:picLocks noGrp="1" noChangeAspect="1" noChangeArrowheads="1"/>
          </p:cNvPicPr>
          <p:nvPr>
            <p:ph sz="quarter" idx="4"/>
          </p:nvPr>
        </p:nvPicPr>
        <p:blipFill>
          <a:blip r:embed="rId2" cstate="print"/>
          <a:srcRect/>
          <a:stretch>
            <a:fillRect/>
          </a:stretch>
        </p:blipFill>
        <p:spPr bwMode="auto">
          <a:xfrm>
            <a:off x="5292080" y="548680"/>
            <a:ext cx="2794000" cy="2095500"/>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396" name="Picture 4" descr="http://900igr.net/datai/khimija/CHelovek/0013-012-Belki.jpg"/>
          <p:cNvPicPr>
            <a:picLocks noChangeAspect="1" noChangeArrowheads="1"/>
          </p:cNvPicPr>
          <p:nvPr/>
        </p:nvPicPr>
        <p:blipFill>
          <a:blip r:embed="rId3" cstate="print"/>
          <a:srcRect/>
          <a:stretch>
            <a:fillRect/>
          </a:stretch>
        </p:blipFill>
        <p:spPr bwMode="auto">
          <a:xfrm>
            <a:off x="5292080" y="3698288"/>
            <a:ext cx="2592288" cy="2799672"/>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to="" calcmode="lin" valueType="num">
                                      <p:cBhvr>
                                        <p:cTn id="10" dur="1" fill="hold"/>
                                        <p:tgtEl>
                                          <p:spTgt spid="5">
                                            <p:txEl>
                                              <p:pRg st="0" end="0"/>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childTnLst>
                          </p:cTn>
                        </p:par>
                        <p:par>
                          <p:cTn id="14" fill="hold">
                            <p:stCondLst>
                              <p:cond delay="0"/>
                            </p:stCondLst>
                            <p:childTnLst>
                              <p:par>
                                <p:cTn id="15" presetID="24" presetClass="entr" presetSubtype="0" fill="hold" grpId="0" nodeType="afterEffect">
                                  <p:stCondLst>
                                    <p:cond delay="0"/>
                                  </p:stCondLst>
                                  <p:childTnLst>
                                    <p:set>
                                      <p:cBhvr>
                                        <p:cTn id="16" dur="1" fill="hold">
                                          <p:stCondLst>
                                            <p:cond delay="0"/>
                                          </p:stCondLst>
                                        </p:cTn>
                                        <p:tgtEl>
                                          <p:spTgt spid="7">
                                            <p:bg/>
                                          </p:spTgt>
                                        </p:tgtEl>
                                        <p:attrNameLst>
                                          <p:attrName>style.visibility</p:attrName>
                                        </p:attrNameLst>
                                      </p:cBhvr>
                                      <p:to>
                                        <p:strVal val="visible"/>
                                      </p:to>
                                    </p:set>
                                    <p:anim to="" calcmode="lin" valueType="num">
                                      <p:cBhvr>
                                        <p:cTn id="17" dur="1" fill="hold"/>
                                        <p:tgtEl>
                                          <p:spTgt spid="7">
                                            <p:bg/>
                                          </p:spTgt>
                                        </p:tgtEl>
                                        <p:attrNameLst>
                                          <p:attrName/>
                                        </p:attrNameLst>
                                      </p:cBhvr>
                                    </p:anim>
                                  </p:childTnLst>
                                </p:cTn>
                              </p:par>
                            </p:childTnLst>
                          </p:cTn>
                        </p:par>
                        <p:par>
                          <p:cTn id="18" fill="hold">
                            <p:stCondLst>
                              <p:cond delay="0"/>
                            </p:stCondLst>
                            <p:childTnLst>
                              <p:par>
                                <p:cTn id="19" presetID="24" presetClass="entr" presetSubtype="0" fill="hold" grpId="0"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to="" calcmode="lin" valueType="num">
                                      <p:cBhvr>
                                        <p:cTn id="21" dur="1" fill="hold"/>
                                        <p:tgtEl>
                                          <p:spTgt spid="7">
                                            <p:txEl>
                                              <p:pRg st="0" end="0"/>
                                            </p:txEl>
                                          </p:spTgt>
                                        </p:tgtEl>
                                        <p:attrNameLst>
                                          <p:attrName/>
                                        </p:attrNameLst>
                                      </p:cBhvr>
                                    </p:anim>
                                  </p:childTnLst>
                                </p:cTn>
                              </p:par>
                            </p:childTnLst>
                          </p:cTn>
                        </p:par>
                        <p:par>
                          <p:cTn id="22" fill="hold">
                            <p:stCondLst>
                              <p:cond delay="0"/>
                            </p:stCondLst>
                            <p:childTnLst>
                              <p:par>
                                <p:cTn id="23" presetID="24" presetClass="entr" presetSubtype="0" fill="hold" nodeType="afterEffect">
                                  <p:stCondLst>
                                    <p:cond delay="0"/>
                                  </p:stCondLst>
                                  <p:childTnLst>
                                    <p:set>
                                      <p:cBhvr>
                                        <p:cTn id="24" dur="1" fill="hold">
                                          <p:stCondLst>
                                            <p:cond delay="0"/>
                                          </p:stCondLst>
                                        </p:cTn>
                                        <p:tgtEl>
                                          <p:spTgt spid="59396"/>
                                        </p:tgtEl>
                                        <p:attrNameLst>
                                          <p:attrName>style.visibility</p:attrName>
                                        </p:attrNameLst>
                                      </p:cBhvr>
                                      <p:to>
                                        <p:strVal val="visible"/>
                                      </p:to>
                                    </p:set>
                                    <p:anim to="" calcmode="lin" valueType="num">
                                      <p:cBhvr>
                                        <p:cTn id="25" dur="1" fill="hold"/>
                                        <p:tgtEl>
                                          <p:spTgt spid="593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uiExpand="1" build="p" animBg="1"/>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836712"/>
            <a:ext cx="8229600" cy="5170579"/>
          </a:xfrm>
        </p:spPr>
        <p:txBody>
          <a:bodyPr>
            <a:normAutofit fontScale="92500" lnSpcReduction="10000"/>
          </a:bodyPr>
          <a:lstStyle/>
          <a:p>
            <a:r>
              <a:rPr lang="uk-UA" dirty="0" smtClean="0"/>
              <a:t>Хоча генетичний код більшості організмів визначає лише 20 «стандартних» амінокислот, їхнє комбінування уможливлює створення великого різноманіття білків із різними властивостями. Крім того, амінокислоти у складі білка часто </a:t>
            </a:r>
            <a:r>
              <a:rPr lang="uk-UA" dirty="0" smtClean="0"/>
              <a:t>піддаються</a:t>
            </a:r>
            <a:br>
              <a:rPr lang="uk-UA" dirty="0" smtClean="0"/>
            </a:br>
            <a:r>
              <a:rPr lang="uk-UA" dirty="0" err="1" smtClean="0"/>
              <a:t>посттрансляційним</a:t>
            </a:r>
            <a:r>
              <a:rPr lang="uk-UA" dirty="0" smtClean="0"/>
              <a:t> </a:t>
            </a:r>
            <a:r>
              <a:rPr lang="uk-UA" dirty="0" smtClean="0"/>
              <a:t>модифікаціям, які можуть виникати і до того, як білок починає виконувати свою функцію, і під час його «роботи» в клітині. Для досягнення певної функції білки можуть діяти спільно, і часто зв'язуються, формуючи великі </a:t>
            </a:r>
            <a:r>
              <a:rPr lang="uk-UA" dirty="0" smtClean="0"/>
              <a:t>стабілізовані</a:t>
            </a:r>
            <a:r>
              <a:rPr lang="uk-UA" dirty="0" smtClean="0"/>
              <a:t> комплекси </a:t>
            </a:r>
            <a:r>
              <a:rPr lang="uk-UA" dirty="0" smtClean="0"/>
              <a:t/>
            </a:r>
            <a:br>
              <a:rPr lang="uk-UA" dirty="0" smtClean="0"/>
            </a:br>
            <a:r>
              <a:rPr lang="uk-UA" dirty="0" smtClean="0"/>
              <a:t>(</a:t>
            </a:r>
            <a:r>
              <a:rPr lang="uk-UA" dirty="0" smtClean="0"/>
              <a:t>наприклад, фотосинтетичний комплекс).</a:t>
            </a:r>
            <a:endParaRPr lang="uk-UA" dirty="0"/>
          </a:p>
        </p:txBody>
      </p:sp>
      <p:pic>
        <p:nvPicPr>
          <p:cNvPr id="41985"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1985"/>
                                        </p:tgtEl>
                                        <p:attrNameLst>
                                          <p:attrName>style.visibility</p:attrName>
                                        </p:attrNameLst>
                                      </p:cBhvr>
                                      <p:to>
                                        <p:strVal val="visible"/>
                                      </p:to>
                                    </p:set>
                                    <p:anim to="" calcmode="lin" valueType="num">
                                      <p:cBhvr>
                                        <p:cTn id="12" dur="1" fill="hold"/>
                                        <p:tgtEl>
                                          <p:spTgt spid="4198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path path="rect">
            <a:fillToRect l="100000" t="100000"/>
          </a:path>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8"/>
            <a:ext cx="5626968" cy="4525963"/>
          </a:xfrm>
        </p:spPr>
        <p:txBody>
          <a:bodyPr>
            <a:normAutofit fontScale="92500" lnSpcReduction="20000"/>
          </a:bodyPr>
          <a:lstStyle/>
          <a:p>
            <a:r>
              <a:rPr lang="uk-UA" dirty="0" smtClean="0"/>
              <a:t>Значна кількість досліджень у медицині направлена на використання білків в якості терапевтичних препаратів та засобів </a:t>
            </a:r>
            <a:r>
              <a:rPr lang="uk-UA" dirty="0" smtClean="0"/>
              <a:t>діагностики</a:t>
            </a:r>
            <a:br>
              <a:rPr lang="uk-UA" dirty="0" smtClean="0"/>
            </a:br>
            <a:r>
              <a:rPr lang="uk-UA" dirty="0" smtClean="0"/>
              <a:t>захворювань</a:t>
            </a:r>
            <a:r>
              <a:rPr lang="uk-UA" dirty="0" smtClean="0"/>
              <a:t>. Фармацевтичне застосування білків почалося з природних білків отриманих з різноманітних живих організмів. Нові препарати створюються штучно, </a:t>
            </a:r>
            <a:r>
              <a:rPr lang="uk-UA" dirty="0" err="1" smtClean="0"/>
              <a:t>рекомбінантними</a:t>
            </a:r>
            <a:r>
              <a:rPr lang="uk-UA" dirty="0" smtClean="0"/>
              <a:t> методами або за допомогою проектування білків. </a:t>
            </a:r>
            <a:endParaRPr lang="uk-UA" dirty="0"/>
          </a:p>
        </p:txBody>
      </p:sp>
      <p:sp>
        <p:nvSpPr>
          <p:cNvPr id="3" name="Заголовок 2"/>
          <p:cNvSpPr>
            <a:spLocks noGrp="1"/>
          </p:cNvSpPr>
          <p:nvPr>
            <p:ph type="title"/>
          </p:nvPr>
        </p:nvSpPr>
        <p:spPr/>
        <p:txBody>
          <a:bodyPr>
            <a:normAutofit/>
          </a:bodyPr>
          <a:lstStyle/>
          <a:p>
            <a:r>
              <a:rPr lang="uk-UA" dirty="0" smtClean="0"/>
              <a:t>Білкові лікувальні </a:t>
            </a:r>
            <a:r>
              <a:rPr lang="uk-UA" dirty="0" smtClean="0"/>
              <a:t>препарати</a:t>
            </a:r>
            <a:endParaRPr lang="uk-UA" dirty="0"/>
          </a:p>
        </p:txBody>
      </p:sp>
      <p:pic>
        <p:nvPicPr>
          <p:cNvPr id="52226" name="Picture 2" descr="http://upload.wikimedia.org/wikipedia/commons/thumb/7/7b/Bodybuilding_supplement_high_protein_drink_mix_700g.jpg/140px-Bodybuilding_supplement_high_protein_drink_mix_700g.jpg"/>
          <p:cNvPicPr>
            <a:picLocks noChangeAspect="1" noChangeArrowheads="1"/>
          </p:cNvPicPr>
          <p:nvPr/>
        </p:nvPicPr>
        <p:blipFill>
          <a:blip r:embed="rId2" cstate="print"/>
          <a:srcRect/>
          <a:stretch>
            <a:fillRect/>
          </a:stretch>
        </p:blipFill>
        <p:spPr bwMode="auto">
          <a:xfrm>
            <a:off x="6372200" y="1340768"/>
            <a:ext cx="1944216" cy="2735790"/>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5724128" y="4437112"/>
            <a:ext cx="2987824" cy="1200329"/>
          </a:xfrm>
          <a:prstGeom prst="rect">
            <a:avLst/>
          </a:prstGeom>
          <a:solidFill>
            <a:schemeClr val="accent1"/>
          </a:solidFill>
          <a:ln>
            <a:solidFill>
              <a:schemeClr val="tx2"/>
            </a:solidFill>
          </a:ln>
        </p:spPr>
        <p:txBody>
          <a:bodyPr wrap="square">
            <a:spAutoFit/>
          </a:bodyPr>
          <a:lstStyle/>
          <a:p>
            <a:r>
              <a:rPr lang="ru-RU" b="1" dirty="0" err="1">
                <a:solidFill>
                  <a:schemeClr val="bg1"/>
                </a:solidFill>
              </a:rPr>
              <a:t>Суміш</a:t>
            </a:r>
            <a:r>
              <a:rPr lang="ru-RU" b="1" dirty="0">
                <a:solidFill>
                  <a:schemeClr val="bg1"/>
                </a:solidFill>
              </a:rPr>
              <a:t> для </a:t>
            </a:r>
            <a:r>
              <a:rPr lang="ru-RU" b="1" dirty="0" err="1">
                <a:solidFill>
                  <a:schemeClr val="bg1"/>
                </a:solidFill>
              </a:rPr>
              <a:t>нарощування</a:t>
            </a:r>
            <a:r>
              <a:rPr lang="ru-RU" b="1" dirty="0">
                <a:solidFill>
                  <a:schemeClr val="bg1"/>
                </a:solidFill>
              </a:rPr>
              <a:t> </a:t>
            </a:r>
            <a:r>
              <a:rPr lang="ru-RU" b="1" dirty="0" err="1">
                <a:solidFill>
                  <a:schemeClr val="bg1"/>
                </a:solidFill>
              </a:rPr>
              <a:t>м'язів</a:t>
            </a:r>
            <a:r>
              <a:rPr lang="ru-RU" b="1" dirty="0">
                <a:solidFill>
                  <a:schemeClr val="bg1"/>
                </a:solidFill>
              </a:rPr>
              <a:t> (США) </a:t>
            </a:r>
            <a:r>
              <a:rPr lang="ru-RU" b="1" dirty="0" err="1">
                <a:solidFill>
                  <a:schemeClr val="bg1"/>
                </a:solidFill>
              </a:rPr>
              <a:t>містить</a:t>
            </a:r>
            <a:r>
              <a:rPr lang="ru-RU" b="1" dirty="0">
                <a:solidFill>
                  <a:schemeClr val="bg1"/>
                </a:solidFill>
              </a:rPr>
              <a:t> </a:t>
            </a:r>
            <a:r>
              <a:rPr lang="ru-RU" b="1" dirty="0" err="1" smtClean="0">
                <a:solidFill>
                  <a:schemeClr val="bg1"/>
                </a:solidFill>
              </a:rPr>
              <a:t>білки</a:t>
            </a:r>
            <a:r>
              <a:rPr lang="ru-RU" b="1" dirty="0" smtClean="0">
                <a:solidFill>
                  <a:schemeClr val="bg1"/>
                </a:solidFill>
              </a:rPr>
              <a:t> </a:t>
            </a:r>
            <a:r>
              <a:rPr lang="ru-RU" b="1" dirty="0" err="1" smtClean="0">
                <a:solidFill>
                  <a:schemeClr val="bg1"/>
                </a:solidFill>
              </a:rPr>
              <a:t>молочної</a:t>
            </a:r>
            <a:r>
              <a:rPr lang="ru-RU" b="1" dirty="0" smtClean="0">
                <a:solidFill>
                  <a:schemeClr val="bg1"/>
                </a:solidFill>
              </a:rPr>
              <a:t> </a:t>
            </a:r>
            <a:r>
              <a:rPr lang="ru-RU" b="1" dirty="0" err="1">
                <a:solidFill>
                  <a:schemeClr val="bg1"/>
                </a:solidFill>
              </a:rPr>
              <a:t>сироватки</a:t>
            </a:r>
            <a:r>
              <a:rPr lang="ru-RU" b="1" dirty="0">
                <a:solidFill>
                  <a:schemeClr val="bg1"/>
                </a:solidFill>
              </a:rPr>
              <a:t>.</a:t>
            </a:r>
            <a:endParaRPr lang="uk-UA" b="1" dirty="0">
              <a:solidFill>
                <a:schemeClr val="bg1"/>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to="" calcmode="lin" valueType="num">
                                      <p:cBhvr>
                                        <p:cTn id="10" dur="1" fill="hold"/>
                                        <p:tgtEl>
                                          <p:spTgt spid="2">
                                            <p:txEl>
                                              <p:pRg st="0" end="0"/>
                                            </p:txEl>
                                          </p:spTgt>
                                        </p:tgtEl>
                                        <p:attrNameLst>
                                          <p:attrName/>
                                        </p:attrNameLst>
                                      </p:cBhvr>
                                    </p:anim>
                                  </p:childTnLst>
                                </p:cTn>
                              </p:par>
                            </p:childTnLst>
                          </p:cTn>
                        </p:par>
                        <p:par>
                          <p:cTn id="11" fill="hold">
                            <p:stCondLst>
                              <p:cond delay="0"/>
                            </p:stCondLst>
                            <p:childTnLst>
                              <p:par>
                                <p:cTn id="12" presetID="24" presetClass="entr" presetSubtype="0" fill="hold" nodeType="afterEffect">
                                  <p:stCondLst>
                                    <p:cond delay="0"/>
                                  </p:stCondLst>
                                  <p:childTnLst>
                                    <p:set>
                                      <p:cBhvr>
                                        <p:cTn id="13" dur="1" fill="hold">
                                          <p:stCondLst>
                                            <p:cond delay="0"/>
                                          </p:stCondLst>
                                        </p:cTn>
                                        <p:tgtEl>
                                          <p:spTgt spid="52226"/>
                                        </p:tgtEl>
                                        <p:attrNameLst>
                                          <p:attrName>style.visibility</p:attrName>
                                        </p:attrNameLst>
                                      </p:cBhvr>
                                      <p:to>
                                        <p:strVal val="visible"/>
                                      </p:to>
                                    </p:set>
                                    <p:anim to="" calcmode="lin" valueType="num">
                                      <p:cBhvr>
                                        <p:cTn id="14" dur="1" fill="hold"/>
                                        <p:tgtEl>
                                          <p:spTgt spid="52226"/>
                                        </p:tgtEl>
                                        <p:attrNameLst>
                                          <p:attrName/>
                                        </p:attrNameLst>
                                      </p:cBhvr>
                                    </p:anim>
                                  </p:childTnLst>
                                </p:cTn>
                              </p:par>
                            </p:childTnLst>
                          </p:cTn>
                        </p:par>
                        <p:par>
                          <p:cTn id="15" fill="hold">
                            <p:stCondLst>
                              <p:cond delay="0"/>
                            </p:stCondLst>
                            <p:childTnLst>
                              <p:par>
                                <p:cTn id="16" presetID="24"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43608" y="332656"/>
            <a:ext cx="8939336" cy="2002234"/>
          </a:xfrm>
        </p:spPr>
        <p:txBody>
          <a:bodyPr>
            <a:normAutofit/>
          </a:bodyPr>
          <a:lstStyle/>
          <a:p>
            <a:r>
              <a:rPr lang="uk-UA" sz="6600" dirty="0" smtClean="0"/>
              <a:t>Дякую за увагу! </a:t>
            </a:r>
            <a:endParaRPr lang="uk-UA" sz="6600" dirty="0"/>
          </a:p>
        </p:txBody>
      </p:sp>
      <p:grpSp>
        <p:nvGrpSpPr>
          <p:cNvPr id="8" name="Группа 7"/>
          <p:cNvGrpSpPr/>
          <p:nvPr/>
        </p:nvGrpSpPr>
        <p:grpSpPr>
          <a:xfrm>
            <a:off x="2411760" y="2204864"/>
            <a:ext cx="5692375" cy="3607147"/>
            <a:chOff x="2411760" y="2204864"/>
            <a:chExt cx="5692375" cy="3607147"/>
          </a:xfrm>
        </p:grpSpPr>
        <p:pic>
          <p:nvPicPr>
            <p:cNvPr id="47106" name="Picture 2" descr="D:\Users\Татьяна\AppData\Local\Microsoft\Windows\Temporary Internet Files\Content.IE5\Y32ZZG6T\MC900440442[1].wmf"/>
            <p:cNvPicPr>
              <a:picLocks noChangeAspect="1" noChangeArrowheads="1"/>
            </p:cNvPicPr>
            <p:nvPr/>
          </p:nvPicPr>
          <p:blipFill>
            <a:blip r:embed="rId2" cstate="print"/>
            <a:srcRect/>
            <a:stretch>
              <a:fillRect/>
            </a:stretch>
          </p:blipFill>
          <p:spPr bwMode="auto">
            <a:xfrm>
              <a:off x="2411760" y="2204864"/>
              <a:ext cx="5692375" cy="3607147"/>
            </a:xfrm>
            <a:prstGeom prst="rect">
              <a:avLst/>
            </a:prstGeom>
            <a:noFill/>
          </p:spPr>
        </p:pic>
        <p:sp>
          <p:nvSpPr>
            <p:cNvPr id="7" name="TextBox 6"/>
            <p:cNvSpPr txBox="1"/>
            <p:nvPr/>
          </p:nvSpPr>
          <p:spPr>
            <a:xfrm rot="20575486">
              <a:off x="2648856" y="2614564"/>
              <a:ext cx="2952328" cy="1077218"/>
            </a:xfrm>
            <a:prstGeom prst="rect">
              <a:avLst/>
            </a:prstGeom>
            <a:noFill/>
          </p:spPr>
          <p:txBody>
            <a:bodyPr wrap="square" rtlCol="0">
              <a:spAutoFit/>
            </a:bodyPr>
            <a:lstStyle/>
            <a:p>
              <a:r>
                <a:rPr lang="uk-UA" sz="3200" b="1" dirty="0" smtClean="0"/>
                <a:t>І за терпіння…</a:t>
              </a:r>
              <a:endParaRPr lang="uk-UA" sz="3200" b="1" dirty="0"/>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2200"/>
                            </p:stCondLst>
                            <p:childTnLst>
                              <p:par>
                                <p:cTn id="12" presetID="26"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8229600" cy="5386603"/>
          </a:xfrm>
        </p:spPr>
        <p:txBody>
          <a:bodyPr>
            <a:normAutofit fontScale="92500" lnSpcReduction="10000"/>
          </a:bodyPr>
          <a:lstStyle/>
          <a:p>
            <a:r>
              <a:rPr lang="uk-UA" dirty="0" smtClean="0"/>
              <a:t>Функції білків в клітині різноманітніші, ніж функції інших біополімерів — полісахаридів і нуклеїнових кислот. Так, </a:t>
            </a:r>
            <a:r>
              <a:rPr lang="uk-UA" dirty="0" smtClean="0"/>
              <a:t>білки-ферменти </a:t>
            </a:r>
            <a:r>
              <a:rPr lang="uk-UA" dirty="0" err="1" smtClean="0"/>
              <a:t>каталізують</a:t>
            </a:r>
            <a:r>
              <a:rPr lang="uk-UA" dirty="0" smtClean="0"/>
              <a:t> протікання біохімічних реакцій і грають важливу роль в обміні речовин. Деякі білки виконують структурну або механічну функцію, утворюючи цитоскелет, що є </a:t>
            </a:r>
            <a:r>
              <a:rPr lang="uk-UA" dirty="0" smtClean="0"/>
              <a:t/>
            </a:r>
            <a:br>
              <a:rPr lang="uk-UA" dirty="0" smtClean="0"/>
            </a:br>
            <a:r>
              <a:rPr lang="uk-UA" dirty="0" smtClean="0"/>
              <a:t>важливим </a:t>
            </a:r>
            <a:r>
              <a:rPr lang="uk-UA" dirty="0" smtClean="0"/>
              <a:t>засобом підтримки </a:t>
            </a:r>
            <a:br>
              <a:rPr lang="uk-UA" dirty="0" smtClean="0"/>
            </a:br>
            <a:r>
              <a:rPr lang="uk-UA" dirty="0" smtClean="0"/>
              <a:t>форми </a:t>
            </a:r>
            <a:r>
              <a:rPr lang="uk-UA" dirty="0" smtClean="0"/>
              <a:t>клітин. Також білки грають </a:t>
            </a:r>
            <a:r>
              <a:rPr lang="uk-UA" dirty="0" smtClean="0"/>
              <a:t/>
            </a:r>
            <a:br>
              <a:rPr lang="uk-UA" dirty="0" smtClean="0"/>
            </a:br>
            <a:r>
              <a:rPr lang="uk-UA" dirty="0" smtClean="0"/>
              <a:t>важливу </a:t>
            </a:r>
            <a:r>
              <a:rPr lang="uk-UA" dirty="0" smtClean="0"/>
              <a:t>роль в сигнальних </a:t>
            </a:r>
            <a:r>
              <a:rPr lang="uk-UA" dirty="0" smtClean="0"/>
              <a:t/>
            </a:r>
            <a:br>
              <a:rPr lang="uk-UA" dirty="0" smtClean="0"/>
            </a:br>
            <a:r>
              <a:rPr lang="uk-UA" dirty="0" smtClean="0"/>
              <a:t>системах </a:t>
            </a:r>
            <a:r>
              <a:rPr lang="uk-UA" dirty="0" smtClean="0"/>
              <a:t>клітин, клітинній адгезії, </a:t>
            </a:r>
            <a:r>
              <a:rPr lang="uk-UA" dirty="0" smtClean="0"/>
              <a:t/>
            </a:r>
            <a:br>
              <a:rPr lang="uk-UA" dirty="0" smtClean="0"/>
            </a:br>
            <a:r>
              <a:rPr lang="uk-UA" dirty="0" smtClean="0"/>
              <a:t>імунній </a:t>
            </a:r>
            <a:r>
              <a:rPr lang="uk-UA" dirty="0" smtClean="0"/>
              <a:t>відповіді і клітинному </a:t>
            </a:r>
            <a:r>
              <a:rPr lang="uk-UA" dirty="0" smtClean="0"/>
              <a:t/>
            </a:r>
            <a:br>
              <a:rPr lang="uk-UA" dirty="0" smtClean="0"/>
            </a:br>
            <a:r>
              <a:rPr lang="uk-UA" dirty="0" smtClean="0"/>
              <a:t>циклі</a:t>
            </a:r>
            <a:r>
              <a:rPr lang="uk-UA" dirty="0" smtClean="0"/>
              <a:t>.</a:t>
            </a:r>
            <a:endParaRPr lang="uk-UA" dirty="0"/>
          </a:p>
        </p:txBody>
      </p:sp>
      <p:grpSp>
        <p:nvGrpSpPr>
          <p:cNvPr id="7" name="Группа 6"/>
          <p:cNvGrpSpPr/>
          <p:nvPr/>
        </p:nvGrpSpPr>
        <p:grpSpPr>
          <a:xfrm>
            <a:off x="6588224" y="3501008"/>
            <a:ext cx="2476500" cy="3125961"/>
            <a:chOff x="6588224" y="3501008"/>
            <a:chExt cx="2476500" cy="3125961"/>
          </a:xfrm>
        </p:grpSpPr>
        <p:pic>
          <p:nvPicPr>
            <p:cNvPr id="40962" name="Picture 2" descr="http://upload.wikimedia.org/wikipedia/commons/thumb/0/09/FluorescentCells.jpg/260px-FluorescentCells.jpg"/>
            <p:cNvPicPr>
              <a:picLocks noChangeAspect="1" noChangeArrowheads="1"/>
            </p:cNvPicPr>
            <p:nvPr/>
          </p:nvPicPr>
          <p:blipFill>
            <a:blip r:embed="rId2" cstate="print"/>
            <a:srcRect/>
            <a:stretch>
              <a:fillRect/>
            </a:stretch>
          </p:blipFill>
          <p:spPr bwMode="auto">
            <a:xfrm>
              <a:off x="6588224" y="3501008"/>
              <a:ext cx="2476500" cy="2476501"/>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Прямоугольник 5"/>
            <p:cNvSpPr/>
            <p:nvPr/>
          </p:nvSpPr>
          <p:spPr>
            <a:xfrm>
              <a:off x="6948264" y="6165304"/>
              <a:ext cx="2016224" cy="461665"/>
            </a:xfrm>
            <a:prstGeom prst="rect">
              <a:avLst/>
            </a:prstGeom>
          </p:spPr>
          <p:txBody>
            <a:bodyPr wrap="square">
              <a:spAutoFit/>
            </a:bodyPr>
            <a:lstStyle/>
            <a:p>
              <a:r>
                <a:rPr lang="uk-UA" sz="2400"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цитоскелет</a:t>
              </a:r>
              <a:endParaRPr lang="uk-UA" sz="2400"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76672"/>
            <a:ext cx="5724128" cy="5904656"/>
          </a:xfrm>
        </p:spPr>
        <p:txBody>
          <a:bodyPr>
            <a:normAutofit fontScale="92500" lnSpcReduction="10000"/>
          </a:bodyPr>
          <a:lstStyle/>
          <a:p>
            <a:r>
              <a:rPr lang="uk-UA" dirty="0" smtClean="0"/>
              <a:t>Білки — важлива частина харчування тварин і людини, оскільки ці організми не можуть синтезувати повний набір амінокислот і повинні отримувати частину з них із білковою їжею. У </a:t>
            </a:r>
            <a:r>
              <a:rPr lang="uk-UA" dirty="0" smtClean="0"/>
              <a:t>процесі</a:t>
            </a:r>
            <a:r>
              <a:rPr lang="uk-UA" dirty="0" smtClean="0"/>
              <a:t> </a:t>
            </a:r>
            <a:r>
              <a:rPr lang="uk-UA" dirty="0" smtClean="0"/>
              <a:t>травлення</a:t>
            </a:r>
            <a:r>
              <a:rPr lang="uk-UA" dirty="0" smtClean="0"/>
              <a:t> </a:t>
            </a:r>
            <a:r>
              <a:rPr lang="uk-UA" dirty="0" err="1" smtClean="0"/>
              <a:t>протелітичні</a:t>
            </a:r>
            <a:r>
              <a:rPr lang="uk-UA" dirty="0" smtClean="0"/>
              <a:t> </a:t>
            </a:r>
            <a:r>
              <a:rPr lang="uk-UA" dirty="0" smtClean="0"/>
              <a:t/>
            </a:r>
            <a:br>
              <a:rPr lang="uk-UA" dirty="0" smtClean="0"/>
            </a:br>
            <a:r>
              <a:rPr lang="uk-UA" dirty="0" smtClean="0"/>
              <a:t>ферменти </a:t>
            </a:r>
            <a:r>
              <a:rPr lang="uk-UA" dirty="0" smtClean="0"/>
              <a:t>руйнують спожиті білки, розкладаючи їх до рівня амінокислот, які </a:t>
            </a:r>
            <a:r>
              <a:rPr lang="uk-UA" dirty="0" smtClean="0"/>
              <a:t>використовуються </a:t>
            </a:r>
            <a:r>
              <a:rPr lang="uk-UA" dirty="0" smtClean="0"/>
              <a:t>при біосинтезі білків організму або піддаються подальшому розпаду для отримання </a:t>
            </a:r>
            <a:r>
              <a:rPr lang="uk-UA" dirty="0" smtClean="0"/>
              <a:t/>
            </a:r>
            <a:br>
              <a:rPr lang="uk-UA" dirty="0" smtClean="0"/>
            </a:br>
            <a:r>
              <a:rPr lang="uk-UA" dirty="0" smtClean="0"/>
              <a:t>енергії</a:t>
            </a:r>
            <a:r>
              <a:rPr lang="uk-UA" dirty="0" smtClean="0"/>
              <a:t>.</a:t>
            </a:r>
            <a:endParaRPr lang="uk-UA" dirty="0"/>
          </a:p>
        </p:txBody>
      </p:sp>
      <p:pic>
        <p:nvPicPr>
          <p:cNvPr id="39938" name="Picture 2" descr="http://s1.ziareromania.ro/?mmid=b99d311462f4052e89"/>
          <p:cNvPicPr>
            <a:picLocks noChangeAspect="1" noChangeArrowheads="1"/>
          </p:cNvPicPr>
          <p:nvPr/>
        </p:nvPicPr>
        <p:blipFill>
          <a:blip r:embed="rId2" cstate="print"/>
          <a:srcRect/>
          <a:stretch>
            <a:fillRect/>
          </a:stretch>
        </p:blipFill>
        <p:spPr bwMode="auto">
          <a:xfrm>
            <a:off x="5868144" y="908720"/>
            <a:ext cx="2952328" cy="4996806"/>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 to="" calcmode="lin" valueType="num">
                                      <p:cBhvr>
                                        <p:cTn id="10" dur="1" fill="hold"/>
                                        <p:tgtEl>
                                          <p:spTgt spid="3993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sz="quarter" idx="2"/>
          </p:nvPr>
        </p:nvSpPr>
        <p:spPr>
          <a:xfrm>
            <a:off x="467544" y="836712"/>
            <a:ext cx="4680520" cy="5400600"/>
          </a:xfrm>
        </p:spPr>
        <p:txBody>
          <a:bodyPr>
            <a:normAutofit fontScale="92500"/>
          </a:bodyPr>
          <a:lstStyle/>
          <a:p>
            <a:r>
              <a:rPr lang="uk-UA" dirty="0" smtClean="0"/>
              <a:t>Білки були вперше описані шведським хіміком </a:t>
            </a:r>
            <a:r>
              <a:rPr lang="uk-UA" dirty="0" err="1" smtClean="0"/>
              <a:t>Єнсом</a:t>
            </a:r>
            <a:r>
              <a:rPr lang="uk-UA" dirty="0" smtClean="0"/>
              <a:t> Якобом </a:t>
            </a:r>
            <a:r>
              <a:rPr lang="uk-UA" dirty="0" err="1" smtClean="0"/>
              <a:t>Берцеліусом</a:t>
            </a:r>
            <a:r>
              <a:rPr lang="uk-UA" dirty="0" smtClean="0"/>
              <a:t> в 1838 році, який і дав їм назву </a:t>
            </a:r>
            <a:r>
              <a:rPr lang="uk-UA" i="1" dirty="0" smtClean="0"/>
              <a:t>протеїни</a:t>
            </a:r>
            <a:r>
              <a:rPr lang="uk-UA" dirty="0" smtClean="0"/>
              <a:t>, від </a:t>
            </a:r>
            <a:r>
              <a:rPr lang="uk-UA" dirty="0" err="1" smtClean="0"/>
              <a:t>грец</a:t>
            </a:r>
            <a:r>
              <a:rPr lang="uk-UA" dirty="0" smtClean="0"/>
              <a:t>. </a:t>
            </a:r>
            <a:r>
              <a:rPr lang="el-GR" i="1" dirty="0" smtClean="0"/>
              <a:t>πρώτα</a:t>
            </a:r>
            <a:r>
              <a:rPr lang="el-GR" dirty="0" smtClean="0"/>
              <a:t> — «</a:t>
            </a:r>
            <a:r>
              <a:rPr lang="uk-UA" dirty="0" smtClean="0"/>
              <a:t>першорядної важливості». Проте, їхня центральна роль в життєдіяльності всіх живих організмів була виявлена лише у 1926 році, коли Джеймс </a:t>
            </a:r>
            <a:r>
              <a:rPr lang="uk-UA" dirty="0" err="1" smtClean="0"/>
              <a:t>Самнер</a:t>
            </a:r>
            <a:r>
              <a:rPr lang="uk-UA" dirty="0" smtClean="0"/>
              <a:t> показав, що фермент уреаза також є </a:t>
            </a:r>
            <a:r>
              <a:rPr lang="uk-UA" dirty="0" smtClean="0"/>
              <a:t>білком.</a:t>
            </a:r>
            <a:r>
              <a:rPr lang="uk-UA" dirty="0" smtClean="0"/>
              <a:t> </a:t>
            </a:r>
            <a:endParaRPr lang="uk-UA" dirty="0"/>
          </a:p>
        </p:txBody>
      </p:sp>
      <p:pic>
        <p:nvPicPr>
          <p:cNvPr id="11" name="Picture 4" descr="http://upload.wikimedia.org/wikipedia/uk/2/2a/Jons_Jacob_Berzelius.jpg"/>
          <p:cNvPicPr>
            <a:picLocks noGrp="1" noChangeAspect="1" noChangeArrowheads="1"/>
          </p:cNvPicPr>
          <p:nvPr>
            <p:ph sz="quarter" idx="4"/>
          </p:nvPr>
        </p:nvPicPr>
        <p:blipFill>
          <a:blip r:embed="rId2" cstate="print"/>
          <a:srcRect/>
          <a:stretch>
            <a:fillRect/>
          </a:stretch>
        </p:blipFill>
        <p:spPr bwMode="auto">
          <a:xfrm>
            <a:off x="5292080" y="1124744"/>
            <a:ext cx="3321708" cy="4532820"/>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5530619"/>
          </a:xfrm>
        </p:spPr>
        <p:txBody>
          <a:bodyPr>
            <a:normAutofit/>
          </a:bodyPr>
          <a:lstStyle/>
          <a:p>
            <a:r>
              <a:rPr lang="uk-UA" dirty="0" err="1" smtClean="0"/>
              <a:t>Секвенування</a:t>
            </a:r>
            <a:r>
              <a:rPr lang="uk-UA" dirty="0" smtClean="0"/>
              <a:t> першого білка — інсуліну, тобто визначення його амінокислотної послідовності, принесло </a:t>
            </a:r>
            <a:r>
              <a:rPr lang="uk-UA" dirty="0" err="1" smtClean="0"/>
              <a:t>Фредерику</a:t>
            </a:r>
            <a:r>
              <a:rPr lang="uk-UA" dirty="0" smtClean="0"/>
              <a:t> Сенгеру Нобелівську премію з хімії 1958 року. Перші тривимірні структури </a:t>
            </a:r>
            <a:r>
              <a:rPr lang="uk-UA" dirty="0" smtClean="0"/>
              <a:t/>
            </a:r>
            <a:br>
              <a:rPr lang="uk-UA" dirty="0" smtClean="0"/>
            </a:br>
            <a:r>
              <a:rPr lang="uk-UA" dirty="0" smtClean="0"/>
              <a:t>білків</a:t>
            </a:r>
            <a:r>
              <a:rPr lang="uk-UA" dirty="0" smtClean="0"/>
              <a:t> гемоглобіну і </a:t>
            </a:r>
            <a:r>
              <a:rPr lang="uk-UA" dirty="0" smtClean="0"/>
              <a:t>міоглобіну</a:t>
            </a:r>
            <a:r>
              <a:rPr lang="uk-UA" dirty="0" smtClean="0"/>
              <a:t> були отримані за допомогою </a:t>
            </a:r>
            <a:r>
              <a:rPr lang="uk-UA" dirty="0" smtClean="0"/>
              <a:t/>
            </a:r>
            <a:br>
              <a:rPr lang="uk-UA" dirty="0" smtClean="0"/>
            </a:br>
            <a:r>
              <a:rPr lang="uk-UA" dirty="0" smtClean="0"/>
              <a:t>рентгеноструктурного </a:t>
            </a:r>
            <a:br>
              <a:rPr lang="uk-UA" dirty="0" smtClean="0"/>
            </a:br>
            <a:r>
              <a:rPr lang="uk-UA" dirty="0" smtClean="0"/>
              <a:t>аналізу</a:t>
            </a:r>
            <a:r>
              <a:rPr lang="uk-UA" dirty="0" smtClean="0"/>
              <a:t>, за що автори </a:t>
            </a:r>
            <a:r>
              <a:rPr lang="uk-UA" dirty="0" smtClean="0"/>
              <a:t/>
            </a:r>
            <a:br>
              <a:rPr lang="uk-UA" dirty="0" smtClean="0"/>
            </a:br>
            <a:r>
              <a:rPr lang="uk-UA" dirty="0" smtClean="0"/>
              <a:t>методу</a:t>
            </a:r>
            <a:r>
              <a:rPr lang="uk-UA" dirty="0" smtClean="0"/>
              <a:t>, Макс </a:t>
            </a:r>
            <a:r>
              <a:rPr lang="uk-UA" dirty="0" err="1" smtClean="0"/>
              <a:t>Перуц</a:t>
            </a:r>
            <a:r>
              <a:rPr lang="uk-UA" dirty="0" smtClean="0"/>
              <a:t> і </a:t>
            </a:r>
            <a:r>
              <a:rPr lang="uk-UA" dirty="0" smtClean="0"/>
              <a:t/>
            </a:r>
            <a:br>
              <a:rPr lang="uk-UA" dirty="0" smtClean="0"/>
            </a:br>
            <a:r>
              <a:rPr lang="uk-UA" dirty="0" smtClean="0"/>
              <a:t>Джон </a:t>
            </a:r>
            <a:r>
              <a:rPr lang="uk-UA" dirty="0" err="1" smtClean="0"/>
              <a:t>Кендрю</a:t>
            </a:r>
            <a:r>
              <a:rPr lang="uk-UA" dirty="0" smtClean="0"/>
              <a:t>, отримали </a:t>
            </a:r>
            <a:r>
              <a:rPr lang="uk-UA" dirty="0" smtClean="0"/>
              <a:t/>
            </a:r>
            <a:br>
              <a:rPr lang="uk-UA" dirty="0" smtClean="0"/>
            </a:br>
            <a:r>
              <a:rPr lang="uk-UA" dirty="0" smtClean="0"/>
              <a:t>Нобелівську </a:t>
            </a:r>
            <a:r>
              <a:rPr lang="uk-UA" dirty="0" smtClean="0"/>
              <a:t>премію з </a:t>
            </a:r>
            <a:r>
              <a:rPr lang="uk-UA" dirty="0" smtClean="0"/>
              <a:t/>
            </a:r>
            <a:br>
              <a:rPr lang="uk-UA" dirty="0" smtClean="0"/>
            </a:br>
            <a:r>
              <a:rPr lang="uk-UA" dirty="0" smtClean="0"/>
              <a:t>хімії </a:t>
            </a:r>
            <a:r>
              <a:rPr lang="uk-UA" dirty="0" smtClean="0"/>
              <a:t>1962 року.</a:t>
            </a:r>
          </a:p>
          <a:p>
            <a:endParaRPr lang="uk-UA" dirty="0"/>
          </a:p>
        </p:txBody>
      </p:sp>
      <p:sp>
        <p:nvSpPr>
          <p:cNvPr id="2" name="Заголовок 1" hidden="1"/>
          <p:cNvSpPr>
            <a:spLocks noGrp="1"/>
          </p:cNvSpPr>
          <p:nvPr>
            <p:ph type="title"/>
          </p:nvPr>
        </p:nvSpPr>
        <p:spPr/>
        <p:txBody>
          <a:bodyPr/>
          <a:lstStyle/>
          <a:p>
            <a:endParaRPr lang="uk-UA"/>
          </a:p>
        </p:txBody>
      </p:sp>
      <p:pic>
        <p:nvPicPr>
          <p:cNvPr id="37892" name="Picture 4" descr="Файл:600px-Nobel medal dsc06171.jpg"/>
          <p:cNvPicPr>
            <a:picLocks noChangeAspect="1" noChangeArrowheads="1"/>
          </p:cNvPicPr>
          <p:nvPr/>
        </p:nvPicPr>
        <p:blipFill>
          <a:blip r:embed="rId2" cstate="print"/>
          <a:srcRect/>
          <a:stretch>
            <a:fillRect/>
          </a:stretch>
        </p:blipFill>
        <p:spPr bwMode="auto">
          <a:xfrm>
            <a:off x="5508104" y="3140968"/>
            <a:ext cx="3096344" cy="3096344"/>
          </a:xfrm>
          <a:prstGeom prst="ellipse">
            <a:avLst/>
          </a:prstGeom>
          <a:noFill/>
          <a:ln>
            <a:noFill/>
          </a:ln>
          <a:effectLst>
            <a:outerShdw blurRad="225425" dist="50800" dir="5220000" algn="ctr">
              <a:srgbClr val="000000">
                <a:alpha val="33000"/>
              </a:srgbClr>
            </a:out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decel="50000" fill="hold" nodeType="clickEffect">
                                  <p:stCondLst>
                                    <p:cond delay="0"/>
                                  </p:stCondLst>
                                  <p:childTnLst>
                                    <p:set>
                                      <p:cBhvr>
                                        <p:cTn id="11" dur="1" fill="hold">
                                          <p:stCondLst>
                                            <p:cond delay="0"/>
                                          </p:stCondLst>
                                        </p:cTn>
                                        <p:tgtEl>
                                          <p:spTgt spid="37892"/>
                                        </p:tgtEl>
                                        <p:attrNameLst>
                                          <p:attrName>style.visibility</p:attrName>
                                        </p:attrNameLst>
                                      </p:cBhvr>
                                      <p:to>
                                        <p:strVal val="visible"/>
                                      </p:to>
                                    </p:set>
                                    <p:anim calcmode="lin" valueType="num">
                                      <p:cBhvr additive="base">
                                        <p:cTn id="12" dur="2000" fill="hold"/>
                                        <p:tgtEl>
                                          <p:spTgt spid="37892"/>
                                        </p:tgtEl>
                                        <p:attrNameLst>
                                          <p:attrName>ppt_x</p:attrName>
                                        </p:attrNameLst>
                                      </p:cBhvr>
                                      <p:tavLst>
                                        <p:tav tm="0">
                                          <p:val>
                                            <p:strVal val="1+#ppt_w/2"/>
                                          </p:val>
                                        </p:tav>
                                        <p:tav tm="100000">
                                          <p:val>
                                            <p:strVal val="#ppt_x"/>
                                          </p:val>
                                        </p:tav>
                                      </p:tavLst>
                                    </p:anim>
                                    <p:anim calcmode="lin" valueType="num">
                                      <p:cBhvr additive="base">
                                        <p:cTn id="13" dur="2000" fill="hold"/>
                                        <p:tgtEl>
                                          <p:spTgt spid="37892"/>
                                        </p:tgtEl>
                                        <p:attrNameLst>
                                          <p:attrName>ppt_y</p:attrName>
                                        </p:attrNameLst>
                                      </p:cBhvr>
                                      <p:tavLst>
                                        <p:tav tm="0">
                                          <p:val>
                                            <p:strVal val="#ppt_y"/>
                                          </p:val>
                                        </p:tav>
                                        <p:tav tm="100000">
                                          <p:val>
                                            <p:strVal val="#ppt_y"/>
                                          </p:val>
                                        </p:tav>
                                      </p:tavLst>
                                    </p:anim>
                                  </p:childTnLst>
                                </p:cTn>
                              </p:par>
                              <p:par>
                                <p:cTn id="14" presetID="8" presetClass="emph" presetSubtype="0" fill="hold" nodeType="withEffect">
                                  <p:stCondLst>
                                    <p:cond delay="0"/>
                                  </p:stCondLst>
                                  <p:childTnLst>
                                    <p:animRot by="-43200000">
                                      <p:cBhvr>
                                        <p:cTn id="15" dur="2000" fill="hold"/>
                                        <p:tgtEl>
                                          <p:spTgt spid="378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b="0" dirty="0" smtClean="0"/>
              <a:t>Історія </a:t>
            </a:r>
            <a:r>
              <a:rPr lang="uk-UA" b="0" dirty="0" smtClean="0"/>
              <a:t>дослідження</a:t>
            </a:r>
            <a:endParaRPr lang="uk-UA" dirty="0"/>
          </a:p>
        </p:txBody>
      </p:sp>
      <p:sp>
        <p:nvSpPr>
          <p:cNvPr id="5" name="Текст 4"/>
          <p:cNvSpPr>
            <a:spLocks noGrp="1"/>
          </p:cNvSpPr>
          <p:nvPr>
            <p:ph type="body" idx="1"/>
          </p:nvPr>
        </p:nvSpPr>
        <p:spPr/>
        <p:txBody>
          <a:bodyPr/>
          <a:lstStyle/>
          <a:p>
            <a:endParaRPr lang="uk-UA"/>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251</TotalTime>
  <Words>534</Words>
  <Application>Microsoft Office PowerPoint</Application>
  <PresentationFormat>Экран (4:3)</PresentationFormat>
  <Paragraphs>69</Paragraphs>
  <Slides>41</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Открытая</vt:lpstr>
      <vt:lpstr>Білки</vt:lpstr>
      <vt:lpstr>Білки — складні високомолекулярні природні органічні  речовини, що складаються з  амінокислот, сполучених  пептидними  зв'язками.</vt:lpstr>
      <vt:lpstr>Слайд 3</vt:lpstr>
      <vt:lpstr>Слайд 4</vt:lpstr>
      <vt:lpstr>Слайд 5</vt:lpstr>
      <vt:lpstr>Слайд 6</vt:lpstr>
      <vt:lpstr>Слайд 7</vt:lpstr>
      <vt:lpstr>Слайд 8</vt:lpstr>
      <vt:lpstr>Історія дослідження</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Будова</vt:lpstr>
      <vt:lpstr>Склад</vt:lpstr>
      <vt:lpstr>Слайд 23</vt:lpstr>
      <vt:lpstr>Поліпептидні ланцюжки завдовжки від двох до кількох десятків амінокислотних залишків зазвичай називають пептидами, при більшому ступені полімеризації — власне білками або протеїнами, хоча цей поділ вельми умовний.  </vt:lpstr>
      <vt:lpstr>Слайд 25</vt:lpstr>
      <vt:lpstr>Слайд 26</vt:lpstr>
      <vt:lpstr>Слайд 27</vt:lpstr>
      <vt:lpstr>Рівні структури білків</vt:lpstr>
      <vt:lpstr>Виділяють чотири рівні структури білків:</vt:lpstr>
      <vt:lpstr>Первинна структура</vt:lpstr>
      <vt:lpstr>Вторинна структура</vt:lpstr>
      <vt:lpstr>Третинна структура </vt:lpstr>
      <vt:lpstr>Слайд 33</vt:lpstr>
      <vt:lpstr>Четвертинна структура </vt:lpstr>
      <vt:lpstr>Розміри</vt:lpstr>
      <vt:lpstr>Денатурація білків</vt:lpstr>
      <vt:lpstr>Слайд 37</vt:lpstr>
      <vt:lpstr>Використання людиною</vt:lpstr>
      <vt:lpstr>Харчування</vt:lpstr>
      <vt:lpstr>Білкові лікувальні препарати</vt:lpstr>
      <vt:lpstr>Дякую за увагу! </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Татьяна</dc:creator>
  <cp:lastModifiedBy>Татьяна</cp:lastModifiedBy>
  <cp:revision>227</cp:revision>
  <dcterms:created xsi:type="dcterms:W3CDTF">2014-04-24T19:38:20Z</dcterms:created>
  <dcterms:modified xsi:type="dcterms:W3CDTF">2014-04-24T23:49:59Z</dcterms:modified>
</cp:coreProperties>
</file>