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DB79145-C0A2-435D-8FA9-2C924DE0774E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2986F2E-E325-4622-875C-3B92ADE61F1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k.wikipedia.org/wiki/%D0%86%D0%BD%D1%84%D0%B0%D1%80%D0%BA%D1%8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8077200" cy="1673352"/>
          </a:xfrm>
        </p:spPr>
        <p:txBody>
          <a:bodyPr/>
          <a:lstStyle/>
          <a:p>
            <a:pPr algn="ctr"/>
            <a:r>
              <a:rPr lang="uk-UA" dirty="0" smtClean="0"/>
              <a:t>Інфаркт міокарда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15074" y="6357958"/>
            <a:ext cx="3076572" cy="500042"/>
          </a:xfrm>
        </p:spPr>
        <p:txBody>
          <a:bodyPr/>
          <a:lstStyle/>
          <a:p>
            <a:r>
              <a:rPr lang="uk-UA" dirty="0" smtClean="0"/>
              <a:t>Даниленко </a:t>
            </a:r>
            <a:r>
              <a:rPr lang="uk-UA" dirty="0" err="1" smtClean="0"/>
              <a:t>Альони</a:t>
            </a:r>
            <a:r>
              <a:rPr lang="uk-UA" dirty="0" smtClean="0"/>
              <a:t> 11-А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Визначення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1714512"/>
          </a:xfrm>
        </p:spPr>
        <p:txBody>
          <a:bodyPr>
            <a:noAutofit/>
          </a:bodyPr>
          <a:lstStyle/>
          <a:p>
            <a:r>
              <a:rPr lang="ru-RU" sz="1800" b="1" dirty="0" err="1" smtClean="0"/>
              <a:t>Інфаркт</a:t>
            </a:r>
            <a:r>
              <a:rPr lang="ru-RU" sz="1800" b="1" dirty="0" smtClean="0"/>
              <a:t> міокарда</a:t>
            </a:r>
            <a:r>
              <a:rPr lang="ru-RU" sz="1800" dirty="0" smtClean="0"/>
              <a:t> — </a:t>
            </a:r>
            <a:r>
              <a:rPr lang="ru-RU" sz="1800" dirty="0" err="1" smtClean="0"/>
              <a:t>крайня</a:t>
            </a:r>
            <a:r>
              <a:rPr lang="ru-RU" sz="1800" dirty="0" smtClean="0"/>
              <a:t> </a:t>
            </a:r>
            <a:r>
              <a:rPr lang="ru-RU" sz="1800" dirty="0" err="1" smtClean="0"/>
              <a:t>ступінь</a:t>
            </a:r>
            <a:r>
              <a:rPr lang="ru-RU" sz="1800" dirty="0" smtClean="0"/>
              <a:t> ішемічної </a:t>
            </a:r>
            <a:r>
              <a:rPr lang="ru-RU" sz="1800" dirty="0" err="1" smtClean="0"/>
              <a:t>хвороби</a:t>
            </a:r>
            <a:r>
              <a:rPr lang="ru-RU" sz="1800" dirty="0" smtClean="0"/>
              <a:t> серця, яка </a:t>
            </a:r>
            <a:r>
              <a:rPr lang="ru-RU" sz="1800" dirty="0" err="1" smtClean="0"/>
              <a:t>характеризується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розвитком</a:t>
            </a:r>
            <a:r>
              <a:rPr lang="ru-RU" sz="1800" dirty="0" smtClean="0"/>
              <a:t> </a:t>
            </a:r>
            <a:r>
              <a:rPr lang="ru-RU" sz="1800" dirty="0" err="1" smtClean="0"/>
              <a:t>ішемічного</a:t>
            </a:r>
            <a:r>
              <a:rPr lang="ru-RU" sz="1800" dirty="0" smtClean="0"/>
              <a:t> некрозу </a:t>
            </a:r>
            <a:r>
              <a:rPr lang="ru-RU" sz="1800" dirty="0" err="1" smtClean="0"/>
              <a:t>ділянки</a:t>
            </a:r>
            <a:r>
              <a:rPr lang="ru-RU" sz="1800" dirty="0" smtClean="0"/>
              <a:t> міокарда, що </a:t>
            </a:r>
            <a:r>
              <a:rPr lang="ru-RU" sz="1800" dirty="0" err="1" smtClean="0"/>
              <a:t>виник</a:t>
            </a:r>
            <a:r>
              <a:rPr lang="ru-RU" sz="1800" dirty="0" smtClean="0"/>
              <a:t> внаслідок </a:t>
            </a:r>
            <a:r>
              <a:rPr lang="ru-RU" sz="1800" dirty="0" err="1" smtClean="0"/>
              <a:t>абсолютної</a:t>
            </a:r>
            <a:r>
              <a:rPr lang="ru-RU" sz="1800" dirty="0" smtClean="0"/>
              <a:t> або </a:t>
            </a:r>
            <a:r>
              <a:rPr lang="ru-RU" sz="1800" dirty="0" err="1" smtClean="0"/>
              <a:t>відносної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недостатності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кровопостачання</a:t>
            </a:r>
            <a:r>
              <a:rPr lang="ru-RU" sz="1800" dirty="0" smtClean="0"/>
              <a:t> у </a:t>
            </a:r>
            <a:r>
              <a:rPr lang="ru-RU" sz="1800" dirty="0" err="1" smtClean="0"/>
              <a:t>цій</a:t>
            </a:r>
            <a:r>
              <a:rPr lang="ru-RU" sz="1800" dirty="0" smtClean="0"/>
              <a:t> </a:t>
            </a:r>
            <a:r>
              <a:rPr lang="ru-RU" sz="1800" dirty="0" err="1" smtClean="0"/>
              <a:t>ділянці</a:t>
            </a:r>
            <a:r>
              <a:rPr lang="ru-RU" sz="1800" dirty="0" smtClean="0"/>
              <a:t>.</a:t>
            </a:r>
            <a:r>
              <a:rPr lang="ru-RU" sz="1800" dirty="0" smtClean="0"/>
              <a:t> </a:t>
            </a:r>
            <a:endParaRPr lang="ru-RU" sz="1800" dirty="0" smtClean="0"/>
          </a:p>
          <a:p>
            <a:r>
              <a:rPr lang="ru-RU" sz="1800" dirty="0" err="1" smtClean="0"/>
              <a:t>Щорічно</a:t>
            </a:r>
            <a:r>
              <a:rPr lang="ru-RU" sz="1800" dirty="0" smtClean="0"/>
              <a:t> </a:t>
            </a:r>
            <a:r>
              <a:rPr lang="ru-RU" sz="1800" dirty="0" smtClean="0"/>
              <a:t>в США </a:t>
            </a:r>
            <a:r>
              <a:rPr lang="ru-RU" sz="1800" dirty="0" err="1" smtClean="0"/>
              <a:t>реєструється</a:t>
            </a:r>
            <a:r>
              <a:rPr lang="ru-RU" sz="1800" dirty="0" smtClean="0"/>
              <a:t> 800 000 людей з </a:t>
            </a:r>
            <a:r>
              <a:rPr lang="ru-RU" sz="1800" dirty="0" err="1" smtClean="0"/>
              <a:t>гострим</a:t>
            </a:r>
            <a:r>
              <a:rPr lang="ru-RU" sz="1800" dirty="0" smtClean="0"/>
              <a:t> </a:t>
            </a:r>
            <a:r>
              <a:rPr lang="ru-RU" sz="1800" dirty="0" smtClean="0">
                <a:hlinkClick r:id="rId2" tooltip="Інфаркт"/>
              </a:rPr>
              <a:t>інфарктом</a:t>
            </a:r>
            <a:r>
              <a:rPr lang="ru-RU" sz="1800" dirty="0" smtClean="0"/>
              <a:t> міокарда, з </a:t>
            </a:r>
            <a:r>
              <a:rPr lang="ru-RU" sz="1800" dirty="0" err="1" smtClean="0"/>
              <a:t>яких</a:t>
            </a:r>
            <a:r>
              <a:rPr lang="ru-RU" sz="1800" dirty="0" smtClean="0"/>
              <a:t> 213 000 </a:t>
            </a:r>
            <a:r>
              <a:rPr lang="ru-RU" sz="1800" dirty="0" err="1" smtClean="0"/>
              <a:t>помирають</a:t>
            </a:r>
            <a:r>
              <a:rPr lang="ru-RU" sz="1800" dirty="0" smtClean="0"/>
              <a:t>. У </a:t>
            </a:r>
            <a:r>
              <a:rPr lang="ru-RU" sz="1800" dirty="0" err="1" smtClean="0"/>
              <a:t>більшості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випадків</a:t>
            </a:r>
            <a:r>
              <a:rPr lang="ru-RU" sz="1800" dirty="0" smtClean="0"/>
              <a:t> причиною </a:t>
            </a:r>
            <a:r>
              <a:rPr lang="ru-RU" sz="1800" dirty="0" err="1" smtClean="0"/>
              <a:t>ранньої</a:t>
            </a:r>
            <a:r>
              <a:rPr lang="ru-RU" sz="1800" dirty="0" smtClean="0"/>
              <a:t> </a:t>
            </a:r>
            <a:r>
              <a:rPr lang="ru-RU" sz="1800" dirty="0" err="1" smtClean="0"/>
              <a:t>смертності</a:t>
            </a:r>
            <a:r>
              <a:rPr lang="ru-RU" sz="1800" dirty="0" smtClean="0"/>
              <a:t> при </a:t>
            </a:r>
            <a:r>
              <a:rPr lang="ru-RU" sz="1800" dirty="0" err="1" smtClean="0"/>
              <a:t>гострому</a:t>
            </a:r>
            <a:r>
              <a:rPr lang="ru-RU" sz="1800" dirty="0" smtClean="0"/>
              <a:t> </a:t>
            </a:r>
            <a:r>
              <a:rPr lang="ru-RU" sz="1800" dirty="0" err="1" smtClean="0"/>
              <a:t>інфаркті</a:t>
            </a:r>
            <a:r>
              <a:rPr lang="ru-RU" sz="1800" dirty="0" smtClean="0"/>
              <a:t> міокарда є </a:t>
            </a:r>
            <a:r>
              <a:rPr lang="ru-RU" sz="1800" dirty="0" err="1" smtClean="0"/>
              <a:t>шлуночкові</a:t>
            </a:r>
            <a:r>
              <a:rPr lang="ru-RU" sz="1800" dirty="0" smtClean="0"/>
              <a:t> </a:t>
            </a:r>
            <a:r>
              <a:rPr lang="ru-RU" sz="1800" dirty="0" err="1" smtClean="0"/>
              <a:t>аритмії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pic>
        <p:nvPicPr>
          <p:cNvPr id="1026" name="Picture 2" descr="http://test.org.ua/uploads/2011/infarkt_03_600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570423"/>
            <a:ext cx="4214842" cy="32875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Фактори ризику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5357825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Діабет</a:t>
            </a:r>
            <a:r>
              <a:rPr lang="ru-RU" dirty="0" smtClean="0"/>
              <a:t> (з або без </a:t>
            </a:r>
            <a:r>
              <a:rPr lang="ru-RU" dirty="0" err="1" smtClean="0"/>
              <a:t>резистентності</a:t>
            </a:r>
            <a:r>
              <a:rPr lang="ru-RU" dirty="0" smtClean="0"/>
              <a:t> до інсуліну) є </a:t>
            </a:r>
            <a:r>
              <a:rPr lang="ru-RU" dirty="0" err="1" smtClean="0"/>
              <a:t>найважливішим</a:t>
            </a:r>
            <a:r>
              <a:rPr lang="ru-RU" dirty="0" smtClean="0"/>
              <a:t> фактором </a:t>
            </a:r>
            <a:r>
              <a:rPr lang="ru-RU" dirty="0" err="1" smtClean="0"/>
              <a:t>ризику</a:t>
            </a:r>
            <a:r>
              <a:rPr lang="ru-RU" dirty="0" smtClean="0"/>
              <a:t> ішемічної </a:t>
            </a:r>
            <a:r>
              <a:rPr lang="ru-RU" dirty="0" err="1" smtClean="0"/>
              <a:t>хвороби</a:t>
            </a:r>
            <a:r>
              <a:rPr lang="ru-RU" dirty="0" smtClean="0"/>
              <a:t> серця (ІХС)</a:t>
            </a:r>
          </a:p>
          <a:p>
            <a:r>
              <a:rPr lang="ru-RU" b="1" dirty="0" smtClean="0"/>
              <a:t>Куріння тютюну</a:t>
            </a:r>
            <a:endParaRPr lang="ru-RU" dirty="0" smtClean="0"/>
          </a:p>
          <a:p>
            <a:r>
              <a:rPr lang="ru-RU" b="1" dirty="0" smtClean="0"/>
              <a:t>Гіперхолестеринемія</a:t>
            </a:r>
            <a:r>
              <a:rPr lang="ru-RU" dirty="0" smtClean="0"/>
              <a:t> (</a:t>
            </a:r>
            <a:r>
              <a:rPr lang="ru-RU" dirty="0" err="1" smtClean="0"/>
              <a:t>точніше</a:t>
            </a:r>
            <a:r>
              <a:rPr lang="ru-RU" dirty="0" smtClean="0"/>
              <a:t> гіперліпопротеїнемія, особливо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високого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 ліпопротеїнів </a:t>
            </a:r>
            <a:r>
              <a:rPr lang="ru-RU" dirty="0" err="1" smtClean="0"/>
              <a:t>низької</a:t>
            </a:r>
            <a:r>
              <a:rPr lang="ru-RU" dirty="0" smtClean="0"/>
              <a:t> </a:t>
            </a:r>
            <a:r>
              <a:rPr lang="ru-RU" dirty="0" err="1" smtClean="0"/>
              <a:t>щільності</a:t>
            </a:r>
            <a:r>
              <a:rPr lang="ru-RU" dirty="0" smtClean="0"/>
              <a:t> та </a:t>
            </a:r>
            <a:r>
              <a:rPr lang="ru-RU" dirty="0" err="1" smtClean="0"/>
              <a:t>низького</a:t>
            </a:r>
            <a:r>
              <a:rPr lang="ru-RU" dirty="0" smtClean="0"/>
              <a:t> - ліпопротеїнів </a:t>
            </a:r>
            <a:r>
              <a:rPr lang="ru-RU" dirty="0" err="1" smtClean="0"/>
              <a:t>високої</a:t>
            </a:r>
            <a:r>
              <a:rPr lang="ru-RU" dirty="0" smtClean="0"/>
              <a:t> </a:t>
            </a:r>
            <a:r>
              <a:rPr lang="ru-RU" dirty="0" err="1" smtClean="0"/>
              <a:t>щільності</a:t>
            </a:r>
            <a:r>
              <a:rPr lang="ru-RU" dirty="0" smtClean="0"/>
              <a:t>)</a:t>
            </a:r>
          </a:p>
          <a:p>
            <a:r>
              <a:rPr lang="ru-RU" b="1" dirty="0" err="1" smtClean="0"/>
              <a:t>Високий</a:t>
            </a:r>
            <a:r>
              <a:rPr lang="ru-RU" b="1" dirty="0" smtClean="0"/>
              <a:t> </a:t>
            </a:r>
            <a:r>
              <a:rPr lang="ru-RU" b="1" dirty="0" err="1" smtClean="0"/>
              <a:t>вміст</a:t>
            </a:r>
            <a:r>
              <a:rPr lang="ru-RU" b="1" dirty="0" smtClean="0"/>
              <a:t> жирів</a:t>
            </a:r>
          </a:p>
          <a:p>
            <a:r>
              <a:rPr lang="ru-RU" b="1" dirty="0" err="1" smtClean="0"/>
              <a:t>Високий</a:t>
            </a:r>
            <a:r>
              <a:rPr lang="ru-RU" b="1" dirty="0" smtClean="0"/>
              <a:t> </a:t>
            </a:r>
            <a:r>
              <a:rPr lang="ru-RU" b="1" dirty="0" err="1" smtClean="0"/>
              <a:t>кров'яний</a:t>
            </a:r>
            <a:r>
              <a:rPr lang="ru-RU" b="1" dirty="0" smtClean="0"/>
              <a:t> тиск</a:t>
            </a:r>
          </a:p>
          <a:p>
            <a:r>
              <a:rPr lang="ru-RU" b="1" dirty="0" err="1" smtClean="0"/>
              <a:t>Наявність</a:t>
            </a:r>
            <a:r>
              <a:rPr lang="ru-RU" b="1" dirty="0" smtClean="0"/>
              <a:t> ішемічної </a:t>
            </a:r>
            <a:r>
              <a:rPr lang="ru-RU" b="1" dirty="0" err="1" smtClean="0"/>
              <a:t>хвороби</a:t>
            </a:r>
            <a:r>
              <a:rPr lang="ru-RU" b="1" dirty="0" smtClean="0"/>
              <a:t> серця у </a:t>
            </a:r>
            <a:r>
              <a:rPr lang="ru-RU" b="1" dirty="0" err="1" smtClean="0"/>
              <a:t>родичів</a:t>
            </a:r>
            <a:endParaRPr lang="ru-RU" b="1" dirty="0" smtClean="0"/>
          </a:p>
          <a:p>
            <a:r>
              <a:rPr lang="ru-RU" b="1" dirty="0" smtClean="0"/>
              <a:t>Ожиріння</a:t>
            </a:r>
            <a:r>
              <a:rPr lang="ru-RU" dirty="0" smtClean="0"/>
              <a:t> (визначається </a:t>
            </a:r>
            <a:r>
              <a:rPr lang="ru-RU" dirty="0" err="1" smtClean="0"/>
              <a:t>якщо</a:t>
            </a:r>
            <a:r>
              <a:rPr lang="ru-RU" dirty="0" smtClean="0"/>
              <a:t> </a:t>
            </a:r>
            <a:r>
              <a:rPr lang="ru-RU" dirty="0" err="1" smtClean="0"/>
              <a:t>індекс</a:t>
            </a:r>
            <a:r>
              <a:rPr lang="ru-RU" dirty="0" smtClean="0"/>
              <a:t> маси </a:t>
            </a:r>
            <a:r>
              <a:rPr lang="ru-RU" dirty="0" err="1" smtClean="0"/>
              <a:t>тіла</a:t>
            </a:r>
            <a:r>
              <a:rPr lang="ru-RU" dirty="0" smtClean="0"/>
              <a:t> </a:t>
            </a:r>
            <a:r>
              <a:rPr lang="ru-RU" dirty="0" err="1" smtClean="0"/>
              <a:t>більше</a:t>
            </a:r>
            <a:r>
              <a:rPr lang="ru-RU" dirty="0" smtClean="0"/>
              <a:t> 30 кг / м ², або ж по </a:t>
            </a:r>
            <a:r>
              <a:rPr lang="ru-RU" dirty="0" err="1" smtClean="0"/>
              <a:t>об'єму</a:t>
            </a:r>
            <a:r>
              <a:rPr lang="ru-RU" dirty="0" smtClean="0"/>
              <a:t> </a:t>
            </a:r>
            <a:r>
              <a:rPr lang="ru-RU" dirty="0" err="1" smtClean="0"/>
              <a:t>талії</a:t>
            </a:r>
            <a:r>
              <a:rPr lang="ru-RU" dirty="0" smtClean="0"/>
              <a:t> або стегон).</a:t>
            </a:r>
          </a:p>
          <a:p>
            <a:r>
              <a:rPr lang="ru-RU" b="1" dirty="0" err="1" smtClean="0"/>
              <a:t>Вік</a:t>
            </a:r>
            <a:r>
              <a:rPr lang="ru-RU" dirty="0" smtClean="0"/>
              <a:t>: для </a:t>
            </a:r>
            <a:r>
              <a:rPr lang="ru-RU" dirty="0" err="1" smtClean="0"/>
              <a:t>чоловіків</a:t>
            </a:r>
            <a:r>
              <a:rPr lang="ru-RU" dirty="0" smtClean="0"/>
              <a:t> він </a:t>
            </a:r>
            <a:r>
              <a:rPr lang="ru-RU" dirty="0" err="1" smtClean="0"/>
              <a:t>стає</a:t>
            </a:r>
            <a:r>
              <a:rPr lang="ru-RU" dirty="0" smtClean="0"/>
              <a:t> фактором </a:t>
            </a:r>
            <a:r>
              <a:rPr lang="ru-RU" dirty="0" err="1" smtClean="0"/>
              <a:t>ризику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45 </a:t>
            </a:r>
            <a:r>
              <a:rPr lang="ru-RU" dirty="0" err="1" smtClean="0"/>
              <a:t>років</a:t>
            </a:r>
            <a:r>
              <a:rPr lang="ru-RU" dirty="0" smtClean="0"/>
              <a:t>, для </a:t>
            </a:r>
            <a:r>
              <a:rPr lang="ru-RU" dirty="0" err="1" smtClean="0"/>
              <a:t>жінок</a:t>
            </a:r>
            <a:r>
              <a:rPr lang="ru-RU" dirty="0" smtClean="0"/>
              <a:t> - </a:t>
            </a:r>
            <a:r>
              <a:rPr lang="ru-RU" dirty="0" err="1" smtClean="0"/>
              <a:t>після</a:t>
            </a:r>
            <a:r>
              <a:rPr lang="ru-RU" dirty="0" smtClean="0"/>
              <a:t> 55 </a:t>
            </a:r>
            <a:r>
              <a:rPr lang="ru-RU" dirty="0" err="1" smtClean="0"/>
              <a:t>років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того </a:t>
            </a:r>
            <a:r>
              <a:rPr lang="ru-RU" dirty="0" err="1" smtClean="0"/>
              <a:t>будь-який</a:t>
            </a:r>
            <a:r>
              <a:rPr lang="ru-RU" dirty="0" smtClean="0"/>
              <a:t> </a:t>
            </a:r>
            <a:r>
              <a:rPr lang="ru-RU" dirty="0" err="1" smtClean="0"/>
              <a:t>вік</a:t>
            </a:r>
            <a:r>
              <a:rPr lang="ru-RU" dirty="0" smtClean="0"/>
              <a:t> є фактором </a:t>
            </a:r>
            <a:r>
              <a:rPr lang="ru-RU" dirty="0" err="1" smtClean="0"/>
              <a:t>ризику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родич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 (брат, сестра, </a:t>
            </a:r>
            <a:r>
              <a:rPr lang="ru-RU" dirty="0" err="1" smtClean="0"/>
              <a:t>батько</a:t>
            </a:r>
            <a:r>
              <a:rPr lang="ru-RU" dirty="0" smtClean="0"/>
              <a:t>, </a:t>
            </a:r>
            <a:r>
              <a:rPr lang="ru-RU" dirty="0" err="1" smtClean="0"/>
              <a:t>мати</a:t>
            </a:r>
            <a:r>
              <a:rPr lang="ru-RU" dirty="0" smtClean="0"/>
              <a:t>) мав ІХС до або у 55 </a:t>
            </a:r>
            <a:r>
              <a:rPr lang="ru-RU" dirty="0" err="1" smtClean="0"/>
              <a:t>років</a:t>
            </a:r>
            <a:r>
              <a:rPr lang="ru-RU" dirty="0" smtClean="0"/>
              <a:t> - для </a:t>
            </a:r>
            <a:r>
              <a:rPr lang="ru-RU" dirty="0" err="1" smtClean="0"/>
              <a:t>чоловіків</a:t>
            </a:r>
            <a:r>
              <a:rPr lang="ru-RU" dirty="0" smtClean="0"/>
              <a:t>, або 65 - для </a:t>
            </a:r>
            <a:r>
              <a:rPr lang="ru-RU" dirty="0" err="1" smtClean="0"/>
              <a:t>жінок</a:t>
            </a:r>
            <a:r>
              <a:rPr lang="ru-RU" dirty="0" smtClean="0"/>
              <a:t>).</a:t>
            </a:r>
          </a:p>
          <a:p>
            <a:r>
              <a:rPr lang="ru-RU" b="1" dirty="0" smtClean="0"/>
              <a:t>Гіпергомоцистеїнемія </a:t>
            </a:r>
            <a:r>
              <a:rPr lang="ru-RU" dirty="0" smtClean="0"/>
              <a:t>(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гомоцистеїну</a:t>
            </a:r>
            <a:r>
              <a:rPr lang="ru-RU" dirty="0" smtClean="0"/>
              <a:t>, </a:t>
            </a:r>
            <a:r>
              <a:rPr lang="ru-RU" dirty="0" err="1" smtClean="0"/>
              <a:t>токсичної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, яка </a:t>
            </a:r>
            <a:r>
              <a:rPr lang="ru-RU" dirty="0" err="1" smtClean="0"/>
              <a:t>буває</a:t>
            </a:r>
            <a:r>
              <a:rPr lang="ru-RU" dirty="0" smtClean="0"/>
              <a:t> за </a:t>
            </a:r>
            <a:r>
              <a:rPr lang="ru-RU" dirty="0" err="1" smtClean="0"/>
              <a:t>недостатнього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 вітамінів </a:t>
            </a:r>
            <a:r>
              <a:rPr lang="en-US" dirty="0" smtClean="0"/>
              <a:t>B2, B6, B12 </a:t>
            </a:r>
            <a:r>
              <a:rPr lang="ru-RU" dirty="0" smtClean="0"/>
              <a:t>і </a:t>
            </a:r>
            <a:r>
              <a:rPr lang="ru-RU" dirty="0" err="1" smtClean="0"/>
              <a:t>фолієвої</a:t>
            </a:r>
            <a:r>
              <a:rPr lang="ru-RU" dirty="0" smtClean="0"/>
              <a:t> </a:t>
            </a:r>
            <a:r>
              <a:rPr lang="ru-RU" dirty="0" err="1" smtClean="0"/>
              <a:t>кислоти</a:t>
            </a:r>
            <a:r>
              <a:rPr lang="ru-RU" dirty="0" smtClean="0"/>
              <a:t>)</a:t>
            </a:r>
          </a:p>
          <a:p>
            <a:r>
              <a:rPr lang="ru-RU" b="1" dirty="0" smtClean="0"/>
              <a:t>Стрес</a:t>
            </a:r>
            <a:r>
              <a:rPr lang="ru-RU" dirty="0" smtClean="0"/>
              <a:t> (</a:t>
            </a:r>
            <a:r>
              <a:rPr lang="ru-RU" dirty="0" err="1" smtClean="0"/>
              <a:t>професії</a:t>
            </a:r>
            <a:r>
              <a:rPr lang="ru-RU" dirty="0" smtClean="0"/>
              <a:t> з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індексом</a:t>
            </a:r>
            <a:r>
              <a:rPr lang="ru-RU" dirty="0" smtClean="0"/>
              <a:t> </a:t>
            </a:r>
            <a:r>
              <a:rPr lang="ru-RU" dirty="0" err="1" smtClean="0"/>
              <a:t>стресу</a:t>
            </a:r>
            <a:r>
              <a:rPr lang="ru-RU" dirty="0" smtClean="0"/>
              <a:t>, як </a:t>
            </a:r>
            <a:r>
              <a:rPr lang="ru-RU" dirty="0" err="1" smtClean="0"/>
              <a:t>відомо</a:t>
            </a:r>
            <a:r>
              <a:rPr lang="ru-RU" dirty="0" smtClean="0"/>
              <a:t>, </a:t>
            </a:r>
            <a:r>
              <a:rPr lang="ru-RU" dirty="0" err="1" smtClean="0"/>
              <a:t>сприйнятливі</a:t>
            </a:r>
            <a:r>
              <a:rPr lang="ru-RU" dirty="0" smtClean="0"/>
              <a:t> до атеросклерозу)</a:t>
            </a:r>
          </a:p>
          <a:p>
            <a:r>
              <a:rPr lang="ru-RU" b="1" dirty="0" smtClean="0"/>
              <a:t>Алкоголь</a:t>
            </a:r>
            <a:r>
              <a:rPr lang="ru-RU" dirty="0" smtClean="0"/>
              <a:t> (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показують</a:t>
            </a:r>
            <a:r>
              <a:rPr lang="ru-RU" dirty="0" smtClean="0"/>
              <a:t>, що </a:t>
            </a:r>
            <a:r>
              <a:rPr lang="ru-RU" dirty="0" err="1" smtClean="0"/>
              <a:t>тривалий</a:t>
            </a:r>
            <a:r>
              <a:rPr lang="ru-RU" dirty="0" smtClean="0"/>
              <a:t> вплив великих </a:t>
            </a:r>
            <a:r>
              <a:rPr lang="ru-RU" dirty="0" err="1" smtClean="0"/>
              <a:t>кількостей</a:t>
            </a:r>
            <a:r>
              <a:rPr lang="ru-RU" dirty="0" smtClean="0"/>
              <a:t> алкоголю може </a:t>
            </a:r>
            <a:r>
              <a:rPr lang="ru-RU" dirty="0" err="1" smtClean="0"/>
              <a:t>збільшити</a:t>
            </a:r>
            <a:r>
              <a:rPr lang="ru-RU" dirty="0" smtClean="0"/>
              <a:t> </a:t>
            </a:r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 smtClean="0"/>
              <a:t>серцевого</a:t>
            </a:r>
            <a:r>
              <a:rPr lang="ru-RU" dirty="0" smtClean="0"/>
              <a:t> нападу)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</a:t>
            </a:r>
            <a:r>
              <a:rPr lang="ru-RU" dirty="0" err="1" smtClean="0"/>
              <a:t>Чоловіки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схильні</a:t>
            </a:r>
            <a:r>
              <a:rPr lang="ru-RU" dirty="0" smtClean="0"/>
              <a:t> до </a:t>
            </a:r>
            <a:r>
              <a:rPr lang="ru-RU" dirty="0" err="1" smtClean="0"/>
              <a:t>ризику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жінки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Періоди ІМ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err="1" smtClean="0"/>
              <a:t>найгостріший</a:t>
            </a:r>
            <a:r>
              <a:rPr lang="ru-RU" sz="2400" dirty="0" smtClean="0"/>
              <a:t> (1 </a:t>
            </a:r>
            <a:r>
              <a:rPr lang="ru-RU" sz="2400" dirty="0" err="1" smtClean="0"/>
              <a:t>доба</a:t>
            </a:r>
            <a:r>
              <a:rPr lang="ru-RU" sz="2400" dirty="0" smtClean="0"/>
              <a:t>)</a:t>
            </a:r>
          </a:p>
          <a:p>
            <a:r>
              <a:rPr lang="ru-RU" sz="2400" dirty="0" err="1" smtClean="0"/>
              <a:t>гострий</a:t>
            </a:r>
            <a:r>
              <a:rPr lang="ru-RU" sz="2400" dirty="0" smtClean="0"/>
              <a:t> (1-3 </a:t>
            </a:r>
            <a:r>
              <a:rPr lang="ru-RU" sz="2400" dirty="0" err="1" smtClean="0"/>
              <a:t>доба</a:t>
            </a:r>
            <a:r>
              <a:rPr lang="ru-RU" sz="2400" dirty="0" smtClean="0"/>
              <a:t>)</a:t>
            </a:r>
          </a:p>
          <a:p>
            <a:r>
              <a:rPr lang="ru-RU" sz="2400" dirty="0" err="1" smtClean="0"/>
              <a:t>підгострий</a:t>
            </a:r>
            <a:r>
              <a:rPr lang="ru-RU" sz="2400" dirty="0" smtClean="0"/>
              <a:t> (до 9-ої </a:t>
            </a:r>
            <a:r>
              <a:rPr lang="ru-RU" sz="2400" dirty="0" err="1" smtClean="0"/>
              <a:t>доби</a:t>
            </a:r>
            <a:r>
              <a:rPr lang="ru-RU" sz="2400" dirty="0" smtClean="0"/>
              <a:t>)</a:t>
            </a:r>
          </a:p>
          <a:p>
            <a:r>
              <a:rPr lang="ru-RU" sz="2400" dirty="0" err="1" smtClean="0"/>
              <a:t>реабілітації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Ускладнення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err="1" smtClean="0"/>
              <a:t>гостра\хронічна</a:t>
            </a:r>
            <a:r>
              <a:rPr lang="ru-RU" sz="2400" dirty="0" smtClean="0"/>
              <a:t> </a:t>
            </a:r>
            <a:r>
              <a:rPr lang="ru-RU" sz="2400" dirty="0" err="1" smtClean="0"/>
              <a:t>серцева</a:t>
            </a:r>
            <a:r>
              <a:rPr lang="ru-RU" sz="2400" dirty="0" smtClean="0"/>
              <a:t> </a:t>
            </a:r>
            <a:r>
              <a:rPr lang="ru-RU" sz="2400" dirty="0" err="1" smtClean="0"/>
              <a:t>недостатність</a:t>
            </a:r>
            <a:endParaRPr lang="ru-RU" sz="2400" dirty="0" smtClean="0"/>
          </a:p>
          <a:p>
            <a:r>
              <a:rPr lang="ru-RU" sz="2400" dirty="0" err="1" smtClean="0"/>
              <a:t>порушення</a:t>
            </a:r>
            <a:r>
              <a:rPr lang="ru-RU" sz="2400" dirty="0" smtClean="0"/>
              <a:t> ритму (</a:t>
            </a:r>
            <a:r>
              <a:rPr lang="ru-RU" sz="2400" dirty="0" err="1" smtClean="0"/>
              <a:t>фібриляція</a:t>
            </a:r>
            <a:r>
              <a:rPr lang="ru-RU" sz="2400" dirty="0" smtClean="0"/>
              <a:t> </a:t>
            </a:r>
            <a:r>
              <a:rPr lang="ru-RU" sz="2400" dirty="0" err="1" smtClean="0"/>
              <a:t>шлуночків</a:t>
            </a:r>
            <a:r>
              <a:rPr lang="ru-RU" sz="2400" dirty="0" smtClean="0"/>
              <a:t>)</a:t>
            </a:r>
          </a:p>
          <a:p>
            <a:r>
              <a:rPr lang="ru-RU" sz="2400" dirty="0" err="1" smtClean="0"/>
              <a:t>порушення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провідності</a:t>
            </a:r>
            <a:r>
              <a:rPr lang="ru-RU" sz="2400" dirty="0" smtClean="0"/>
              <a:t> (</a:t>
            </a:r>
            <a:r>
              <a:rPr lang="ru-RU" sz="2400" dirty="0" err="1" smtClean="0"/>
              <a:t>виникнення</a:t>
            </a:r>
            <a:r>
              <a:rPr lang="ru-RU" sz="2400" dirty="0" smtClean="0"/>
              <a:t> блокад)</a:t>
            </a:r>
          </a:p>
          <a:p>
            <a:r>
              <a:rPr lang="ru-RU" sz="2400" dirty="0" smtClean="0"/>
              <a:t>аневризма серця</a:t>
            </a:r>
          </a:p>
          <a:p>
            <a:r>
              <a:rPr lang="ru-RU" sz="2400" dirty="0" err="1" smtClean="0"/>
              <a:t>тромбоемболія</a:t>
            </a:r>
            <a:endParaRPr lang="ru-RU" sz="2400" dirty="0" smtClean="0"/>
          </a:p>
          <a:p>
            <a:r>
              <a:rPr lang="ru-RU" sz="2400" dirty="0" err="1" smtClean="0"/>
              <a:t>аутоімунний</a:t>
            </a:r>
            <a:r>
              <a:rPr lang="ru-RU" sz="2400" dirty="0" smtClean="0"/>
              <a:t> кардит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Лікування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62560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2200" dirty="0" err="1" smtClean="0"/>
              <a:t>Головним</a:t>
            </a:r>
            <a:r>
              <a:rPr lang="ru-RU" sz="2200" dirty="0" smtClean="0"/>
              <a:t> </a:t>
            </a:r>
            <a:r>
              <a:rPr lang="ru-RU" sz="2200" dirty="0" smtClean="0"/>
              <a:t>принципом </a:t>
            </a:r>
            <a:r>
              <a:rPr lang="ru-RU" sz="2200" dirty="0" err="1" smtClean="0"/>
              <a:t>невідкладного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лікування</a:t>
            </a:r>
            <a:r>
              <a:rPr lang="ru-RU" sz="2200" dirty="0" smtClean="0"/>
              <a:t> є </a:t>
            </a:r>
            <a:r>
              <a:rPr lang="ru-RU" sz="2200" dirty="0" err="1" smtClean="0"/>
              <a:t>відновлення</a:t>
            </a:r>
            <a:r>
              <a:rPr lang="ru-RU" sz="2200" dirty="0" smtClean="0"/>
              <a:t> </a:t>
            </a:r>
            <a:r>
              <a:rPr lang="ru-RU" sz="2200" dirty="0" smtClean="0"/>
              <a:t>-</a:t>
            </a:r>
            <a:r>
              <a:rPr lang="ru-RU" sz="2200" dirty="0" err="1" smtClean="0"/>
              <a:t>кровопостачання</a:t>
            </a:r>
            <a:r>
              <a:rPr lang="ru-RU" sz="2200" dirty="0" smtClean="0"/>
              <a:t> </a:t>
            </a:r>
            <a:r>
              <a:rPr lang="ru-RU" sz="2200" dirty="0" smtClean="0"/>
              <a:t>у </a:t>
            </a:r>
            <a:r>
              <a:rPr lang="ru-RU" sz="2200" dirty="0" err="1" smtClean="0"/>
              <a:t>ішемізованій</a:t>
            </a:r>
            <a:r>
              <a:rPr lang="ru-RU" sz="2200" dirty="0" smtClean="0"/>
              <a:t> </a:t>
            </a:r>
            <a:r>
              <a:rPr lang="ru-RU" sz="2200" dirty="0" err="1" smtClean="0"/>
              <a:t>ділянці</a:t>
            </a:r>
            <a:r>
              <a:rPr lang="ru-RU" sz="2200" dirty="0" smtClean="0"/>
              <a:t>. З </a:t>
            </a:r>
            <a:r>
              <a:rPr lang="ru-RU" sz="2200" dirty="0" err="1" smtClean="0"/>
              <a:t>цією</a:t>
            </a:r>
            <a:r>
              <a:rPr lang="ru-RU" sz="2200" dirty="0" smtClean="0"/>
              <a:t> метою </a:t>
            </a:r>
            <a:r>
              <a:rPr lang="ru-RU" sz="2200" dirty="0" err="1" smtClean="0"/>
              <a:t>використовують</a:t>
            </a:r>
            <a:r>
              <a:rPr lang="ru-RU" sz="2200" dirty="0" smtClean="0"/>
              <a:t> </a:t>
            </a:r>
            <a:r>
              <a:rPr lang="ru-RU" sz="2200" dirty="0" err="1" smtClean="0"/>
              <a:t>тромболітики</a:t>
            </a:r>
            <a:r>
              <a:rPr lang="ru-RU" sz="2200" dirty="0" smtClean="0"/>
              <a:t> (</a:t>
            </a:r>
            <a:r>
              <a:rPr lang="ru-RU" sz="2200" dirty="0" err="1" smtClean="0"/>
              <a:t>стрептокіназа</a:t>
            </a:r>
            <a:r>
              <a:rPr lang="ru-RU" sz="2200" dirty="0" smtClean="0"/>
              <a:t>). </a:t>
            </a:r>
            <a:r>
              <a:rPr lang="ru-RU" sz="2200" dirty="0" err="1" smtClean="0"/>
              <a:t>Тромболізис</a:t>
            </a:r>
            <a:r>
              <a:rPr lang="ru-RU" sz="2200" dirty="0" smtClean="0"/>
              <a:t> </a:t>
            </a:r>
            <a:r>
              <a:rPr lang="ru-RU" sz="2200" dirty="0" err="1" smtClean="0"/>
              <a:t>доцільно</a:t>
            </a:r>
            <a:r>
              <a:rPr lang="ru-RU" sz="2200" dirty="0" smtClean="0"/>
              <a:t> </a:t>
            </a:r>
            <a:r>
              <a:rPr lang="ru-RU" sz="2200" dirty="0" err="1" smtClean="0"/>
              <a:t>використовувати</a:t>
            </a:r>
            <a:r>
              <a:rPr lang="ru-RU" sz="2200" dirty="0" smtClean="0"/>
              <a:t> у </a:t>
            </a:r>
            <a:r>
              <a:rPr lang="ru-RU" sz="2200" dirty="0" err="1" smtClean="0"/>
              <a:t>перші</a:t>
            </a:r>
            <a:r>
              <a:rPr lang="ru-RU" sz="2200" dirty="0" smtClean="0"/>
              <a:t> </a:t>
            </a:r>
            <a:r>
              <a:rPr lang="ru-RU" sz="2200" dirty="0" err="1" smtClean="0"/>
              <a:t>години</a:t>
            </a:r>
            <a:r>
              <a:rPr lang="ru-RU" sz="2200" dirty="0" smtClean="0"/>
              <a:t> </a:t>
            </a:r>
            <a:r>
              <a:rPr lang="ru-RU" sz="2200" dirty="0" err="1" smtClean="0"/>
              <a:t>після</a:t>
            </a:r>
            <a:r>
              <a:rPr lang="ru-RU" sz="2200" dirty="0" smtClean="0"/>
              <a:t> початку </a:t>
            </a:r>
            <a:r>
              <a:rPr lang="ru-RU" sz="2200" dirty="0" err="1" smtClean="0"/>
              <a:t>ангінозного</a:t>
            </a:r>
            <a:r>
              <a:rPr lang="ru-RU" sz="2200" dirty="0" smtClean="0"/>
              <a:t> нападу. </a:t>
            </a:r>
            <a:r>
              <a:rPr lang="ru-RU" sz="2200" dirty="0" err="1" smtClean="0"/>
              <a:t>Крім</a:t>
            </a:r>
            <a:r>
              <a:rPr lang="ru-RU" sz="2200" dirty="0" smtClean="0"/>
              <a:t> того, процедура </a:t>
            </a:r>
            <a:r>
              <a:rPr lang="ru-RU" sz="2200" dirty="0" err="1" smtClean="0"/>
              <a:t>має</a:t>
            </a:r>
            <a:r>
              <a:rPr lang="ru-RU" sz="2200" dirty="0" smtClean="0"/>
              <a:t> низку </a:t>
            </a:r>
            <a:r>
              <a:rPr lang="ru-RU" sz="2200" dirty="0" err="1" smtClean="0"/>
              <a:t>небезпечних</a:t>
            </a:r>
            <a:r>
              <a:rPr lang="ru-RU" sz="2200" dirty="0" smtClean="0"/>
              <a:t> </a:t>
            </a:r>
            <a:r>
              <a:rPr lang="ru-RU" sz="2200" dirty="0" err="1" smtClean="0"/>
              <a:t>ускладнень</a:t>
            </a:r>
            <a:r>
              <a:rPr lang="ru-RU" sz="2200" dirty="0" smtClean="0"/>
              <a:t> (напр. </a:t>
            </a:r>
            <a:r>
              <a:rPr lang="ru-RU" sz="2200" dirty="0" err="1" smtClean="0"/>
              <a:t>кровотечі</a:t>
            </a:r>
            <a:r>
              <a:rPr lang="ru-RU" sz="2200" dirty="0" smtClean="0"/>
              <a:t>).</a:t>
            </a:r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r>
              <a:rPr lang="ru-RU" sz="2200" dirty="0" smtClean="0"/>
              <a:t>      Для </a:t>
            </a:r>
            <a:r>
              <a:rPr lang="ru-RU" sz="2200" dirty="0" err="1" smtClean="0"/>
              <a:t>постінфарктної</a:t>
            </a:r>
            <a:r>
              <a:rPr lang="ru-RU" sz="2200" dirty="0" smtClean="0"/>
              <a:t> </a:t>
            </a:r>
            <a:r>
              <a:rPr lang="ru-RU" sz="2200" dirty="0" err="1" smtClean="0"/>
              <a:t>реабілітації</a:t>
            </a:r>
            <a:r>
              <a:rPr lang="ru-RU" sz="2200" dirty="0" smtClean="0"/>
              <a:t> </a:t>
            </a:r>
            <a:r>
              <a:rPr lang="ru-RU" sz="2200" dirty="0" err="1" smtClean="0"/>
              <a:t>застосовують</a:t>
            </a:r>
            <a:r>
              <a:rPr lang="ru-RU" sz="2200" dirty="0" smtClean="0"/>
              <a:t>:</a:t>
            </a:r>
          </a:p>
          <a:p>
            <a:r>
              <a:rPr lang="ru-RU" sz="2200" dirty="0" err="1" smtClean="0"/>
              <a:t>нітрати</a:t>
            </a:r>
            <a:r>
              <a:rPr lang="ru-RU" sz="2200" dirty="0" smtClean="0"/>
              <a:t> (</a:t>
            </a:r>
            <a:r>
              <a:rPr lang="ru-RU" sz="2200" dirty="0" err="1" smtClean="0"/>
              <a:t>нітросорбід</a:t>
            </a:r>
            <a:r>
              <a:rPr lang="ru-RU" sz="2200" dirty="0" smtClean="0"/>
              <a:t>, </a:t>
            </a:r>
            <a:r>
              <a:rPr lang="ru-RU" sz="2200" dirty="0" err="1" smtClean="0"/>
              <a:t>кардикет</a:t>
            </a:r>
            <a:r>
              <a:rPr lang="ru-RU" sz="2200" dirty="0" smtClean="0"/>
              <a:t>)</a:t>
            </a:r>
          </a:p>
          <a:p>
            <a:r>
              <a:rPr lang="ru-RU" sz="2200" dirty="0" err="1" smtClean="0"/>
              <a:t>антиагрегантні</a:t>
            </a:r>
            <a:r>
              <a:rPr lang="ru-RU" sz="2200" dirty="0" smtClean="0"/>
              <a:t> </a:t>
            </a:r>
            <a:r>
              <a:rPr lang="ru-RU" sz="2200" dirty="0" err="1" smtClean="0"/>
              <a:t>препарати</a:t>
            </a:r>
            <a:r>
              <a:rPr lang="ru-RU" sz="2200" dirty="0" smtClean="0"/>
              <a:t> (</a:t>
            </a:r>
            <a:r>
              <a:rPr lang="ru-RU" sz="2200" dirty="0" err="1" smtClean="0"/>
              <a:t>ацетилсаліцилова</a:t>
            </a:r>
            <a:r>
              <a:rPr lang="ru-RU" sz="2200" dirty="0" smtClean="0"/>
              <a:t> кислота, </a:t>
            </a:r>
            <a:r>
              <a:rPr lang="ru-RU" sz="2200" dirty="0" err="1" smtClean="0"/>
              <a:t>клопідогрель</a:t>
            </a:r>
            <a:r>
              <a:rPr lang="ru-RU" sz="2200" dirty="0" smtClean="0"/>
              <a:t>)</a:t>
            </a:r>
          </a:p>
          <a:p>
            <a:r>
              <a:rPr lang="ru-RU" sz="2200" dirty="0" err="1" smtClean="0"/>
              <a:t>препарати</a:t>
            </a:r>
            <a:r>
              <a:rPr lang="ru-RU" sz="2200" dirty="0" smtClean="0"/>
              <a:t>, що </a:t>
            </a:r>
            <a:r>
              <a:rPr lang="ru-RU" sz="2200" dirty="0" err="1" smtClean="0"/>
              <a:t>запобігають</a:t>
            </a:r>
            <a:r>
              <a:rPr lang="ru-RU" sz="2200" dirty="0" smtClean="0"/>
              <a:t> </a:t>
            </a:r>
            <a:r>
              <a:rPr lang="ru-RU" sz="2200" dirty="0" err="1" smtClean="0"/>
              <a:t>розвитку\прогресуванню</a:t>
            </a:r>
            <a:r>
              <a:rPr lang="ru-RU" sz="2200" dirty="0" smtClean="0"/>
              <a:t> </a:t>
            </a:r>
            <a:r>
              <a:rPr lang="ru-RU" sz="2200" dirty="0" err="1" smtClean="0"/>
              <a:t>атерослерозу</a:t>
            </a:r>
            <a:r>
              <a:rPr lang="ru-RU" sz="2200" dirty="0" smtClean="0"/>
              <a:t> та ін.</a:t>
            </a:r>
          </a:p>
          <a:p>
            <a:pPr>
              <a:buNone/>
            </a:pPr>
            <a:r>
              <a:rPr lang="ru-RU" sz="2200" dirty="0" smtClean="0"/>
              <a:t>      </a:t>
            </a:r>
            <a:r>
              <a:rPr lang="ru-RU" sz="2200" dirty="0" err="1" smtClean="0"/>
              <a:t>Існують</a:t>
            </a:r>
            <a:r>
              <a:rPr lang="ru-RU" sz="2200" dirty="0" smtClean="0"/>
              <a:t> </a:t>
            </a:r>
            <a:r>
              <a:rPr lang="ru-RU" sz="2200" dirty="0" err="1" smtClean="0"/>
              <a:t>методи</a:t>
            </a:r>
            <a:r>
              <a:rPr lang="ru-RU" sz="2200" dirty="0" smtClean="0"/>
              <a:t> </a:t>
            </a:r>
            <a:r>
              <a:rPr lang="ru-RU" sz="2200" dirty="0" err="1" smtClean="0"/>
              <a:t>оперативної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профілактики</a:t>
            </a:r>
            <a:r>
              <a:rPr lang="ru-RU" sz="2200" dirty="0" smtClean="0"/>
              <a:t> ІМ, напр. </a:t>
            </a:r>
            <a:r>
              <a:rPr lang="ru-RU" sz="2200" dirty="0" err="1" smtClean="0"/>
              <a:t>Коронарне</a:t>
            </a:r>
            <a:r>
              <a:rPr lang="ru-RU" sz="2200" dirty="0" smtClean="0"/>
              <a:t> шунтування або </a:t>
            </a:r>
            <a:r>
              <a:rPr lang="ru-RU" sz="2200" dirty="0" err="1" smtClean="0"/>
              <a:t>стентування</a:t>
            </a:r>
            <a:r>
              <a:rPr lang="ru-RU" sz="22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Профілактика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193956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      </a:t>
            </a:r>
            <a:r>
              <a:rPr lang="ru-RU" sz="2400" dirty="0" err="1" smtClean="0"/>
              <a:t>Необхідними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умовами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профілактики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інфаркту</a:t>
            </a:r>
            <a:r>
              <a:rPr lang="ru-RU" sz="2400" dirty="0" smtClean="0"/>
              <a:t> міокарда є </a:t>
            </a:r>
            <a:r>
              <a:rPr lang="ru-RU" sz="2400" dirty="0" err="1" smtClean="0"/>
              <a:t>ведення</a:t>
            </a:r>
            <a:r>
              <a:rPr lang="ru-RU" sz="2400" dirty="0" smtClean="0"/>
              <a:t> здорового та активного способу життя, </a:t>
            </a:r>
            <a:r>
              <a:rPr lang="ru-RU" sz="2400" dirty="0" err="1" smtClean="0"/>
              <a:t>відмова</a:t>
            </a:r>
            <a:r>
              <a:rPr lang="ru-RU" sz="2400" dirty="0" smtClean="0"/>
              <a:t> від алкоголю і </a:t>
            </a:r>
            <a:r>
              <a:rPr lang="ru-RU" sz="2400" dirty="0" err="1" smtClean="0"/>
              <a:t>куріння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збалансованої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харчування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виключення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фізичного</a:t>
            </a:r>
            <a:r>
              <a:rPr lang="ru-RU" sz="2400" dirty="0" smtClean="0"/>
              <a:t> та </a:t>
            </a:r>
            <a:r>
              <a:rPr lang="ru-RU" sz="2400" dirty="0" err="1" smtClean="0"/>
              <a:t>нервового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перенапруження</a:t>
            </a:r>
            <a:r>
              <a:rPr lang="ru-RU" sz="2400" dirty="0" smtClean="0"/>
              <a:t>, контроль </a:t>
            </a:r>
            <a:r>
              <a:rPr lang="ru-RU" sz="2400" dirty="0" err="1" smtClean="0"/>
              <a:t>артеріального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тиску</a:t>
            </a:r>
            <a:r>
              <a:rPr lang="ru-RU" sz="2400" dirty="0" smtClean="0"/>
              <a:t> і </a:t>
            </a:r>
            <a:r>
              <a:rPr lang="ru-RU" sz="2400" dirty="0" err="1" smtClean="0"/>
              <a:t>рівня</a:t>
            </a:r>
            <a:r>
              <a:rPr lang="ru-RU" sz="2400" dirty="0" smtClean="0"/>
              <a:t> холестерину </a:t>
            </a:r>
            <a:r>
              <a:rPr lang="ru-RU" sz="2400" dirty="0" err="1" smtClean="0"/>
              <a:t>крові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15362" name="Picture 2" descr="https://encrypted-tbn1.gstatic.com/images?q=tbn:ANd9GcSyyzwx7w3fDpeAe4N6jgi-NcjD1hNxQjtpDlSo_rCvHgzw7yZ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571876"/>
            <a:ext cx="4267032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</TotalTime>
  <Words>173</Words>
  <Application>Microsoft Office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Модульная</vt:lpstr>
      <vt:lpstr>Інфаркт міокарда </vt:lpstr>
      <vt:lpstr>Визначення</vt:lpstr>
      <vt:lpstr>Фактори ризику</vt:lpstr>
      <vt:lpstr>Періоди ІМ</vt:lpstr>
      <vt:lpstr>Ускладнення</vt:lpstr>
      <vt:lpstr>Лікування </vt:lpstr>
      <vt:lpstr>Профілактика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Інфаркт міокарда </dc:title>
  <dc:creator>Admin</dc:creator>
  <cp:lastModifiedBy>Admin</cp:lastModifiedBy>
  <cp:revision>2</cp:revision>
  <dcterms:created xsi:type="dcterms:W3CDTF">2014-04-06T19:32:56Z</dcterms:created>
  <dcterms:modified xsi:type="dcterms:W3CDTF">2014-04-06T19:50:11Z</dcterms:modified>
</cp:coreProperties>
</file>