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6" r:id="rId5"/>
    <p:sldId id="259" r:id="rId6"/>
    <p:sldId id="268" r:id="rId7"/>
    <p:sldId id="260" r:id="rId8"/>
    <p:sldId id="267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8EC517A-79CB-4336-A3C0-BD2F32FDDDB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7464DE-909D-4C1B-851E-FAE2F552C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517A-79CB-4336-A3C0-BD2F32FDDDB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4DE-909D-4C1B-851E-FAE2F552C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517A-79CB-4336-A3C0-BD2F32FDDDB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4DE-909D-4C1B-851E-FAE2F552C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517A-79CB-4336-A3C0-BD2F32FDDDB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4DE-909D-4C1B-851E-FAE2F552C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517A-79CB-4336-A3C0-BD2F32FDDDB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4DE-909D-4C1B-851E-FAE2F552C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517A-79CB-4336-A3C0-BD2F32FDDDB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4DE-909D-4C1B-851E-FAE2F552C9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517A-79CB-4336-A3C0-BD2F32FDDDB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4DE-909D-4C1B-851E-FAE2F552C91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517A-79CB-4336-A3C0-BD2F32FDDDB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4DE-909D-4C1B-851E-FAE2F552C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517A-79CB-4336-A3C0-BD2F32FDDDB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4DE-909D-4C1B-851E-FAE2F552C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8EC517A-79CB-4336-A3C0-BD2F32FDDDB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7464DE-909D-4C1B-851E-FAE2F552C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8EC517A-79CB-4336-A3C0-BD2F32FDDDB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7464DE-909D-4C1B-851E-FAE2F552C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8EC517A-79CB-4336-A3C0-BD2F32FDDDB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7464DE-909D-4C1B-851E-FAE2F552C9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&#1055;&#1077;&#1088;&#1077;&#1083;&#1086;&#1084;&#1080;" TargetMode="External"/><Relationship Id="rId2" Type="http://schemas.openxmlformats.org/officeDocument/2006/relationships/hyperlink" Target="http://www.zdorovya.in.ua/disease/1563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Травми та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ерша допомога при них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Виконала Юрків Ольга</a:t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7(11)-В кл.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Закриті ушкодження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16832"/>
            <a:ext cx="6196405" cy="3662221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err="1" smtClean="0">
                <a:solidFill>
                  <a:srgbClr val="00FF00"/>
                </a:solidFill>
              </a:rPr>
              <a:t>Закриті</a:t>
            </a:r>
            <a:r>
              <a:rPr lang="ru-RU" sz="5600" dirty="0" smtClean="0">
                <a:solidFill>
                  <a:srgbClr val="00FF00"/>
                </a:solidFill>
              </a:rPr>
              <a:t> </a:t>
            </a:r>
            <a:r>
              <a:rPr lang="ru-RU" sz="5600" dirty="0" err="1" smtClean="0">
                <a:solidFill>
                  <a:srgbClr val="00FF00"/>
                </a:solidFill>
              </a:rPr>
              <a:t>ушкодження</a:t>
            </a:r>
            <a:r>
              <a:rPr lang="ru-RU" sz="5600" dirty="0" smtClean="0">
                <a:solidFill>
                  <a:srgbClr val="00FF00"/>
                </a:solidFill>
              </a:rPr>
              <a:t> </a:t>
            </a:r>
            <a:r>
              <a:rPr lang="ru-RU" sz="5600" dirty="0" smtClean="0"/>
              <a:t>- </a:t>
            </a:r>
            <a:r>
              <a:rPr lang="ru-RU" sz="5600" dirty="0" err="1" smtClean="0"/>
              <a:t>це</a:t>
            </a:r>
            <a:r>
              <a:rPr lang="ru-RU" sz="5600" dirty="0" smtClean="0"/>
              <a:t> </a:t>
            </a:r>
            <a:r>
              <a:rPr lang="ru-RU" sz="5600" dirty="0" err="1" smtClean="0"/>
              <a:t>травматизація</a:t>
            </a:r>
            <a:r>
              <a:rPr lang="ru-RU" sz="5600" dirty="0" smtClean="0"/>
              <a:t> </a:t>
            </a:r>
            <a:r>
              <a:rPr lang="ru-RU" sz="5600" dirty="0" err="1" smtClean="0"/>
              <a:t>тканини</a:t>
            </a:r>
            <a:r>
              <a:rPr lang="ru-RU" sz="5600" dirty="0" smtClean="0"/>
              <a:t> і </a:t>
            </a:r>
            <a:r>
              <a:rPr lang="ru-RU" sz="5600" dirty="0" err="1" smtClean="0"/>
              <a:t>органів</a:t>
            </a:r>
            <a:r>
              <a:rPr lang="ru-RU" sz="5600" dirty="0" smtClean="0"/>
              <a:t>, </a:t>
            </a:r>
            <a:r>
              <a:rPr lang="ru-RU" sz="5600" dirty="0" err="1" smtClean="0"/>
              <a:t>спричинені</a:t>
            </a:r>
            <a:r>
              <a:rPr lang="ru-RU" sz="5600" dirty="0" smtClean="0"/>
              <a:t>. </a:t>
            </a:r>
            <a:r>
              <a:rPr lang="ru-RU" sz="5600" dirty="0" err="1" smtClean="0"/>
              <a:t>впливом</a:t>
            </a:r>
            <a:r>
              <a:rPr lang="ru-RU" sz="5600" dirty="0" smtClean="0"/>
              <a:t> </a:t>
            </a:r>
            <a:r>
              <a:rPr lang="ru-RU" sz="5600" dirty="0" err="1" smtClean="0"/>
              <a:t>зовнішніх</a:t>
            </a:r>
            <a:r>
              <a:rPr lang="ru-RU" sz="5600" dirty="0" smtClean="0"/>
              <a:t> </a:t>
            </a:r>
            <a:r>
              <a:rPr lang="ru-RU" sz="5600" dirty="0" err="1" smtClean="0"/>
              <a:t>факторів</a:t>
            </a:r>
            <a:r>
              <a:rPr lang="ru-RU" sz="5600" dirty="0" smtClean="0"/>
              <a:t> без </a:t>
            </a:r>
            <a:r>
              <a:rPr lang="ru-RU" sz="5600" dirty="0" err="1" smtClean="0"/>
              <a:t>порушення</a:t>
            </a:r>
            <a:r>
              <a:rPr lang="ru-RU" sz="5600" dirty="0" smtClean="0"/>
              <a:t> </a:t>
            </a:r>
            <a:r>
              <a:rPr lang="ru-RU" sz="5600" dirty="0" err="1" smtClean="0"/>
              <a:t>цілісності</a:t>
            </a:r>
            <a:r>
              <a:rPr lang="ru-RU" sz="5600" dirty="0" smtClean="0"/>
              <a:t> </a:t>
            </a:r>
            <a:r>
              <a:rPr lang="ru-RU" sz="5600" dirty="0" err="1" smtClean="0"/>
              <a:t>шкіри</a:t>
            </a:r>
            <a:r>
              <a:rPr lang="ru-RU" sz="5600" dirty="0" smtClean="0"/>
              <a:t> й </a:t>
            </a:r>
            <a:r>
              <a:rPr lang="ru-RU" sz="5600" dirty="0" err="1" smtClean="0"/>
              <a:t>видимих</a:t>
            </a:r>
            <a:r>
              <a:rPr lang="ru-RU" sz="5600" dirty="0" smtClean="0"/>
              <a:t> </a:t>
            </a:r>
            <a:r>
              <a:rPr lang="ru-RU" sz="5600" dirty="0" err="1" smtClean="0"/>
              <a:t>слизових</a:t>
            </a:r>
            <a:r>
              <a:rPr lang="ru-RU" sz="5600" dirty="0" smtClean="0"/>
              <a:t> </a:t>
            </a:r>
            <a:r>
              <a:rPr lang="ru-RU" sz="5600" dirty="0" err="1" smtClean="0"/>
              <a:t>оболонок</a:t>
            </a:r>
            <a:r>
              <a:rPr lang="ru-RU" sz="5600" dirty="0" smtClean="0"/>
              <a:t>. Причина </a:t>
            </a:r>
            <a:r>
              <a:rPr lang="ru-RU" sz="5600" dirty="0" err="1" smtClean="0"/>
              <a:t>закритих</a:t>
            </a:r>
            <a:r>
              <a:rPr lang="ru-RU" sz="5600" dirty="0" smtClean="0"/>
              <a:t> </a:t>
            </a:r>
            <a:r>
              <a:rPr lang="ru-RU" sz="5600" dirty="0" err="1" smtClean="0"/>
              <a:t>ушкоджень</a:t>
            </a:r>
            <a:r>
              <a:rPr lang="ru-RU" sz="5600" dirty="0" smtClean="0"/>
              <a:t>: </a:t>
            </a:r>
            <a:r>
              <a:rPr lang="ru-RU" sz="5600" dirty="0" err="1" smtClean="0"/>
              <a:t>удари</a:t>
            </a:r>
            <a:r>
              <a:rPr lang="ru-RU" sz="5600" dirty="0" smtClean="0"/>
              <a:t> </a:t>
            </a:r>
            <a:r>
              <a:rPr lang="ru-RU" sz="5600" dirty="0" err="1" smtClean="0"/>
              <a:t>тупими</a:t>
            </a:r>
            <a:r>
              <a:rPr lang="ru-RU" sz="5600" dirty="0" smtClean="0"/>
              <a:t> предметами, </a:t>
            </a:r>
            <a:r>
              <a:rPr lang="ru-RU" sz="5600" dirty="0" err="1" smtClean="0"/>
              <a:t>різні</a:t>
            </a:r>
            <a:r>
              <a:rPr lang="ru-RU" sz="5600" dirty="0" smtClean="0"/>
              <a:t> </a:t>
            </a:r>
            <a:r>
              <a:rPr lang="ru-RU" sz="5600" dirty="0" err="1" smtClean="0"/>
              <a:t>види</a:t>
            </a:r>
            <a:r>
              <a:rPr lang="ru-RU" sz="5600" dirty="0" smtClean="0"/>
              <a:t> травматизму, </a:t>
            </a:r>
            <a:r>
              <a:rPr lang="ru-RU" sz="5600" dirty="0" err="1" smtClean="0"/>
              <a:t>надзвичайні</a:t>
            </a:r>
            <a:r>
              <a:rPr lang="ru-RU" sz="5600" dirty="0" smtClean="0"/>
              <a:t> </a:t>
            </a:r>
            <a:r>
              <a:rPr lang="ru-RU" sz="5600" dirty="0" err="1" smtClean="0"/>
              <a:t>стани</a:t>
            </a:r>
            <a:r>
              <a:rPr lang="ru-RU" sz="5600" dirty="0" smtClean="0"/>
              <a:t> і </a:t>
            </a:r>
            <a:r>
              <a:rPr lang="ru-RU" sz="5600" dirty="0" err="1" smtClean="0"/>
              <a:t>стихійні</a:t>
            </a:r>
            <a:r>
              <a:rPr lang="ru-RU" sz="5600" dirty="0" smtClean="0"/>
              <a:t> лиха. </a:t>
            </a:r>
            <a:r>
              <a:rPr lang="ru-RU" sz="5600" dirty="0" err="1" smtClean="0"/>
              <a:t>Види</a:t>
            </a:r>
            <a:r>
              <a:rPr lang="ru-RU" sz="5600" dirty="0" smtClean="0"/>
              <a:t> </a:t>
            </a:r>
            <a:r>
              <a:rPr lang="ru-RU" sz="5600" dirty="0" err="1" smtClean="0"/>
              <a:t>закритих</a:t>
            </a:r>
            <a:r>
              <a:rPr lang="ru-RU" sz="5600" dirty="0" smtClean="0"/>
              <a:t> </a:t>
            </a:r>
            <a:r>
              <a:rPr lang="ru-RU" sz="5600" dirty="0" err="1" smtClean="0"/>
              <a:t>ушкоджень</a:t>
            </a:r>
            <a:r>
              <a:rPr lang="ru-RU" sz="5600" dirty="0" smtClean="0"/>
              <a:t>: струси, </a:t>
            </a:r>
            <a:r>
              <a:rPr lang="ru-RU" sz="5600" dirty="0" err="1" smtClean="0"/>
              <a:t>здавлювання</a:t>
            </a:r>
            <a:r>
              <a:rPr lang="ru-RU" sz="5600" dirty="0" smtClean="0"/>
              <a:t>, </a:t>
            </a:r>
            <a:r>
              <a:rPr lang="ru-RU" sz="5600" dirty="0" err="1" smtClean="0"/>
              <a:t>удари</a:t>
            </a:r>
            <a:r>
              <a:rPr lang="ru-RU" sz="5600" dirty="0" smtClean="0"/>
              <a:t>, </a:t>
            </a:r>
            <a:r>
              <a:rPr lang="ru-RU" sz="5600" dirty="0" err="1" smtClean="0"/>
              <a:t>розтяги</a:t>
            </a:r>
            <a:r>
              <a:rPr lang="ru-RU" sz="5600" dirty="0" smtClean="0"/>
              <a:t>, </a:t>
            </a:r>
            <a:r>
              <a:rPr lang="ru-RU" sz="5600" dirty="0" err="1" smtClean="0"/>
              <a:t>розриви</a:t>
            </a:r>
            <a:r>
              <a:rPr lang="ru-RU" sz="5600" dirty="0" smtClean="0"/>
              <a:t>, </a:t>
            </a:r>
            <a:r>
              <a:rPr lang="ru-RU" sz="5600" dirty="0" err="1" smtClean="0"/>
              <a:t>вивихи</a:t>
            </a:r>
            <a:r>
              <a:rPr lang="ru-RU" sz="5600" dirty="0" smtClean="0"/>
              <a:t>.</a:t>
            </a:r>
          </a:p>
          <a:p>
            <a:endParaRPr lang="ru-RU" sz="5600" dirty="0" smtClean="0"/>
          </a:p>
          <a:p>
            <a:r>
              <a:rPr lang="ru-RU" sz="5600" dirty="0" err="1" smtClean="0">
                <a:solidFill>
                  <a:srgbClr val="00FF00"/>
                </a:solidFill>
              </a:rPr>
              <a:t>Ознаки</a:t>
            </a:r>
            <a:r>
              <a:rPr lang="ru-RU" sz="5600" dirty="0" smtClean="0">
                <a:solidFill>
                  <a:srgbClr val="00FF00"/>
                </a:solidFill>
              </a:rPr>
              <a:t> удару</a:t>
            </a:r>
            <a:r>
              <a:rPr lang="ru-RU" sz="5600" dirty="0" smtClean="0"/>
              <a:t>: </a:t>
            </a:r>
            <a:r>
              <a:rPr lang="ru-RU" sz="5600" dirty="0" err="1" smtClean="0"/>
              <a:t>біль</a:t>
            </a:r>
            <a:r>
              <a:rPr lang="ru-RU" sz="5600" dirty="0" smtClean="0"/>
              <a:t>, </a:t>
            </a:r>
            <a:r>
              <a:rPr lang="ru-RU" sz="5600" dirty="0" err="1" smtClean="0"/>
              <a:t>травматичний</a:t>
            </a:r>
            <a:r>
              <a:rPr lang="ru-RU" sz="5600" dirty="0" smtClean="0"/>
              <a:t> набряк тканин, </a:t>
            </a:r>
            <a:r>
              <a:rPr lang="ru-RU" sz="5600" dirty="0" err="1" smtClean="0"/>
              <a:t>синець</a:t>
            </a:r>
            <a:r>
              <a:rPr lang="ru-RU" sz="5600" dirty="0" smtClean="0"/>
              <a:t>, </a:t>
            </a:r>
            <a:r>
              <a:rPr lang="ru-RU" sz="5600" dirty="0" err="1" smtClean="0"/>
              <a:t>підвищення</a:t>
            </a:r>
            <a:r>
              <a:rPr lang="ru-RU" sz="5600" dirty="0" smtClean="0"/>
              <a:t> </a:t>
            </a:r>
            <a:r>
              <a:rPr lang="ru-RU" sz="5600" dirty="0" err="1" smtClean="0"/>
              <a:t>температури</a:t>
            </a:r>
            <a:r>
              <a:rPr lang="ru-RU" sz="5600" dirty="0" smtClean="0"/>
              <a:t> та </a:t>
            </a:r>
            <a:r>
              <a:rPr lang="ru-RU" sz="5600" dirty="0" err="1" smtClean="0"/>
              <a:t>порушення</a:t>
            </a:r>
            <a:r>
              <a:rPr lang="ru-RU" sz="5600" dirty="0" smtClean="0"/>
              <a:t> </a:t>
            </a:r>
            <a:r>
              <a:rPr lang="ru-RU" sz="5600" dirty="0" err="1" smtClean="0"/>
              <a:t>функцій</a:t>
            </a:r>
            <a:r>
              <a:rPr lang="ru-RU" sz="5600" dirty="0" smtClean="0"/>
              <a:t>, </a:t>
            </a:r>
            <a:r>
              <a:rPr lang="ru-RU" sz="5600" dirty="0" err="1" smtClean="0"/>
              <a:t>крововиливи</a:t>
            </a:r>
            <a:r>
              <a:rPr lang="ru-RU" sz="5600" dirty="0" smtClean="0"/>
              <a:t>, </a:t>
            </a:r>
            <a:r>
              <a:rPr lang="ru-RU" sz="5600" dirty="0" err="1" smtClean="0"/>
              <a:t>гематоми</a:t>
            </a:r>
            <a:r>
              <a:rPr lang="ru-RU" sz="5600" dirty="0" smtClean="0"/>
              <a:t>.</a:t>
            </a:r>
          </a:p>
          <a:p>
            <a:endParaRPr lang="ru-RU" sz="5600" dirty="0" smtClean="0"/>
          </a:p>
          <a:p>
            <a:r>
              <a:rPr lang="ru-RU" sz="5600" dirty="0" smtClean="0">
                <a:solidFill>
                  <a:srgbClr val="00FF00"/>
                </a:solidFill>
              </a:rPr>
              <a:t>Перша </a:t>
            </a:r>
            <a:r>
              <a:rPr lang="ru-RU" sz="5600" dirty="0" err="1" smtClean="0">
                <a:solidFill>
                  <a:srgbClr val="00FF00"/>
                </a:solidFill>
              </a:rPr>
              <a:t>допомога</a:t>
            </a:r>
            <a:r>
              <a:rPr lang="ru-RU" sz="5600" dirty="0" smtClean="0">
                <a:solidFill>
                  <a:srgbClr val="00FF00"/>
                </a:solidFill>
              </a:rPr>
              <a:t> при </a:t>
            </a:r>
            <a:r>
              <a:rPr lang="ru-RU" sz="5600" dirty="0" err="1" smtClean="0">
                <a:solidFill>
                  <a:srgbClr val="00FF00"/>
                </a:solidFill>
              </a:rPr>
              <a:t>ударі</a:t>
            </a:r>
            <a:r>
              <a:rPr lang="ru-RU" sz="5600" dirty="0" smtClean="0">
                <a:solidFill>
                  <a:srgbClr val="00FF00"/>
                </a:solidFill>
              </a:rPr>
              <a:t>: </a:t>
            </a:r>
            <a:r>
              <a:rPr lang="ru-RU" sz="5600" dirty="0" err="1" smtClean="0"/>
              <a:t>Щоб</a:t>
            </a:r>
            <a:r>
              <a:rPr lang="ru-RU" sz="5600" dirty="0" smtClean="0"/>
              <a:t> </a:t>
            </a:r>
            <a:r>
              <a:rPr lang="ru-RU" sz="5600" dirty="0" err="1" smtClean="0"/>
              <a:t>попередити</a:t>
            </a:r>
            <a:r>
              <a:rPr lang="ru-RU" sz="5600" dirty="0" smtClean="0"/>
              <a:t> </a:t>
            </a:r>
            <a:r>
              <a:rPr lang="ru-RU" sz="5600" dirty="0" err="1" smtClean="0"/>
              <a:t>виникнення</a:t>
            </a:r>
            <a:r>
              <a:rPr lang="ru-RU" sz="5600" dirty="0" smtClean="0"/>
              <a:t> </a:t>
            </a:r>
            <a:r>
              <a:rPr lang="ru-RU" sz="5600" dirty="0" err="1" smtClean="0"/>
              <a:t>крововиливу</a:t>
            </a:r>
            <a:r>
              <a:rPr lang="ru-RU" sz="5600" dirty="0" smtClean="0"/>
              <a:t> і </a:t>
            </a:r>
            <a:r>
              <a:rPr lang="ru-RU" sz="5600" dirty="0" err="1" smtClean="0"/>
              <a:t>зменшити</a:t>
            </a:r>
            <a:r>
              <a:rPr lang="ru-RU" sz="5600" dirty="0" smtClean="0"/>
              <a:t> </a:t>
            </a:r>
            <a:r>
              <a:rPr lang="ru-RU" sz="5600" dirty="0" err="1" smtClean="0"/>
              <a:t>біль</a:t>
            </a:r>
            <a:r>
              <a:rPr lang="ru-RU" sz="5600" dirty="0" smtClean="0"/>
              <a:t>, треба </a:t>
            </a:r>
            <a:r>
              <a:rPr lang="ru-RU" sz="5600" dirty="0" err="1" smtClean="0"/>
              <a:t>забезпечити</a:t>
            </a:r>
            <a:r>
              <a:rPr lang="ru-RU" sz="5600" dirty="0" smtClean="0"/>
              <a:t> </a:t>
            </a:r>
            <a:r>
              <a:rPr lang="ru-RU" sz="5600" dirty="0" err="1" smtClean="0"/>
              <a:t>спокій</a:t>
            </a:r>
            <a:r>
              <a:rPr lang="ru-RU" sz="5600" dirty="0" smtClean="0"/>
              <a:t> </a:t>
            </a:r>
            <a:r>
              <a:rPr lang="ru-RU" sz="5600" dirty="0" err="1" smtClean="0"/>
              <a:t>пошкодженої</a:t>
            </a:r>
            <a:r>
              <a:rPr lang="ru-RU" sz="5600" dirty="0" smtClean="0"/>
              <a:t> </a:t>
            </a:r>
            <a:r>
              <a:rPr lang="ru-RU" sz="5600" dirty="0" err="1" smtClean="0"/>
              <a:t>частини</a:t>
            </a:r>
            <a:r>
              <a:rPr lang="ru-RU" sz="5600" dirty="0" smtClean="0"/>
              <a:t> </a:t>
            </a:r>
            <a:r>
              <a:rPr lang="ru-RU" sz="5600" dirty="0" err="1" smtClean="0"/>
              <a:t>тіла</a:t>
            </a:r>
            <a:r>
              <a:rPr lang="ru-RU" sz="5600" dirty="0" smtClean="0"/>
              <a:t>, а </a:t>
            </a:r>
            <a:r>
              <a:rPr lang="ru-RU" sz="5600" dirty="0" err="1" smtClean="0"/>
              <a:t>якщо</a:t>
            </a:r>
            <a:r>
              <a:rPr lang="ru-RU" sz="5600" dirty="0" smtClean="0"/>
              <a:t> </a:t>
            </a:r>
            <a:r>
              <a:rPr lang="ru-RU" sz="5600" dirty="0" err="1" smtClean="0"/>
              <a:t>це</a:t>
            </a:r>
            <a:r>
              <a:rPr lang="ru-RU" sz="5600" dirty="0" smtClean="0"/>
              <a:t> </a:t>
            </a:r>
            <a:r>
              <a:rPr lang="ru-RU" sz="5600" dirty="0" err="1" smtClean="0"/>
              <a:t>кінцівка</a:t>
            </a:r>
            <a:r>
              <a:rPr lang="ru-RU" sz="5600" dirty="0" smtClean="0"/>
              <a:t>, то </a:t>
            </a:r>
            <a:r>
              <a:rPr lang="ru-RU" sz="5600" dirty="0" err="1" smtClean="0"/>
              <a:t>надати</a:t>
            </a:r>
            <a:r>
              <a:rPr lang="ru-RU" sz="5600" dirty="0" smtClean="0"/>
              <a:t> </a:t>
            </a:r>
            <a:r>
              <a:rPr lang="ru-RU" sz="5600" dirty="0" err="1" smtClean="0"/>
              <a:t>їй</a:t>
            </a:r>
            <a:r>
              <a:rPr lang="ru-RU" sz="5600" dirty="0" smtClean="0"/>
              <a:t> </a:t>
            </a:r>
            <a:r>
              <a:rPr lang="ru-RU" sz="5600" dirty="0" err="1" smtClean="0"/>
              <a:t>високе</a:t>
            </a:r>
            <a:r>
              <a:rPr lang="ru-RU" sz="5600" dirty="0" smtClean="0"/>
              <a:t> </a:t>
            </a:r>
            <a:r>
              <a:rPr lang="ru-RU" sz="5600" dirty="0" err="1" smtClean="0"/>
              <a:t>положення</a:t>
            </a:r>
            <a:r>
              <a:rPr lang="ru-RU" sz="5600" dirty="0" smtClean="0"/>
              <a:t>. На </a:t>
            </a:r>
            <a:r>
              <a:rPr lang="ru-RU" sz="5600" dirty="0" err="1" smtClean="0"/>
              <a:t>ушкоджену</a:t>
            </a:r>
            <a:r>
              <a:rPr lang="ru-RU" sz="5600" dirty="0" smtClean="0"/>
              <a:t> </a:t>
            </a:r>
            <a:r>
              <a:rPr lang="ru-RU" sz="5600" dirty="0" err="1" smtClean="0"/>
              <a:t>ділянку</a:t>
            </a:r>
            <a:r>
              <a:rPr lang="ru-RU" sz="5600" dirty="0" smtClean="0"/>
              <a:t> </a:t>
            </a:r>
            <a:r>
              <a:rPr lang="ru-RU" sz="5600" dirty="0" err="1" smtClean="0"/>
              <a:t>необхідно</a:t>
            </a:r>
            <a:r>
              <a:rPr lang="ru-RU" sz="5600" dirty="0" smtClean="0"/>
              <a:t> </a:t>
            </a:r>
            <a:r>
              <a:rPr lang="ru-RU" sz="5600" dirty="0" err="1" smtClean="0"/>
              <a:t>накласти</a:t>
            </a:r>
            <a:r>
              <a:rPr lang="ru-RU" sz="5600" dirty="0" smtClean="0"/>
              <a:t> холод: </a:t>
            </a:r>
            <a:r>
              <a:rPr lang="ru-RU" sz="5600" dirty="0" err="1" smtClean="0"/>
              <a:t>гумовий</a:t>
            </a:r>
            <a:r>
              <a:rPr lang="ru-RU" sz="5600" dirty="0" smtClean="0"/>
              <a:t> </a:t>
            </a:r>
            <a:r>
              <a:rPr lang="ru-RU" sz="5600" dirty="0" err="1" smtClean="0"/>
              <a:t>міхур</a:t>
            </a:r>
            <a:r>
              <a:rPr lang="ru-RU" sz="5600" dirty="0" smtClean="0"/>
              <a:t> </a:t>
            </a:r>
            <a:r>
              <a:rPr lang="ru-RU" sz="5600" dirty="0" err="1" smtClean="0"/>
              <a:t>або</a:t>
            </a:r>
            <a:r>
              <a:rPr lang="ru-RU" sz="5600" dirty="0" smtClean="0"/>
              <a:t> </a:t>
            </a:r>
            <a:r>
              <a:rPr lang="ru-RU" sz="5600" dirty="0" err="1" smtClean="0"/>
              <a:t>поліетиленовий</a:t>
            </a:r>
            <a:r>
              <a:rPr lang="ru-RU" sz="5600" dirty="0" smtClean="0"/>
              <a:t> </a:t>
            </a:r>
            <a:r>
              <a:rPr lang="ru-RU" sz="5600" dirty="0" err="1" smtClean="0"/>
              <a:t>мішечок</a:t>
            </a:r>
            <a:r>
              <a:rPr lang="ru-RU" sz="5600" dirty="0" smtClean="0"/>
              <a:t> з </a:t>
            </a:r>
            <a:r>
              <a:rPr lang="ru-RU" sz="5600" dirty="0" err="1" smtClean="0"/>
              <a:t>льодом</a:t>
            </a:r>
            <a:r>
              <a:rPr lang="ru-RU" sz="5600" dirty="0" smtClean="0"/>
              <a:t> </a:t>
            </a:r>
            <a:r>
              <a:rPr lang="ru-RU" sz="5600" dirty="0" err="1" smtClean="0"/>
              <a:t>чи</a:t>
            </a:r>
            <a:r>
              <a:rPr lang="ru-RU" sz="5600" dirty="0" smtClean="0"/>
              <a:t> </a:t>
            </a:r>
            <a:r>
              <a:rPr lang="ru-RU" sz="5600" dirty="0" err="1" smtClean="0"/>
              <a:t>холодний</a:t>
            </a:r>
            <a:r>
              <a:rPr lang="ru-RU" sz="5600" dirty="0" smtClean="0"/>
              <a:t> </a:t>
            </a:r>
            <a:r>
              <a:rPr lang="ru-RU" sz="5600" dirty="0" err="1" smtClean="0"/>
              <a:t>компрес</a:t>
            </a:r>
            <a:r>
              <a:rPr lang="ru-RU" sz="5600" dirty="0" smtClean="0"/>
              <a:t>, </a:t>
            </a:r>
            <a:r>
              <a:rPr lang="ru-RU" sz="5600" dirty="0" err="1" smtClean="0"/>
              <a:t>який</a:t>
            </a:r>
            <a:r>
              <a:rPr lang="ru-RU" sz="5600" dirty="0" smtClean="0"/>
              <a:t> </a:t>
            </a:r>
            <a:r>
              <a:rPr lang="ru-RU" sz="5600" dirty="0" err="1" smtClean="0"/>
              <a:t>необхідно</a:t>
            </a:r>
            <a:r>
              <a:rPr lang="ru-RU" sz="5600" dirty="0" smtClean="0"/>
              <a:t> часто </a:t>
            </a:r>
            <a:r>
              <a:rPr lang="ru-RU" sz="5600" dirty="0" err="1" smtClean="0"/>
              <a:t>змінювати</a:t>
            </a:r>
            <a:r>
              <a:rPr lang="ru-RU" sz="5600" dirty="0" smtClean="0"/>
              <a:t>. Через 2-3 </a:t>
            </a:r>
            <a:r>
              <a:rPr lang="ru-RU" sz="5600" dirty="0" err="1" smtClean="0"/>
              <a:t>дні</a:t>
            </a:r>
            <a:r>
              <a:rPr lang="ru-RU" sz="5600" dirty="0" smtClean="0"/>
              <a:t> для </a:t>
            </a:r>
            <a:r>
              <a:rPr lang="ru-RU" sz="5600" dirty="0" err="1" smtClean="0"/>
              <a:t>більш</a:t>
            </a:r>
            <a:r>
              <a:rPr lang="ru-RU" sz="5600" dirty="0" smtClean="0"/>
              <a:t> </a:t>
            </a:r>
            <a:r>
              <a:rPr lang="ru-RU" sz="5600" dirty="0" err="1" smtClean="0"/>
              <a:t>швидкого</a:t>
            </a:r>
            <a:r>
              <a:rPr lang="ru-RU" sz="5600" dirty="0" smtClean="0"/>
              <a:t> </a:t>
            </a:r>
            <a:r>
              <a:rPr lang="ru-RU" sz="5600" dirty="0" err="1" smtClean="0"/>
              <a:t>розсмоктування</a:t>
            </a:r>
            <a:r>
              <a:rPr lang="ru-RU" sz="5600" dirty="0" smtClean="0"/>
              <a:t> </a:t>
            </a:r>
            <a:r>
              <a:rPr lang="ru-RU" sz="5600" dirty="0" err="1" smtClean="0"/>
              <a:t>крововиливу</a:t>
            </a:r>
            <a:r>
              <a:rPr lang="ru-RU" sz="5600" dirty="0" smtClean="0"/>
              <a:t> до </a:t>
            </a:r>
            <a:r>
              <a:rPr lang="ru-RU" sz="5600" dirty="0" err="1" smtClean="0"/>
              <a:t>ушкодженого</a:t>
            </a:r>
            <a:r>
              <a:rPr lang="ru-RU" sz="5600" dirty="0" smtClean="0"/>
              <a:t> </a:t>
            </a:r>
            <a:r>
              <a:rPr lang="ru-RU" sz="5600" dirty="0" err="1" smtClean="0"/>
              <a:t>місця</a:t>
            </a:r>
            <a:r>
              <a:rPr lang="ru-RU" sz="5600" dirty="0" smtClean="0"/>
              <a:t> </a:t>
            </a:r>
            <a:r>
              <a:rPr lang="ru-RU" sz="5600" dirty="0" err="1" smtClean="0"/>
              <a:t>прикладають</a:t>
            </a:r>
            <a:r>
              <a:rPr lang="ru-RU" sz="5600" dirty="0" smtClean="0"/>
              <a:t> </a:t>
            </a:r>
            <a:r>
              <a:rPr lang="ru-RU" sz="5600" dirty="0" err="1" smtClean="0"/>
              <a:t>грілку</a:t>
            </a:r>
            <a:r>
              <a:rPr lang="ru-RU" sz="5600" dirty="0" smtClean="0"/>
              <a:t> </a:t>
            </a:r>
            <a:r>
              <a:rPr lang="ru-RU" sz="5600" dirty="0" err="1" smtClean="0"/>
              <a:t>або</a:t>
            </a:r>
            <a:r>
              <a:rPr lang="ru-RU" sz="5600" dirty="0" smtClean="0"/>
              <a:t> </a:t>
            </a:r>
            <a:r>
              <a:rPr lang="ru-RU" sz="5600" dirty="0" err="1" smtClean="0"/>
              <a:t>роблять</a:t>
            </a:r>
            <a:r>
              <a:rPr lang="ru-RU" sz="5600" dirty="0" smtClean="0"/>
              <a:t> </a:t>
            </a:r>
            <a:r>
              <a:rPr lang="ru-RU" sz="5600" dirty="0" err="1" smtClean="0"/>
              <a:t>теплі</a:t>
            </a:r>
            <a:r>
              <a:rPr lang="ru-RU" sz="5600" dirty="0" smtClean="0"/>
              <a:t> ванночки. При сильному </a:t>
            </a:r>
            <a:r>
              <a:rPr lang="ru-RU" sz="5600" dirty="0" err="1" smtClean="0"/>
              <a:t>ударі</a:t>
            </a:r>
            <a:r>
              <a:rPr lang="ru-RU" sz="5600" dirty="0" smtClean="0"/>
              <a:t> </a:t>
            </a:r>
            <a:r>
              <a:rPr lang="ru-RU" sz="5600" dirty="0" err="1" smtClean="0"/>
              <a:t>після</a:t>
            </a:r>
            <a:r>
              <a:rPr lang="ru-RU" sz="5600" dirty="0" smtClean="0"/>
              <a:t> </a:t>
            </a:r>
            <a:r>
              <a:rPr lang="ru-RU" sz="5600" dirty="0" err="1" smtClean="0"/>
              <a:t>вище</a:t>
            </a:r>
            <a:r>
              <a:rPr lang="ru-RU" sz="5600" dirty="0" smtClean="0"/>
              <a:t> </a:t>
            </a:r>
            <a:r>
              <a:rPr lang="ru-RU" sz="5600" dirty="0" err="1" smtClean="0"/>
              <a:t>застосованих</a:t>
            </a:r>
            <a:r>
              <a:rPr lang="ru-RU" sz="5600" dirty="0" smtClean="0"/>
              <a:t> </a:t>
            </a:r>
            <a:r>
              <a:rPr lang="ru-RU" sz="5600" dirty="0" err="1" smtClean="0"/>
              <a:t>заходів</a:t>
            </a:r>
            <a:r>
              <a:rPr lang="ru-RU" sz="5600" dirty="0" smtClean="0"/>
              <a:t> </a:t>
            </a:r>
            <a:r>
              <a:rPr lang="ru-RU" sz="5600" dirty="0" err="1" smtClean="0"/>
              <a:t>потрібно</a:t>
            </a:r>
            <a:r>
              <a:rPr lang="ru-RU" sz="5600" dirty="0" smtClean="0"/>
              <a:t> </a:t>
            </a:r>
            <a:r>
              <a:rPr lang="ru-RU" sz="5600" dirty="0" err="1" smtClean="0"/>
              <a:t>звернутися</a:t>
            </a:r>
            <a:r>
              <a:rPr lang="ru-RU" sz="5600" dirty="0" smtClean="0"/>
              <a:t> до </a:t>
            </a:r>
            <a:r>
              <a:rPr lang="ru-RU" sz="5600" dirty="0" err="1" smtClean="0"/>
              <a:t>лікаря</a:t>
            </a:r>
            <a:r>
              <a:rPr lang="ru-RU" sz="5600" dirty="0" smtClean="0"/>
              <a:t>, </a:t>
            </a:r>
            <a:r>
              <a:rPr lang="ru-RU" sz="5600" dirty="0" err="1" smtClean="0"/>
              <a:t>щоб</a:t>
            </a:r>
            <a:r>
              <a:rPr lang="ru-RU" sz="5600" dirty="0" smtClean="0"/>
              <a:t> не </a:t>
            </a:r>
            <a:r>
              <a:rPr lang="ru-RU" sz="5600" dirty="0" err="1" smtClean="0"/>
              <a:t>пропустити</a:t>
            </a:r>
            <a:r>
              <a:rPr lang="ru-RU" sz="5600" dirty="0" smtClean="0"/>
              <a:t> </a:t>
            </a:r>
            <a:r>
              <a:rPr lang="ru-RU" sz="5600" dirty="0" err="1" smtClean="0"/>
              <a:t>більш</a:t>
            </a:r>
            <a:r>
              <a:rPr lang="ru-RU" sz="5600" dirty="0" smtClean="0"/>
              <a:t> </a:t>
            </a:r>
            <a:r>
              <a:rPr lang="ru-RU" sz="5600" dirty="0" err="1" smtClean="0"/>
              <a:t>серйозного</a:t>
            </a:r>
            <a:r>
              <a:rPr lang="ru-RU" sz="5600" dirty="0" smtClean="0"/>
              <a:t> </a:t>
            </a:r>
            <a:r>
              <a:rPr lang="ru-RU" sz="5600" dirty="0" err="1" smtClean="0"/>
              <a:t>ушкодження</a:t>
            </a:r>
            <a:r>
              <a:rPr lang="ru-RU" sz="5600" dirty="0" smtClean="0"/>
              <a:t>, </a:t>
            </a:r>
            <a:r>
              <a:rPr lang="ru-RU" sz="5600" dirty="0" err="1" smtClean="0"/>
              <a:t>наприклад</a:t>
            </a:r>
            <a:r>
              <a:rPr lang="ru-RU" sz="5600" dirty="0" smtClean="0"/>
              <a:t>, перелому.</a:t>
            </a:r>
          </a:p>
        </p:txBody>
      </p:sp>
    </p:spTree>
    <p:extLst>
      <p:ext uri="{BB962C8B-B14F-4D97-AF65-F5344CB8AC3E}">
        <p14:creationId xmlns:p14="http://schemas.microsoft.com/office/powerpoint/2010/main" val="9307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Вивих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4032448" cy="36038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5600" dirty="0" err="1" smtClean="0">
                <a:solidFill>
                  <a:srgbClr val="00FF00"/>
                </a:solidFill>
              </a:rPr>
              <a:t>Вивих</a:t>
            </a:r>
            <a:r>
              <a:rPr lang="ru-RU" sz="5600" dirty="0" smtClean="0"/>
              <a:t> </a:t>
            </a:r>
            <a:r>
              <a:rPr lang="ru-RU" sz="5600" dirty="0"/>
              <a:t>— </a:t>
            </a:r>
            <a:r>
              <a:rPr lang="ru-RU" sz="5600" dirty="0" err="1"/>
              <a:t>травматичне</a:t>
            </a:r>
            <a:r>
              <a:rPr lang="ru-RU" sz="5600" dirty="0"/>
              <a:t> </a:t>
            </a:r>
            <a:r>
              <a:rPr lang="ru-RU" sz="5600" dirty="0" err="1"/>
              <a:t>пошкодження</a:t>
            </a:r>
            <a:r>
              <a:rPr lang="ru-RU" sz="5600" dirty="0"/>
              <a:t> </a:t>
            </a:r>
            <a:r>
              <a:rPr lang="ru-RU" sz="5600" dirty="0" err="1"/>
              <a:t>суглобу</a:t>
            </a:r>
            <a:r>
              <a:rPr lang="ru-RU" sz="5600" dirty="0"/>
              <a:t>, </a:t>
            </a:r>
            <a:r>
              <a:rPr lang="ru-RU" sz="5600" dirty="0" err="1"/>
              <a:t>унаслідок</a:t>
            </a:r>
            <a:r>
              <a:rPr lang="ru-RU" sz="5600" dirty="0"/>
              <a:t> </a:t>
            </a:r>
            <a:r>
              <a:rPr lang="ru-RU" sz="5600" dirty="0" err="1"/>
              <a:t>якого</a:t>
            </a:r>
            <a:r>
              <a:rPr lang="ru-RU" sz="5600" dirty="0"/>
              <a:t> </a:t>
            </a:r>
            <a:r>
              <a:rPr lang="ru-RU" sz="5600" dirty="0" err="1"/>
              <a:t>поверхні</a:t>
            </a:r>
            <a:r>
              <a:rPr lang="ru-RU" sz="5600" dirty="0"/>
              <a:t> </a:t>
            </a:r>
            <a:r>
              <a:rPr lang="ru-RU" sz="5600" dirty="0" err="1"/>
              <a:t>кісток</a:t>
            </a:r>
            <a:r>
              <a:rPr lang="ru-RU" sz="5600" dirty="0"/>
              <a:t> </a:t>
            </a:r>
            <a:r>
              <a:rPr lang="ru-RU" sz="5600" dirty="0" err="1"/>
              <a:t>зміщуються</a:t>
            </a:r>
            <a:r>
              <a:rPr lang="ru-RU" sz="5600" dirty="0"/>
              <a:t> та </a:t>
            </a:r>
            <a:r>
              <a:rPr lang="ru-RU" sz="5600" dirty="0" err="1"/>
              <a:t>повністю</a:t>
            </a:r>
            <a:r>
              <a:rPr lang="ru-RU" sz="5600" dirty="0"/>
              <a:t> </a:t>
            </a:r>
            <a:r>
              <a:rPr lang="ru-RU" sz="5600" dirty="0" err="1"/>
              <a:t>втрачають</a:t>
            </a:r>
            <a:r>
              <a:rPr lang="ru-RU" sz="5600" dirty="0"/>
              <a:t> </a:t>
            </a:r>
            <a:r>
              <a:rPr lang="ru-RU" sz="5600" dirty="0" err="1"/>
              <a:t>дотикання</a:t>
            </a:r>
            <a:r>
              <a:rPr lang="ru-RU" sz="5600" dirty="0"/>
              <a:t>, а </a:t>
            </a:r>
            <a:r>
              <a:rPr lang="ru-RU" sz="5600" dirty="0" err="1"/>
              <a:t>суглобова</a:t>
            </a:r>
            <a:r>
              <a:rPr lang="ru-RU" sz="5600" dirty="0"/>
              <a:t> сумка </a:t>
            </a:r>
            <a:r>
              <a:rPr lang="ru-RU" sz="5600" dirty="0" err="1"/>
              <a:t>розривається</a:t>
            </a:r>
            <a:r>
              <a:rPr lang="ru-RU" sz="5600" dirty="0"/>
              <a:t>. </a:t>
            </a:r>
            <a:r>
              <a:rPr lang="ru-RU" sz="5600" dirty="0" err="1"/>
              <a:t>Якщо</a:t>
            </a:r>
            <a:r>
              <a:rPr lang="ru-RU" sz="5600" dirty="0"/>
              <a:t> </a:t>
            </a:r>
            <a:r>
              <a:rPr lang="ru-RU" sz="5600" dirty="0" err="1"/>
              <a:t>суглобові</a:t>
            </a:r>
            <a:r>
              <a:rPr lang="ru-RU" sz="5600" dirty="0"/>
              <a:t> </a:t>
            </a:r>
            <a:r>
              <a:rPr lang="ru-RU" sz="5600" dirty="0" err="1"/>
              <a:t>поверхні</a:t>
            </a:r>
            <a:r>
              <a:rPr lang="ru-RU" sz="5600" dirty="0"/>
              <a:t> на </a:t>
            </a:r>
            <a:r>
              <a:rPr lang="ru-RU" sz="5600" dirty="0" err="1"/>
              <a:t>певній</a:t>
            </a:r>
            <a:r>
              <a:rPr lang="ru-RU" sz="5600" dirty="0"/>
              <a:t> </a:t>
            </a:r>
            <a:r>
              <a:rPr lang="ru-RU" sz="5600" dirty="0" err="1"/>
              <a:t>ділянці</a:t>
            </a:r>
            <a:r>
              <a:rPr lang="ru-RU" sz="5600" dirty="0"/>
              <a:t> </a:t>
            </a:r>
            <a:r>
              <a:rPr lang="ru-RU" sz="5600" dirty="0" err="1"/>
              <a:t>дотикаються</a:t>
            </a:r>
            <a:r>
              <a:rPr lang="ru-RU" sz="5600" dirty="0"/>
              <a:t>, то </a:t>
            </a:r>
            <a:r>
              <a:rPr lang="ru-RU" sz="5600" dirty="0" err="1"/>
              <a:t>говорять</a:t>
            </a:r>
            <a:r>
              <a:rPr lang="ru-RU" sz="5600" dirty="0"/>
              <a:t> про </a:t>
            </a:r>
            <a:r>
              <a:rPr lang="ru-RU" sz="5600" dirty="0" err="1"/>
              <a:t>підвивих</a:t>
            </a:r>
            <a:r>
              <a:rPr lang="ru-RU" sz="5600" dirty="0" smtClean="0"/>
              <a:t>.</a:t>
            </a:r>
          </a:p>
          <a:p>
            <a:endParaRPr lang="ru-RU" sz="5600" dirty="0"/>
          </a:p>
          <a:p>
            <a:r>
              <a:rPr lang="ru-RU" sz="5600" dirty="0" smtClean="0"/>
              <a:t>Часто </a:t>
            </a:r>
            <a:r>
              <a:rPr lang="ru-RU" sz="5600" dirty="0" err="1" smtClean="0"/>
              <a:t>вивих</a:t>
            </a:r>
            <a:r>
              <a:rPr lang="ru-RU" sz="5600" dirty="0" smtClean="0"/>
              <a:t> </a:t>
            </a:r>
            <a:r>
              <a:rPr lang="ru-RU" sz="5600" dirty="0" err="1" smtClean="0"/>
              <a:t>супроводжується</a:t>
            </a:r>
            <a:r>
              <a:rPr lang="ru-RU" sz="5600" dirty="0" smtClean="0"/>
              <a:t> </a:t>
            </a:r>
            <a:r>
              <a:rPr lang="ru-RU" sz="5600" dirty="0" err="1" smtClean="0"/>
              <a:t>відривом</a:t>
            </a:r>
            <a:r>
              <a:rPr lang="ru-RU" sz="5600" dirty="0" smtClean="0"/>
              <a:t> кусочка </a:t>
            </a:r>
            <a:r>
              <a:rPr lang="ru-RU" sz="5600" dirty="0" err="1" smtClean="0"/>
              <a:t>кісткової</a:t>
            </a:r>
            <a:r>
              <a:rPr lang="ru-RU" sz="5600" dirty="0" smtClean="0"/>
              <a:t> </a:t>
            </a:r>
            <a:r>
              <a:rPr lang="ru-RU" sz="5600" dirty="0" err="1" smtClean="0"/>
              <a:t>тканини</a:t>
            </a:r>
            <a:r>
              <a:rPr lang="ru-RU" sz="5600" dirty="0" smtClean="0"/>
              <a:t>, </a:t>
            </a:r>
            <a:r>
              <a:rPr lang="ru-RU" sz="5600" dirty="0" err="1" smtClean="0"/>
              <a:t>тобто</a:t>
            </a:r>
            <a:r>
              <a:rPr lang="ru-RU" sz="5600" dirty="0" smtClean="0"/>
              <a:t> переломом.</a:t>
            </a:r>
          </a:p>
          <a:p>
            <a:endParaRPr lang="ru-RU" sz="5600" dirty="0" smtClean="0"/>
          </a:p>
          <a:p>
            <a:r>
              <a:rPr lang="ru-RU" sz="5600" dirty="0" smtClean="0"/>
              <a:t>При </a:t>
            </a:r>
            <a:r>
              <a:rPr lang="ru-RU" sz="5600" dirty="0" err="1" smtClean="0"/>
              <a:t>вивиху</a:t>
            </a:r>
            <a:r>
              <a:rPr lang="ru-RU" sz="5600" dirty="0" smtClean="0"/>
              <a:t> </a:t>
            </a:r>
            <a:r>
              <a:rPr lang="ru-RU" sz="5600" dirty="0" err="1" smtClean="0"/>
              <a:t>або</a:t>
            </a:r>
            <a:r>
              <a:rPr lang="ru-RU" sz="5600" dirty="0" smtClean="0"/>
              <a:t> при </a:t>
            </a:r>
            <a:r>
              <a:rPr lang="ru-RU" sz="5600" dirty="0" err="1" smtClean="0"/>
              <a:t>підозрі</a:t>
            </a:r>
            <a:r>
              <a:rPr lang="ru-RU" sz="5600" dirty="0" smtClean="0"/>
              <a:t> на </a:t>
            </a:r>
            <a:r>
              <a:rPr lang="ru-RU" sz="5600" dirty="0" err="1" smtClean="0"/>
              <a:t>нього</a:t>
            </a:r>
            <a:r>
              <a:rPr lang="ru-RU" sz="5600" dirty="0" smtClean="0"/>
              <a:t> </a:t>
            </a:r>
            <a:r>
              <a:rPr lang="ru-RU" sz="5600" dirty="0" err="1" smtClean="0"/>
              <a:t>необхідно</a:t>
            </a:r>
            <a:r>
              <a:rPr lang="ru-RU" sz="5600" dirty="0" smtClean="0"/>
              <a:t> </a:t>
            </a:r>
            <a:r>
              <a:rPr lang="ru-RU" sz="5600" dirty="0" err="1" smtClean="0"/>
              <a:t>пошкоджену</a:t>
            </a:r>
            <a:r>
              <a:rPr lang="ru-RU" sz="5600" dirty="0" smtClean="0"/>
              <a:t> </a:t>
            </a:r>
            <a:r>
              <a:rPr lang="ru-RU" sz="5600" dirty="0" err="1" smtClean="0"/>
              <a:t>кінцівку</a:t>
            </a:r>
            <a:r>
              <a:rPr lang="ru-RU" sz="5600" dirty="0" smtClean="0"/>
              <a:t> </a:t>
            </a:r>
            <a:r>
              <a:rPr lang="ru-RU" sz="5600" dirty="0" err="1" smtClean="0"/>
              <a:t>зробити</a:t>
            </a:r>
            <a:r>
              <a:rPr lang="ru-RU" sz="5600" dirty="0" smtClean="0"/>
              <a:t> </a:t>
            </a:r>
            <a:r>
              <a:rPr lang="ru-RU" sz="5600" dirty="0" err="1" smtClean="0"/>
              <a:t>нерухомою</a:t>
            </a:r>
            <a:r>
              <a:rPr lang="ru-RU" sz="5600" dirty="0" smtClean="0"/>
              <a:t>, </a:t>
            </a:r>
            <a:r>
              <a:rPr lang="ru-RU" sz="5600" dirty="0" err="1" smtClean="0"/>
              <a:t>наклавши</a:t>
            </a:r>
            <a:r>
              <a:rPr lang="ru-RU" sz="5600" dirty="0" smtClean="0"/>
              <a:t> на </a:t>
            </a:r>
            <a:r>
              <a:rPr lang="ru-RU" sz="5600" dirty="0" err="1" smtClean="0"/>
              <a:t>неї</a:t>
            </a:r>
            <a:r>
              <a:rPr lang="ru-RU" sz="5600" dirty="0" smtClean="0"/>
              <a:t> шину </a:t>
            </a:r>
            <a:r>
              <a:rPr lang="ru-RU" sz="5600" dirty="0" err="1" smtClean="0"/>
              <a:t>або</a:t>
            </a:r>
            <a:r>
              <a:rPr lang="ru-RU" sz="5600" dirty="0" smtClean="0"/>
              <a:t> </a:t>
            </a:r>
            <a:r>
              <a:rPr lang="ru-RU" sz="5600" dirty="0" err="1" smtClean="0"/>
              <a:t>фіксуючу</a:t>
            </a:r>
            <a:r>
              <a:rPr lang="ru-RU" sz="5600" dirty="0" smtClean="0"/>
              <a:t> </a:t>
            </a:r>
            <a:r>
              <a:rPr lang="ru-RU" sz="5600" dirty="0" err="1" smtClean="0"/>
              <a:t>пов'язку</a:t>
            </a:r>
            <a:r>
              <a:rPr lang="ru-RU" sz="5600" dirty="0" smtClean="0"/>
              <a:t>, </a:t>
            </a:r>
            <a:r>
              <a:rPr lang="ru-RU" sz="5600" dirty="0" err="1" smtClean="0"/>
              <a:t>якомога</a:t>
            </a:r>
            <a:r>
              <a:rPr lang="ru-RU" sz="5600" dirty="0" smtClean="0"/>
              <a:t> </a:t>
            </a:r>
            <a:r>
              <a:rPr lang="ru-RU" sz="5600" dirty="0" err="1" smtClean="0"/>
              <a:t>швидше</a:t>
            </a:r>
            <a:r>
              <a:rPr lang="ru-RU" sz="5600" dirty="0" smtClean="0"/>
              <a:t> </a:t>
            </a:r>
            <a:r>
              <a:rPr lang="ru-RU" sz="5600" dirty="0" err="1" smtClean="0"/>
              <a:t>відправити</a:t>
            </a:r>
            <a:r>
              <a:rPr lang="ru-RU" sz="5600" dirty="0" smtClean="0"/>
              <a:t> </a:t>
            </a:r>
            <a:r>
              <a:rPr lang="ru-RU" sz="5600" dirty="0" err="1" smtClean="0"/>
              <a:t>дитину</a:t>
            </a:r>
            <a:r>
              <a:rPr lang="ru-RU" sz="5600" dirty="0" smtClean="0"/>
              <a:t> до </a:t>
            </a:r>
            <a:r>
              <a:rPr lang="ru-RU" sz="5600" dirty="0" err="1" smtClean="0"/>
              <a:t>хірурга</a:t>
            </a:r>
            <a:r>
              <a:rPr lang="ru-RU" sz="5600" dirty="0" smtClean="0"/>
              <a:t>. Для </a:t>
            </a:r>
            <a:r>
              <a:rPr lang="ru-RU" sz="5600" dirty="0" err="1" smtClean="0"/>
              <a:t>попередження</a:t>
            </a:r>
            <a:r>
              <a:rPr lang="ru-RU" sz="5600" dirty="0" smtClean="0"/>
              <a:t> </a:t>
            </a:r>
            <a:r>
              <a:rPr lang="ru-RU" sz="5600" dirty="0" err="1" smtClean="0"/>
              <a:t>набрякання</a:t>
            </a:r>
            <a:r>
              <a:rPr lang="ru-RU" sz="5600" dirty="0" smtClean="0"/>
              <a:t> </a:t>
            </a:r>
            <a:r>
              <a:rPr lang="ru-RU" sz="5600" dirty="0" err="1" smtClean="0"/>
              <a:t>суглоба</a:t>
            </a:r>
            <a:r>
              <a:rPr lang="ru-RU" sz="5600" dirty="0" smtClean="0"/>
              <a:t> та для </a:t>
            </a:r>
            <a:r>
              <a:rPr lang="ru-RU" sz="5600" dirty="0" err="1" smtClean="0"/>
              <a:t>зменшення</a:t>
            </a:r>
            <a:r>
              <a:rPr lang="ru-RU" sz="5600" dirty="0" smtClean="0"/>
              <a:t> болю на </a:t>
            </a:r>
            <a:r>
              <a:rPr lang="ru-RU" sz="5600" dirty="0" err="1" smtClean="0"/>
              <a:t>пошкоджений</a:t>
            </a:r>
            <a:r>
              <a:rPr lang="ru-RU" sz="5600" dirty="0" smtClean="0"/>
              <a:t> </a:t>
            </a:r>
            <a:r>
              <a:rPr lang="ru-RU" sz="5600" dirty="0" err="1" smtClean="0"/>
              <a:t>суглоб</a:t>
            </a:r>
            <a:r>
              <a:rPr lang="ru-RU" sz="5600" dirty="0" smtClean="0"/>
              <a:t> </a:t>
            </a:r>
            <a:r>
              <a:rPr lang="ru-RU" sz="5600" dirty="0" err="1" smtClean="0"/>
              <a:t>можна</a:t>
            </a:r>
            <a:r>
              <a:rPr lang="ru-RU" sz="5600" dirty="0" smtClean="0"/>
              <a:t> </a:t>
            </a:r>
            <a:r>
              <a:rPr lang="ru-RU" sz="5600" dirty="0" err="1" smtClean="0"/>
              <a:t>покласти</a:t>
            </a:r>
            <a:r>
              <a:rPr lang="ru-RU" sz="5600" dirty="0" smtClean="0"/>
              <a:t> </a:t>
            </a:r>
            <a:r>
              <a:rPr lang="ru-RU" sz="5600" dirty="0" err="1" smtClean="0"/>
              <a:t>мокру</a:t>
            </a:r>
            <a:r>
              <a:rPr lang="ru-RU" sz="5600" dirty="0" smtClean="0"/>
              <a:t> </a:t>
            </a:r>
            <a:r>
              <a:rPr lang="ru-RU" sz="5600" dirty="0" err="1" smtClean="0"/>
              <a:t>серветку</a:t>
            </a:r>
            <a:r>
              <a:rPr lang="ru-RU" sz="5600" dirty="0" smtClean="0"/>
              <a:t> </a:t>
            </a:r>
            <a:r>
              <a:rPr lang="ru-RU" sz="5600" dirty="0" err="1" smtClean="0"/>
              <a:t>або</a:t>
            </a:r>
            <a:r>
              <a:rPr lang="ru-RU" sz="5600" dirty="0" smtClean="0"/>
              <a:t> </a:t>
            </a:r>
            <a:r>
              <a:rPr lang="ru-RU" sz="5600" dirty="0" err="1" smtClean="0"/>
              <a:t>міхур</a:t>
            </a:r>
            <a:r>
              <a:rPr lang="ru-RU" sz="5600" dirty="0" smtClean="0"/>
              <a:t> з </a:t>
            </a:r>
            <a:r>
              <a:rPr lang="ru-RU" sz="5600" dirty="0" err="1" smtClean="0"/>
              <a:t>льодом</a:t>
            </a:r>
            <a:r>
              <a:rPr lang="ru-RU" sz="5600" dirty="0" smtClean="0"/>
              <a:t>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05" y="2132856"/>
            <a:ext cx="243517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3701" y="4581128"/>
            <a:ext cx="2291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а – нормальний плечовий суглоб</a:t>
            </a:r>
            <a:br>
              <a:rPr lang="uk-UA" sz="1200" dirty="0" smtClean="0"/>
            </a:br>
            <a:r>
              <a:rPr lang="uk-UA" sz="1200" dirty="0" smtClean="0"/>
              <a:t>б – вивих плечового суглоба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780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Травматичний токсикоз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>
                <a:solidFill>
                  <a:srgbClr val="00FF00"/>
                </a:solidFill>
              </a:rPr>
              <a:t>Травматичний</a:t>
            </a:r>
            <a:r>
              <a:rPr lang="ru-RU" dirty="0">
                <a:solidFill>
                  <a:srgbClr val="00FF00"/>
                </a:solidFill>
              </a:rPr>
              <a:t> токсикоз </a:t>
            </a:r>
            <a:r>
              <a:rPr lang="ru-RU" dirty="0"/>
              <a:t>(синдром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здавлювання</a:t>
            </a:r>
            <a:r>
              <a:rPr lang="ru-RU" dirty="0"/>
              <a:t>) - </a:t>
            </a:r>
            <a:r>
              <a:rPr lang="ru-RU" dirty="0" err="1"/>
              <a:t>розвивається</a:t>
            </a:r>
            <a:r>
              <a:rPr lang="ru-RU" dirty="0"/>
              <a:t> як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здавлювання</a:t>
            </a:r>
            <a:r>
              <a:rPr lang="ru-RU" dirty="0"/>
              <a:t> тканин.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зумовлюють</a:t>
            </a:r>
            <a:r>
              <a:rPr lang="ru-RU" dirty="0"/>
              <a:t> </a:t>
            </a:r>
            <a:r>
              <a:rPr lang="ru-RU" dirty="0" err="1"/>
              <a:t>тяжкість</a:t>
            </a:r>
            <a:r>
              <a:rPr lang="ru-RU" dirty="0"/>
              <a:t> </a:t>
            </a:r>
            <a:r>
              <a:rPr lang="ru-RU" dirty="0" err="1"/>
              <a:t>ушкодження</a:t>
            </a:r>
            <a:r>
              <a:rPr lang="ru-RU" dirty="0"/>
              <a:t>: </a:t>
            </a:r>
            <a:r>
              <a:rPr lang="ru-RU" dirty="0" err="1"/>
              <a:t>локалізація</a:t>
            </a:r>
            <a:r>
              <a:rPr lang="ru-RU" dirty="0"/>
              <a:t> </a:t>
            </a:r>
            <a:r>
              <a:rPr lang="ru-RU" dirty="0" err="1"/>
              <a:t>здавлювання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, </a:t>
            </a:r>
            <a:r>
              <a:rPr lang="ru-RU" dirty="0" err="1"/>
              <a:t>обсяг</a:t>
            </a:r>
            <a:r>
              <a:rPr lang="ru-RU" dirty="0"/>
              <a:t>, сила,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потерпілого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>
                <a:solidFill>
                  <a:srgbClr val="00FF00"/>
                </a:solidFill>
              </a:rPr>
              <a:t>Основні</a:t>
            </a:r>
            <a:r>
              <a:rPr lang="ru-RU" dirty="0">
                <a:solidFill>
                  <a:srgbClr val="00FF00"/>
                </a:solidFill>
              </a:rPr>
              <a:t> </a:t>
            </a:r>
            <a:r>
              <a:rPr lang="ru-RU" dirty="0" err="1">
                <a:solidFill>
                  <a:srgbClr val="00FF00"/>
                </a:solidFill>
              </a:rPr>
              <a:t>ознаки</a:t>
            </a:r>
            <a:r>
              <a:rPr lang="ru-RU" dirty="0">
                <a:solidFill>
                  <a:srgbClr val="00FF00"/>
                </a:solidFill>
              </a:rPr>
              <a:t> </a:t>
            </a:r>
            <a:r>
              <a:rPr lang="ru-RU" dirty="0" err="1">
                <a:solidFill>
                  <a:srgbClr val="00FF00"/>
                </a:solidFill>
              </a:rPr>
              <a:t>травматичного</a:t>
            </a:r>
            <a:r>
              <a:rPr lang="ru-RU" dirty="0">
                <a:solidFill>
                  <a:srgbClr val="00FF00"/>
                </a:solidFill>
              </a:rPr>
              <a:t> токсикозу</a:t>
            </a:r>
            <a:r>
              <a:rPr lang="ru-RU" dirty="0"/>
              <a:t>: </a:t>
            </a:r>
            <a:r>
              <a:rPr lang="ru-RU" dirty="0" err="1"/>
              <a:t>місцеві</a:t>
            </a:r>
            <a:r>
              <a:rPr lang="ru-RU" dirty="0"/>
              <a:t> (</a:t>
            </a:r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здавлювання</a:t>
            </a:r>
            <a:r>
              <a:rPr lang="ru-RU" dirty="0"/>
              <a:t>, набряк тканин, </a:t>
            </a:r>
            <a:r>
              <a:rPr lang="ru-RU" dirty="0" err="1"/>
              <a:t>крововилив</a:t>
            </a:r>
            <a:r>
              <a:rPr lang="ru-RU" dirty="0"/>
              <a:t>, </a:t>
            </a:r>
            <a:r>
              <a:rPr lang="ru-RU" dirty="0" err="1"/>
              <a:t>пухирці</a:t>
            </a:r>
            <a:r>
              <a:rPr lang="ru-RU" dirty="0"/>
              <a:t>) та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травматичного</a:t>
            </a:r>
            <a:r>
              <a:rPr lang="ru-RU" dirty="0"/>
              <a:t> шоку.</a:t>
            </a:r>
          </a:p>
          <a:p>
            <a:endParaRPr lang="ru-RU" dirty="0"/>
          </a:p>
          <a:p>
            <a:r>
              <a:rPr lang="ru-RU" dirty="0">
                <a:solidFill>
                  <a:srgbClr val="00FF00"/>
                </a:solidFill>
              </a:rPr>
              <a:t>Перша </a:t>
            </a:r>
            <a:r>
              <a:rPr lang="ru-RU" dirty="0" err="1">
                <a:solidFill>
                  <a:srgbClr val="00FF00"/>
                </a:solidFill>
              </a:rPr>
              <a:t>медична</a:t>
            </a:r>
            <a:r>
              <a:rPr lang="ru-RU" dirty="0">
                <a:solidFill>
                  <a:srgbClr val="00FF00"/>
                </a:solidFill>
              </a:rPr>
              <a:t> </a:t>
            </a:r>
            <a:r>
              <a:rPr lang="ru-RU" dirty="0" err="1">
                <a:solidFill>
                  <a:srgbClr val="00FF00"/>
                </a:solidFill>
              </a:rPr>
              <a:t>допомога</a:t>
            </a:r>
            <a:r>
              <a:rPr lang="ru-RU" dirty="0">
                <a:solidFill>
                  <a:srgbClr val="00FF00"/>
                </a:solidFill>
              </a:rPr>
              <a:t> при </a:t>
            </a:r>
            <a:r>
              <a:rPr lang="ru-RU" dirty="0" err="1">
                <a:solidFill>
                  <a:srgbClr val="00FF00"/>
                </a:solidFill>
              </a:rPr>
              <a:t>травматичному</a:t>
            </a:r>
            <a:r>
              <a:rPr lang="ru-RU" dirty="0">
                <a:solidFill>
                  <a:srgbClr val="00FF00"/>
                </a:solidFill>
              </a:rPr>
              <a:t> </a:t>
            </a:r>
            <a:r>
              <a:rPr lang="ru-RU" dirty="0" err="1">
                <a:solidFill>
                  <a:srgbClr val="00FF00"/>
                </a:solidFill>
              </a:rPr>
              <a:t>токсикозі</a:t>
            </a:r>
            <a:r>
              <a:rPr lang="ru-RU" dirty="0">
                <a:solidFill>
                  <a:srgbClr val="00FF00"/>
                </a:solidFill>
              </a:rPr>
              <a:t> </a:t>
            </a:r>
            <a:r>
              <a:rPr lang="ru-RU" dirty="0"/>
              <a:t>: </a:t>
            </a:r>
            <a:r>
              <a:rPr lang="ru-RU" dirty="0" err="1"/>
              <a:t>визволення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здавлювання</a:t>
            </a:r>
            <a:r>
              <a:rPr lang="ru-RU" dirty="0"/>
              <a:t>, туга </a:t>
            </a:r>
            <a:r>
              <a:rPr lang="ru-RU" dirty="0" err="1"/>
              <a:t>пов'язка</a:t>
            </a:r>
            <a:r>
              <a:rPr lang="ru-RU" dirty="0"/>
              <a:t>, </a:t>
            </a:r>
            <a:r>
              <a:rPr lang="ru-RU" dirty="0" err="1"/>
              <a:t>джгут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здавлювання</a:t>
            </a:r>
            <a:r>
              <a:rPr lang="ru-RU" dirty="0"/>
              <a:t>, </a:t>
            </a:r>
            <a:r>
              <a:rPr lang="ru-RU" dirty="0" err="1"/>
              <a:t>накладання</a:t>
            </a:r>
            <a:r>
              <a:rPr lang="ru-RU" dirty="0"/>
              <a:t> </a:t>
            </a:r>
            <a:r>
              <a:rPr lang="ru-RU" dirty="0" err="1"/>
              <a:t>стерильної</a:t>
            </a:r>
            <a:r>
              <a:rPr lang="ru-RU" dirty="0"/>
              <a:t> </a:t>
            </a:r>
            <a:r>
              <a:rPr lang="ru-RU" dirty="0" err="1"/>
              <a:t>пов'язки</a:t>
            </a:r>
            <a:r>
              <a:rPr lang="ru-RU" dirty="0"/>
              <a:t> при </a:t>
            </a:r>
            <a:r>
              <a:rPr lang="ru-RU" dirty="0" err="1"/>
              <a:t>наявності</a:t>
            </a:r>
            <a:r>
              <a:rPr lang="ru-RU" dirty="0"/>
              <a:t> ран, </a:t>
            </a:r>
            <a:r>
              <a:rPr lang="ru-RU" dirty="0" err="1"/>
              <a:t>іммобілізація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, </a:t>
            </a:r>
            <a:r>
              <a:rPr lang="ru-RU" dirty="0" err="1"/>
              <a:t>знеболювання</a:t>
            </a:r>
            <a:r>
              <a:rPr lang="ru-RU" dirty="0"/>
              <a:t>, </a:t>
            </a:r>
            <a:r>
              <a:rPr lang="ru-RU" dirty="0" err="1"/>
              <a:t>застосування</a:t>
            </a:r>
            <a:r>
              <a:rPr lang="ru-RU" dirty="0"/>
              <a:t> холоду, </a:t>
            </a:r>
            <a:r>
              <a:rPr lang="ru-RU" dirty="0" err="1"/>
              <a:t>зігрівання</a:t>
            </a:r>
            <a:r>
              <a:rPr lang="ru-RU" dirty="0"/>
              <a:t> </a:t>
            </a:r>
            <a:r>
              <a:rPr lang="ru-RU" dirty="0" err="1"/>
              <a:t>потерпілого</a:t>
            </a:r>
            <a:r>
              <a:rPr lang="ru-RU" dirty="0"/>
              <a:t>, </a:t>
            </a:r>
            <a:r>
              <a:rPr lang="ru-RU" dirty="0" err="1"/>
              <a:t>транспортування</a:t>
            </a:r>
            <a:r>
              <a:rPr lang="ru-RU" dirty="0"/>
              <a:t> до </a:t>
            </a:r>
            <a:r>
              <a:rPr lang="ru-RU" dirty="0" err="1"/>
              <a:t>лікувального</a:t>
            </a:r>
            <a:r>
              <a:rPr lang="ru-RU" dirty="0"/>
              <a:t> закладу.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2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Переломи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16832"/>
            <a:ext cx="6196405" cy="395025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5600" dirty="0" smtClean="0">
                <a:solidFill>
                  <a:srgbClr val="00FF00"/>
                </a:solidFill>
              </a:rPr>
              <a:t>Переломи</a:t>
            </a:r>
            <a:r>
              <a:rPr lang="ru-RU" sz="5600" dirty="0" smtClean="0"/>
              <a:t> - </a:t>
            </a:r>
            <a:r>
              <a:rPr lang="ru-RU" sz="5600" dirty="0" err="1" smtClean="0"/>
              <a:t>пошкодження</a:t>
            </a:r>
            <a:r>
              <a:rPr lang="ru-RU" sz="5600" dirty="0" smtClean="0"/>
              <a:t> </a:t>
            </a:r>
            <a:r>
              <a:rPr lang="ru-RU" sz="5600" dirty="0" err="1" smtClean="0"/>
              <a:t>кістки</a:t>
            </a:r>
            <a:r>
              <a:rPr lang="ru-RU" sz="5600" dirty="0" smtClean="0"/>
              <a:t>, </a:t>
            </a:r>
            <a:r>
              <a:rPr lang="ru-RU" sz="5600" dirty="0" err="1" smtClean="0"/>
              <a:t>що</a:t>
            </a:r>
            <a:r>
              <a:rPr lang="ru-RU" sz="5600" dirty="0" smtClean="0"/>
              <a:t> </a:t>
            </a:r>
            <a:r>
              <a:rPr lang="ru-RU" sz="5600" dirty="0" err="1" smtClean="0"/>
              <a:t>супроводжується</a:t>
            </a:r>
            <a:r>
              <a:rPr lang="ru-RU" sz="5600" dirty="0" smtClean="0"/>
              <a:t> </a:t>
            </a:r>
            <a:r>
              <a:rPr lang="ru-RU" sz="5600" dirty="0" err="1" smtClean="0"/>
              <a:t>порушенням</a:t>
            </a:r>
            <a:r>
              <a:rPr lang="ru-RU" sz="5600" dirty="0" smtClean="0"/>
              <a:t> </a:t>
            </a:r>
            <a:r>
              <a:rPr lang="ru-RU" sz="5600" dirty="0" err="1" smtClean="0"/>
              <a:t>її</a:t>
            </a:r>
            <a:r>
              <a:rPr lang="ru-RU" sz="5600" dirty="0" smtClean="0"/>
              <a:t> </a:t>
            </a:r>
            <a:r>
              <a:rPr lang="ru-RU" sz="5600" dirty="0" err="1" smtClean="0"/>
              <a:t>цілісності</a:t>
            </a:r>
            <a:r>
              <a:rPr lang="ru-RU" sz="5600" dirty="0" smtClean="0"/>
              <a:t>. </a:t>
            </a:r>
            <a:r>
              <a:rPr lang="ru-RU" sz="5600" dirty="0" err="1" smtClean="0"/>
              <a:t>Розрізняють</a:t>
            </a:r>
            <a:r>
              <a:rPr lang="ru-RU" sz="5600" dirty="0" smtClean="0"/>
              <a:t> </a:t>
            </a:r>
            <a:r>
              <a:rPr lang="ru-RU" sz="5600" dirty="0" err="1" smtClean="0"/>
              <a:t>вроджені</a:t>
            </a:r>
            <a:r>
              <a:rPr lang="ru-RU" sz="5600" dirty="0" smtClean="0"/>
              <a:t> і </a:t>
            </a:r>
            <a:r>
              <a:rPr lang="ru-RU" sz="5600" dirty="0" err="1" smtClean="0"/>
              <a:t>набуті</a:t>
            </a:r>
            <a:r>
              <a:rPr lang="ru-RU" sz="5600" dirty="0" smtClean="0"/>
              <a:t> переломи. </a:t>
            </a:r>
          </a:p>
          <a:p>
            <a:r>
              <a:rPr lang="ru-RU" sz="5600" dirty="0" err="1" smtClean="0">
                <a:solidFill>
                  <a:srgbClr val="00FF00"/>
                </a:solidFill>
              </a:rPr>
              <a:t>Класифікація</a:t>
            </a:r>
            <a:r>
              <a:rPr lang="ru-RU" sz="5600" dirty="0" smtClean="0">
                <a:solidFill>
                  <a:srgbClr val="00FF00"/>
                </a:solidFill>
              </a:rPr>
              <a:t> </a:t>
            </a:r>
            <a:r>
              <a:rPr lang="ru-RU" sz="5600" dirty="0" err="1" smtClean="0">
                <a:solidFill>
                  <a:srgbClr val="00FF00"/>
                </a:solidFill>
              </a:rPr>
              <a:t>переломів</a:t>
            </a:r>
            <a:r>
              <a:rPr lang="ru-RU" sz="5600" dirty="0">
                <a:solidFill>
                  <a:srgbClr val="00FF00"/>
                </a:solidFill>
              </a:rPr>
              <a:t>:</a:t>
            </a:r>
            <a:endParaRPr lang="ru-RU" sz="5600" dirty="0" smtClean="0">
              <a:solidFill>
                <a:srgbClr val="00FF00"/>
              </a:solidFill>
            </a:endParaRPr>
          </a:p>
          <a:p>
            <a:r>
              <a:rPr lang="ru-RU" sz="5600" dirty="0" smtClean="0"/>
              <a:t>● </a:t>
            </a:r>
            <a:r>
              <a:rPr lang="ru-RU" sz="5600" dirty="0" err="1" smtClean="0"/>
              <a:t>Вроджені</a:t>
            </a:r>
            <a:r>
              <a:rPr lang="ru-RU" sz="5600" dirty="0" smtClean="0"/>
              <a:t> - </a:t>
            </a:r>
            <a:r>
              <a:rPr lang="ru-RU" sz="5600" dirty="0" err="1" smtClean="0"/>
              <a:t>рідкісні</a:t>
            </a:r>
            <a:r>
              <a:rPr lang="ru-RU" sz="5600" dirty="0" smtClean="0"/>
              <a:t>, </a:t>
            </a:r>
            <a:r>
              <a:rPr lang="ru-RU" sz="5600" dirty="0" err="1" smtClean="0"/>
              <a:t>виникають</a:t>
            </a:r>
            <a:r>
              <a:rPr lang="ru-RU" sz="5600" dirty="0" smtClean="0"/>
              <a:t> </a:t>
            </a:r>
            <a:r>
              <a:rPr lang="ru-RU" sz="5600" dirty="0" err="1" smtClean="0"/>
              <a:t>внутрішньоутробно</a:t>
            </a:r>
            <a:r>
              <a:rPr lang="ru-RU" sz="5600" dirty="0" smtClean="0"/>
              <a:t>, у </a:t>
            </a:r>
            <a:r>
              <a:rPr lang="ru-RU" sz="5600" dirty="0" err="1" smtClean="0"/>
              <a:t>зв'язку</a:t>
            </a:r>
            <a:r>
              <a:rPr lang="ru-RU" sz="5600" dirty="0" smtClean="0"/>
              <a:t> з </a:t>
            </a:r>
            <a:r>
              <a:rPr lang="ru-RU" sz="5600" dirty="0" err="1" smtClean="0"/>
              <a:t>неповноцінністю</a:t>
            </a:r>
            <a:r>
              <a:rPr lang="ru-RU" sz="5600" dirty="0" smtClean="0"/>
              <a:t> </a:t>
            </a:r>
            <a:r>
              <a:rPr lang="ru-RU" sz="5600" dirty="0" err="1" smtClean="0"/>
              <a:t>кісткового</a:t>
            </a:r>
            <a:r>
              <a:rPr lang="ru-RU" sz="5600" dirty="0" smtClean="0"/>
              <a:t> скелета плода, і в </a:t>
            </a:r>
            <a:r>
              <a:rPr lang="ru-RU" sz="5600" dirty="0" err="1" smtClean="0"/>
              <a:t>результаті</a:t>
            </a:r>
            <a:r>
              <a:rPr lang="ru-RU" sz="5600" dirty="0" smtClean="0"/>
              <a:t> </a:t>
            </a:r>
            <a:r>
              <a:rPr lang="ru-RU" sz="5600" dirty="0" err="1" smtClean="0"/>
              <a:t>застосування</a:t>
            </a:r>
            <a:r>
              <a:rPr lang="ru-RU" sz="5600" dirty="0" smtClean="0"/>
              <a:t> </a:t>
            </a:r>
            <a:r>
              <a:rPr lang="ru-RU" sz="5600" dirty="0" err="1" smtClean="0"/>
              <a:t>сили</a:t>
            </a:r>
            <a:r>
              <a:rPr lang="ru-RU" sz="5600" dirty="0" smtClean="0"/>
              <a:t> при </a:t>
            </a:r>
            <a:r>
              <a:rPr lang="ru-RU" sz="5600" dirty="0" err="1" smtClean="0"/>
              <a:t>добуванні</a:t>
            </a:r>
            <a:r>
              <a:rPr lang="ru-RU" sz="5600" dirty="0" smtClean="0"/>
              <a:t> плоду </a:t>
            </a:r>
            <a:r>
              <a:rPr lang="ru-RU" sz="5600" dirty="0" err="1" smtClean="0"/>
              <a:t>під</a:t>
            </a:r>
            <a:r>
              <a:rPr lang="ru-RU" sz="5600" dirty="0" smtClean="0"/>
              <a:t> час </a:t>
            </a:r>
            <a:r>
              <a:rPr lang="ru-RU" sz="5600" dirty="0" err="1" smtClean="0"/>
              <a:t>пологів</a:t>
            </a:r>
            <a:r>
              <a:rPr lang="ru-RU" sz="5600" dirty="0" smtClean="0"/>
              <a:t> </a:t>
            </a:r>
            <a:r>
              <a:rPr lang="ru-RU" sz="5600" dirty="0" err="1" smtClean="0"/>
              <a:t>або</a:t>
            </a:r>
            <a:r>
              <a:rPr lang="ru-RU" sz="5600" dirty="0" smtClean="0"/>
              <a:t> в </a:t>
            </a:r>
            <a:r>
              <a:rPr lang="ru-RU" sz="5600" dirty="0" err="1" smtClean="0"/>
              <a:t>результаті</a:t>
            </a:r>
            <a:r>
              <a:rPr lang="ru-RU" sz="5600" dirty="0" smtClean="0"/>
              <a:t> </a:t>
            </a:r>
            <a:r>
              <a:rPr lang="ru-RU" sz="5600" dirty="0" err="1" smtClean="0"/>
              <a:t>травми</a:t>
            </a:r>
            <a:r>
              <a:rPr lang="ru-RU" sz="5600" dirty="0" smtClean="0"/>
              <a:t> </a:t>
            </a:r>
            <a:r>
              <a:rPr lang="ru-RU" sz="5600" dirty="0" err="1" smtClean="0"/>
              <a:t>вагітною</a:t>
            </a:r>
            <a:r>
              <a:rPr lang="ru-RU" sz="5600" dirty="0" smtClean="0"/>
              <a:t>. </a:t>
            </a:r>
          </a:p>
          <a:p>
            <a:r>
              <a:rPr lang="ru-RU" sz="5600" dirty="0" smtClean="0"/>
              <a:t>● </a:t>
            </a:r>
            <a:r>
              <a:rPr lang="ru-RU" sz="5600" dirty="0" err="1" smtClean="0"/>
              <a:t>Придбані</a:t>
            </a:r>
            <a:r>
              <a:rPr lang="ru-RU" sz="5600" dirty="0" smtClean="0"/>
              <a:t> переломи - </a:t>
            </a:r>
            <a:r>
              <a:rPr lang="ru-RU" sz="5600" dirty="0" err="1" smtClean="0"/>
              <a:t>діляться</a:t>
            </a:r>
            <a:r>
              <a:rPr lang="ru-RU" sz="5600" dirty="0" smtClean="0"/>
              <a:t> на </a:t>
            </a:r>
            <a:r>
              <a:rPr lang="ru-RU" sz="5600" dirty="0" err="1" smtClean="0"/>
              <a:t>патологічні</a:t>
            </a:r>
            <a:r>
              <a:rPr lang="ru-RU" sz="5600" dirty="0" smtClean="0"/>
              <a:t> та </a:t>
            </a:r>
            <a:r>
              <a:rPr lang="ru-RU" sz="5600" dirty="0" err="1" smtClean="0"/>
              <a:t>травматичні</a:t>
            </a:r>
            <a:r>
              <a:rPr lang="ru-RU" sz="5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57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Класифікація переломів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119256"/>
            <a:ext cx="3735517" cy="3831661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перелому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поперечні</a:t>
            </a:r>
            <a:r>
              <a:rPr lang="ru-RU" dirty="0"/>
              <a:t>, </a:t>
            </a:r>
            <a:r>
              <a:rPr lang="ru-RU" dirty="0" err="1"/>
              <a:t>косі</a:t>
            </a:r>
            <a:r>
              <a:rPr lang="ru-RU" dirty="0"/>
              <a:t> й </a:t>
            </a:r>
            <a:r>
              <a:rPr lang="ru-RU" dirty="0" err="1"/>
              <a:t>поздовжні</a:t>
            </a:r>
            <a:r>
              <a:rPr lang="ru-RU" dirty="0"/>
              <a:t> переломи. При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переломі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(</a:t>
            </a:r>
            <a:r>
              <a:rPr lang="ru-RU" dirty="0" err="1"/>
              <a:t>простий</a:t>
            </a:r>
            <a:r>
              <a:rPr lang="ru-RU" dirty="0"/>
              <a:t> перелом)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(</a:t>
            </a:r>
            <a:r>
              <a:rPr lang="ru-RU" dirty="0" err="1"/>
              <a:t>складний</a:t>
            </a:r>
            <a:r>
              <a:rPr lang="ru-RU" dirty="0"/>
              <a:t> перелом). </a:t>
            </a:r>
            <a:r>
              <a:rPr lang="ru-RU" dirty="0" err="1"/>
              <a:t>Складний</a:t>
            </a:r>
            <a:r>
              <a:rPr lang="ru-RU" dirty="0"/>
              <a:t> перелом з </a:t>
            </a:r>
            <a:r>
              <a:rPr lang="ru-RU" dirty="0" err="1"/>
              <a:t>відокремленням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кінців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одного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осколків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осколкових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многооскольчатого, а при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осколків</a:t>
            </a:r>
            <a:r>
              <a:rPr lang="ru-RU" dirty="0"/>
              <a:t> - </a:t>
            </a:r>
            <a:r>
              <a:rPr lang="ru-RU" dirty="0" err="1"/>
              <a:t>роздробленим</a:t>
            </a:r>
            <a:r>
              <a:rPr lang="ru-RU" dirty="0"/>
              <a:t>. При </a:t>
            </a:r>
            <a:r>
              <a:rPr lang="ru-RU" dirty="0" err="1"/>
              <a:t>неповному</a:t>
            </a:r>
            <a:r>
              <a:rPr lang="ru-RU" dirty="0"/>
              <a:t> перелом у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тріщина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відкривається</a:t>
            </a:r>
            <a:r>
              <a:rPr lang="ru-RU" dirty="0"/>
              <a:t> </a:t>
            </a:r>
            <a:r>
              <a:rPr lang="ru-RU" dirty="0" err="1"/>
              <a:t>нижня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 smtClean="0"/>
              <a:t>кістки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50" y="2098990"/>
            <a:ext cx="2156338" cy="146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29" y="3996289"/>
            <a:ext cx="221598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3626957"/>
            <a:ext cx="243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Закритий перелом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581586"/>
            <a:ext cx="221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Відкритий перелом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Ознаки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переломів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Клінічними</a:t>
            </a:r>
            <a:r>
              <a:rPr lang="ru-RU" dirty="0" smtClean="0"/>
              <a:t> </a:t>
            </a:r>
            <a:r>
              <a:rPr lang="ru-RU" dirty="0" err="1"/>
              <a:t>ознаками</a:t>
            </a:r>
            <a:r>
              <a:rPr lang="ru-RU" dirty="0"/>
              <a:t> перелому </a:t>
            </a:r>
            <a:r>
              <a:rPr lang="ru-RU" dirty="0" err="1"/>
              <a:t>кістки</a:t>
            </a:r>
            <a:r>
              <a:rPr lang="ru-RU" dirty="0"/>
              <a:t> є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/>
              <a:t>набряклість</a:t>
            </a:r>
            <a:r>
              <a:rPr lang="ru-RU" dirty="0"/>
              <a:t> тканин, </a:t>
            </a:r>
            <a:r>
              <a:rPr lang="ru-RU" dirty="0" err="1"/>
              <a:t>патологічна</a:t>
            </a:r>
            <a:r>
              <a:rPr lang="ru-RU" dirty="0"/>
              <a:t> </a:t>
            </a:r>
            <a:r>
              <a:rPr lang="ru-RU" dirty="0" err="1"/>
              <a:t>рухливість</a:t>
            </a:r>
            <a:r>
              <a:rPr lang="ru-RU" dirty="0"/>
              <a:t> і </a:t>
            </a:r>
            <a:r>
              <a:rPr lang="ru-RU" dirty="0" err="1"/>
              <a:t>крепітація</a:t>
            </a:r>
            <a:r>
              <a:rPr lang="ru-RU" dirty="0"/>
              <a:t> </a:t>
            </a:r>
            <a:r>
              <a:rPr lang="ru-RU" dirty="0" err="1"/>
              <a:t>кісткових</a:t>
            </a:r>
            <a:r>
              <a:rPr lang="ru-RU" dirty="0"/>
              <a:t> </a:t>
            </a:r>
            <a:r>
              <a:rPr lang="ru-RU" dirty="0" err="1"/>
              <a:t>відламків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, при </a:t>
            </a:r>
            <a:r>
              <a:rPr lang="ru-RU" dirty="0" err="1"/>
              <a:t>виникненні</a:t>
            </a:r>
            <a:r>
              <a:rPr lang="ru-RU" dirty="0"/>
              <a:t> </a:t>
            </a:r>
            <a:r>
              <a:rPr lang="ru-RU" dirty="0" err="1"/>
              <a:t>зміщення</a:t>
            </a:r>
            <a:r>
              <a:rPr lang="ru-RU" dirty="0"/>
              <a:t> </a:t>
            </a:r>
            <a:r>
              <a:rPr lang="ru-RU" dirty="0" err="1"/>
              <a:t>уламків</a:t>
            </a:r>
            <a:r>
              <a:rPr lang="ru-RU" dirty="0"/>
              <a:t> - </a:t>
            </a:r>
            <a:r>
              <a:rPr lang="ru-RU" dirty="0" err="1"/>
              <a:t>деформація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. Для </a:t>
            </a:r>
            <a:r>
              <a:rPr lang="ru-RU" dirty="0" err="1"/>
              <a:t>внутрішньосуглобових</a:t>
            </a:r>
            <a:r>
              <a:rPr lang="ru-RU" dirty="0"/>
              <a:t> </a:t>
            </a:r>
            <a:r>
              <a:rPr lang="ru-RU" dirty="0" err="1"/>
              <a:t>переломів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характерні</a:t>
            </a:r>
            <a:r>
              <a:rPr lang="ru-RU" dirty="0"/>
              <a:t> гемартроз, а при </a:t>
            </a:r>
            <a:r>
              <a:rPr lang="ru-RU" dirty="0" err="1"/>
              <a:t>зміщенні</a:t>
            </a:r>
            <a:r>
              <a:rPr lang="ru-RU" dirty="0"/>
              <a:t> </a:t>
            </a:r>
            <a:r>
              <a:rPr lang="ru-RU" dirty="0" err="1"/>
              <a:t>уламків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 </a:t>
            </a:r>
            <a:r>
              <a:rPr lang="ru-RU" dirty="0" err="1"/>
              <a:t>розпізнавальних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 (</a:t>
            </a:r>
            <a:r>
              <a:rPr lang="ru-RU" dirty="0" err="1"/>
              <a:t>кісткових</a:t>
            </a:r>
            <a:r>
              <a:rPr lang="ru-RU" dirty="0"/>
              <a:t> </a:t>
            </a:r>
            <a:r>
              <a:rPr lang="ru-RU" dirty="0" err="1"/>
              <a:t>виступів</a:t>
            </a:r>
            <a:r>
              <a:rPr lang="ru-RU" dirty="0"/>
              <a:t> ).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Для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переломів</a:t>
            </a:r>
            <a:r>
              <a:rPr lang="ru-RU" dirty="0"/>
              <a:t>,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клінічними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перелому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зміщенням</a:t>
            </a:r>
            <a:r>
              <a:rPr lang="ru-RU" dirty="0"/>
              <a:t> </a:t>
            </a:r>
            <a:r>
              <a:rPr lang="ru-RU" dirty="0" err="1"/>
              <a:t>уламків</a:t>
            </a:r>
            <a:r>
              <a:rPr lang="ru-RU" dirty="0"/>
              <a:t>, </a:t>
            </a:r>
            <a:r>
              <a:rPr lang="ru-RU" dirty="0" err="1"/>
              <a:t>обов'язкова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рани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артеріальний</a:t>
            </a:r>
            <a:r>
              <a:rPr lang="ru-RU" dirty="0"/>
              <a:t>, </a:t>
            </a:r>
            <a:r>
              <a:rPr lang="ru-RU" dirty="0" err="1"/>
              <a:t>венозний</a:t>
            </a:r>
            <a:r>
              <a:rPr lang="ru-RU" dirty="0"/>
              <a:t>, </a:t>
            </a:r>
            <a:r>
              <a:rPr lang="ru-RU" dirty="0" err="1"/>
              <a:t>змішане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капілярна</a:t>
            </a:r>
            <a:r>
              <a:rPr lang="ru-RU" dirty="0"/>
              <a:t> </a:t>
            </a:r>
            <a:r>
              <a:rPr lang="ru-RU" dirty="0" err="1"/>
              <a:t>кровотеча</a:t>
            </a:r>
            <a:r>
              <a:rPr lang="ru-RU" dirty="0"/>
              <a:t>, </a:t>
            </a:r>
            <a:r>
              <a:rPr lang="ru-RU" dirty="0" err="1"/>
              <a:t>виражене</a:t>
            </a:r>
            <a:r>
              <a:rPr lang="ru-RU" dirty="0"/>
              <a:t> </a:t>
            </a:r>
            <a:r>
              <a:rPr lang="ru-RU" dirty="0" err="1"/>
              <a:t>різною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. </a:t>
            </a:r>
            <a:r>
              <a:rPr lang="ru-RU" dirty="0" err="1"/>
              <a:t>Зламана</a:t>
            </a:r>
            <a:r>
              <a:rPr lang="ru-RU" dirty="0"/>
              <a:t> </a:t>
            </a:r>
            <a:r>
              <a:rPr lang="ru-RU" dirty="0" err="1"/>
              <a:t>кістка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оголена на </a:t>
            </a:r>
            <a:r>
              <a:rPr lang="ru-RU" dirty="0" err="1"/>
              <a:t>більшому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меншому</a:t>
            </a:r>
            <a:r>
              <a:rPr lang="ru-RU" dirty="0"/>
              <a:t> </a:t>
            </a:r>
            <a:r>
              <a:rPr lang="ru-RU" dirty="0" err="1"/>
              <a:t>протязі</a:t>
            </a:r>
            <a:r>
              <a:rPr lang="ru-RU" dirty="0"/>
              <a:t>. </a:t>
            </a:r>
            <a:r>
              <a:rPr lang="ru-RU" dirty="0" err="1"/>
              <a:t>Загальний</a:t>
            </a:r>
            <a:r>
              <a:rPr lang="ru-RU" dirty="0"/>
              <a:t> стан </a:t>
            </a:r>
            <a:r>
              <a:rPr lang="ru-RU" dirty="0" err="1"/>
              <a:t>постраждалих</a:t>
            </a:r>
            <a:r>
              <a:rPr lang="ru-RU" dirty="0"/>
              <a:t> при </a:t>
            </a:r>
            <a:r>
              <a:rPr lang="ru-RU" dirty="0" err="1"/>
              <a:t>ізольованих</a:t>
            </a:r>
            <a:r>
              <a:rPr lang="ru-RU" dirty="0"/>
              <a:t> переломах, як правило,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задовільним</a:t>
            </a:r>
            <a:r>
              <a:rPr lang="ru-RU" dirty="0"/>
              <a:t>. При </a:t>
            </a:r>
            <a:r>
              <a:rPr lang="ru-RU" dirty="0" err="1"/>
              <a:t>множинних</a:t>
            </a:r>
            <a:r>
              <a:rPr lang="ru-RU" dirty="0"/>
              <a:t>, </a:t>
            </a:r>
            <a:r>
              <a:rPr lang="ru-RU" dirty="0" err="1"/>
              <a:t>поєднаних</a:t>
            </a:r>
            <a:r>
              <a:rPr lang="ru-RU" dirty="0"/>
              <a:t>, </a:t>
            </a:r>
            <a:r>
              <a:rPr lang="ru-RU" dirty="0" err="1"/>
              <a:t>відкритих</a:t>
            </a:r>
            <a:r>
              <a:rPr lang="ru-RU" dirty="0"/>
              <a:t> переломах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важкий</a:t>
            </a:r>
            <a:r>
              <a:rPr lang="ru-RU" dirty="0"/>
              <a:t> стан </a:t>
            </a:r>
            <a:r>
              <a:rPr lang="ru-RU" dirty="0" err="1"/>
              <a:t>потерпілих</a:t>
            </a:r>
            <a:r>
              <a:rPr lang="ru-RU" dirty="0"/>
              <a:t> часто </a:t>
            </a:r>
            <a:r>
              <a:rPr lang="ru-RU" dirty="0" err="1"/>
              <a:t>обумовлено</a:t>
            </a:r>
            <a:r>
              <a:rPr lang="ru-RU" dirty="0"/>
              <a:t> </a:t>
            </a:r>
            <a:r>
              <a:rPr lang="ru-RU" dirty="0" err="1"/>
              <a:t>травматичним</a:t>
            </a:r>
            <a:r>
              <a:rPr lang="ru-RU" dirty="0"/>
              <a:t> шоком.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2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Перша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допомога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Перша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транспортній</a:t>
            </a:r>
            <a:r>
              <a:rPr lang="ru-RU" dirty="0"/>
              <a:t> </a:t>
            </a:r>
            <a:r>
              <a:rPr lang="ru-RU" dirty="0" err="1"/>
              <a:t>іммобілізації</a:t>
            </a:r>
            <a:r>
              <a:rPr lang="ru-RU" dirty="0"/>
              <a:t>, </a:t>
            </a:r>
            <a:r>
              <a:rPr lang="ru-RU" dirty="0" err="1"/>
              <a:t>найчастіше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шин з </a:t>
            </a:r>
            <a:r>
              <a:rPr lang="ru-RU" dirty="0" err="1"/>
              <a:t>підручних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Хороша </a:t>
            </a:r>
            <a:r>
              <a:rPr lang="ru-RU" dirty="0" err="1"/>
              <a:t>транспортна</a:t>
            </a:r>
            <a:r>
              <a:rPr lang="ru-RU" dirty="0"/>
              <a:t> </a:t>
            </a:r>
            <a:r>
              <a:rPr lang="ru-RU" dirty="0" err="1"/>
              <a:t>іммобілізація</a:t>
            </a:r>
            <a:r>
              <a:rPr lang="ru-RU" dirty="0"/>
              <a:t> </a:t>
            </a:r>
            <a:r>
              <a:rPr lang="ru-RU" dirty="0" err="1"/>
              <a:t>перешкоджає</a:t>
            </a:r>
            <a:r>
              <a:rPr lang="ru-RU" dirty="0"/>
              <a:t> </a:t>
            </a:r>
            <a:r>
              <a:rPr lang="ru-RU" dirty="0" err="1"/>
              <a:t>збільшенню</a:t>
            </a:r>
            <a:r>
              <a:rPr lang="ru-RU" dirty="0"/>
              <a:t> </a:t>
            </a:r>
            <a:r>
              <a:rPr lang="ru-RU" dirty="0" err="1"/>
              <a:t>зміщення</a:t>
            </a:r>
            <a:r>
              <a:rPr lang="ru-RU" dirty="0"/>
              <a:t> </a:t>
            </a:r>
            <a:r>
              <a:rPr lang="ru-RU" dirty="0" err="1"/>
              <a:t>відламків</a:t>
            </a:r>
            <a:r>
              <a:rPr lang="ru-RU" dirty="0"/>
              <a:t> та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болючість</a:t>
            </a:r>
            <a:r>
              <a:rPr lang="ru-RU" dirty="0"/>
              <a:t> при </a:t>
            </a:r>
            <a:r>
              <a:rPr lang="ru-RU" dirty="0" err="1"/>
              <a:t>перевезенні</a:t>
            </a:r>
            <a:r>
              <a:rPr lang="ru-RU" dirty="0"/>
              <a:t> </a:t>
            </a:r>
            <a:r>
              <a:rPr lang="ru-RU" dirty="0" err="1"/>
              <a:t>потерпілого</a:t>
            </a:r>
            <a:r>
              <a:rPr lang="ru-RU" dirty="0"/>
              <a:t>, а значить і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травматичного</a:t>
            </a:r>
            <a:r>
              <a:rPr lang="ru-RU" dirty="0"/>
              <a:t> </a:t>
            </a:r>
            <a:r>
              <a:rPr lang="ru-RU" dirty="0" smtClean="0"/>
              <a:t>шоку.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Шину </a:t>
            </a:r>
            <a:r>
              <a:rPr lang="ru-RU" dirty="0" err="1"/>
              <a:t>накладають</a:t>
            </a:r>
            <a:r>
              <a:rPr lang="ru-RU" dirty="0"/>
              <a:t> за </a:t>
            </a:r>
            <a:r>
              <a:rPr lang="ru-RU" dirty="0" err="1"/>
              <a:t>загальними</a:t>
            </a:r>
            <a:r>
              <a:rPr lang="ru-RU" dirty="0"/>
              <a:t> правилами. За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для </a:t>
            </a:r>
            <a:r>
              <a:rPr lang="ru-RU" dirty="0" err="1"/>
              <a:t>шинування</a:t>
            </a:r>
            <a:r>
              <a:rPr lang="ru-RU" dirty="0"/>
              <a:t> </a:t>
            </a:r>
            <a:r>
              <a:rPr lang="ru-RU" dirty="0" err="1"/>
              <a:t>верхню</a:t>
            </a:r>
            <a:r>
              <a:rPr lang="ru-RU" dirty="0"/>
              <a:t> </a:t>
            </a:r>
            <a:r>
              <a:rPr lang="ru-RU" dirty="0" err="1"/>
              <a:t>кінцівку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підвісити</a:t>
            </a:r>
            <a:r>
              <a:rPr lang="ru-RU" dirty="0"/>
              <a:t> на косинку, </a:t>
            </a:r>
            <a:r>
              <a:rPr lang="ru-RU" dirty="0" err="1"/>
              <a:t>нижню</a:t>
            </a:r>
            <a:r>
              <a:rPr lang="ru-RU" dirty="0"/>
              <a:t> - </a:t>
            </a:r>
            <a:r>
              <a:rPr lang="ru-RU" dirty="0" err="1"/>
              <a:t>прибинтувати</a:t>
            </a:r>
            <a:r>
              <a:rPr lang="ru-RU" dirty="0"/>
              <a:t> до </a:t>
            </a:r>
            <a:r>
              <a:rPr lang="ru-RU" dirty="0" err="1"/>
              <a:t>здорової</a:t>
            </a:r>
            <a:r>
              <a:rPr lang="ru-RU" dirty="0"/>
              <a:t> ноги.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відкритого</a:t>
            </a:r>
            <a:r>
              <a:rPr lang="ru-RU" dirty="0"/>
              <a:t> перелому </a:t>
            </a:r>
            <a:r>
              <a:rPr lang="ru-RU" dirty="0" err="1"/>
              <a:t>необхідно</a:t>
            </a:r>
            <a:r>
              <a:rPr lang="ru-RU" dirty="0"/>
              <a:t> перш за все </a:t>
            </a:r>
            <a:r>
              <a:rPr lang="ru-RU" dirty="0" err="1"/>
              <a:t>змастити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рани </a:t>
            </a:r>
            <a:r>
              <a:rPr lang="ru-RU" dirty="0" err="1"/>
              <a:t>спиртовим</a:t>
            </a:r>
            <a:r>
              <a:rPr lang="ru-RU" dirty="0"/>
              <a:t> </a:t>
            </a:r>
            <a:r>
              <a:rPr lang="ru-RU" dirty="0" err="1"/>
              <a:t>розчином</a:t>
            </a:r>
            <a:r>
              <a:rPr lang="ru-RU" dirty="0"/>
              <a:t> йоду і </a:t>
            </a:r>
            <a:r>
              <a:rPr lang="ru-RU" dirty="0" err="1"/>
              <a:t>накласти</a:t>
            </a:r>
            <a:r>
              <a:rPr lang="ru-RU" dirty="0"/>
              <a:t> </a:t>
            </a:r>
            <a:r>
              <a:rPr lang="ru-RU" dirty="0" err="1"/>
              <a:t>стерильну</a:t>
            </a:r>
            <a:r>
              <a:rPr lang="ru-RU" dirty="0"/>
              <a:t> </a:t>
            </a:r>
            <a:r>
              <a:rPr lang="ru-RU" dirty="0" err="1"/>
              <a:t>пов'язку</a:t>
            </a:r>
            <a:r>
              <a:rPr lang="ru-RU" dirty="0"/>
              <a:t>. </a:t>
            </a:r>
            <a:r>
              <a:rPr lang="ru-RU" dirty="0" err="1"/>
              <a:t>Відкритий</a:t>
            </a:r>
            <a:r>
              <a:rPr lang="ru-RU" dirty="0"/>
              <a:t> перелом </a:t>
            </a:r>
            <a:r>
              <a:rPr lang="ru-RU" dirty="0" err="1"/>
              <a:t>кінцівки</a:t>
            </a:r>
            <a:r>
              <a:rPr lang="ru-RU" dirty="0"/>
              <a:t> з </a:t>
            </a:r>
            <a:r>
              <a:rPr lang="ru-RU" dirty="0" err="1"/>
              <a:t>рясною</a:t>
            </a:r>
            <a:r>
              <a:rPr lang="ru-RU" dirty="0"/>
              <a:t> </a:t>
            </a:r>
            <a:r>
              <a:rPr lang="ru-RU" dirty="0" err="1"/>
              <a:t>кровотечею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накладення</a:t>
            </a:r>
            <a:r>
              <a:rPr lang="ru-RU" dirty="0"/>
              <a:t> </a:t>
            </a:r>
            <a:r>
              <a:rPr lang="ru-RU" dirty="0" err="1"/>
              <a:t>кровоспинний</a:t>
            </a:r>
            <a:r>
              <a:rPr lang="ru-RU" dirty="0"/>
              <a:t> </a:t>
            </a:r>
            <a:r>
              <a:rPr lang="ru-RU" dirty="0" err="1"/>
              <a:t>джгута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накладають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до </a:t>
            </a:r>
            <a:r>
              <a:rPr lang="ru-RU" dirty="0" err="1"/>
              <a:t>іммобілізації</a:t>
            </a:r>
            <a:r>
              <a:rPr lang="ru-RU" dirty="0"/>
              <a:t>. </a:t>
            </a:r>
            <a:r>
              <a:rPr lang="ru-RU" dirty="0" err="1"/>
              <a:t>Надаючи</a:t>
            </a:r>
            <a:r>
              <a:rPr lang="ru-RU" dirty="0"/>
              <a:t> першу </a:t>
            </a:r>
            <a:r>
              <a:rPr lang="ru-RU" dirty="0" err="1"/>
              <a:t>допомогу</a:t>
            </a:r>
            <a:r>
              <a:rPr lang="ru-RU" dirty="0"/>
              <a:t>,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добиватися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виправлення</a:t>
            </a:r>
            <a:r>
              <a:rPr lang="ru-RU" dirty="0"/>
              <a:t> </a:t>
            </a:r>
            <a:r>
              <a:rPr lang="ru-RU" dirty="0" err="1"/>
              <a:t>наявної</a:t>
            </a:r>
            <a:r>
              <a:rPr lang="ru-RU" dirty="0"/>
              <a:t> </a:t>
            </a:r>
            <a:r>
              <a:rPr lang="ru-RU" dirty="0" err="1"/>
              <a:t>деформації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.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болісні</a:t>
            </a:r>
            <a:r>
              <a:rPr lang="ru-RU" dirty="0"/>
              <a:t> для </a:t>
            </a:r>
            <a:r>
              <a:rPr lang="ru-RU" dirty="0" err="1"/>
              <a:t>потерпілого</a:t>
            </a:r>
            <a:r>
              <a:rPr lang="ru-RU" dirty="0"/>
              <a:t> і </a:t>
            </a:r>
            <a:r>
              <a:rPr lang="ru-RU" dirty="0" err="1"/>
              <a:t>загрожують</a:t>
            </a:r>
            <a:r>
              <a:rPr lang="ru-RU" dirty="0"/>
              <a:t> </a:t>
            </a:r>
            <a:r>
              <a:rPr lang="ru-RU" dirty="0" err="1"/>
              <a:t>ушкодженням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, </a:t>
            </a:r>
            <a:r>
              <a:rPr lang="ru-RU" dirty="0" err="1"/>
              <a:t>нервів</a:t>
            </a:r>
            <a:r>
              <a:rPr lang="ru-RU" dirty="0"/>
              <a:t>. 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Тому </a:t>
            </a:r>
            <a:r>
              <a:rPr lang="ru-RU" dirty="0"/>
              <a:t>треба </a:t>
            </a:r>
            <a:r>
              <a:rPr lang="ru-RU" dirty="0" err="1"/>
              <a:t>обмежитися</a:t>
            </a:r>
            <a:r>
              <a:rPr lang="ru-RU" dirty="0"/>
              <a:t> </a:t>
            </a:r>
            <a:r>
              <a:rPr lang="ru-RU" dirty="0" err="1"/>
              <a:t>обережним</a:t>
            </a:r>
            <a:r>
              <a:rPr lang="ru-RU" dirty="0"/>
              <a:t> </a:t>
            </a:r>
            <a:r>
              <a:rPr lang="ru-RU" dirty="0" err="1"/>
              <a:t>потягуванням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 по </a:t>
            </a:r>
            <a:r>
              <a:rPr lang="ru-RU" dirty="0" err="1"/>
              <a:t>довжині</a:t>
            </a:r>
            <a:r>
              <a:rPr lang="ru-RU" dirty="0"/>
              <a:t> за кисть </a:t>
            </a:r>
            <a:r>
              <a:rPr lang="ru-RU" dirty="0" err="1"/>
              <a:t>або</a:t>
            </a:r>
            <a:r>
              <a:rPr lang="ru-RU" dirty="0"/>
              <a:t> стопу. При </a:t>
            </a:r>
            <a:r>
              <a:rPr lang="ru-RU" dirty="0" err="1"/>
              <a:t>відкритому</a:t>
            </a:r>
            <a:r>
              <a:rPr lang="ru-RU" dirty="0"/>
              <a:t> </a:t>
            </a:r>
            <a:r>
              <a:rPr lang="ru-RU" dirty="0" err="1"/>
              <a:t>переломі</a:t>
            </a:r>
            <a:r>
              <a:rPr lang="ru-RU" dirty="0"/>
              <a:t> абсолютно </a:t>
            </a:r>
            <a:r>
              <a:rPr lang="ru-RU" dirty="0" err="1"/>
              <a:t>неприпустимо</a:t>
            </a:r>
            <a:r>
              <a:rPr lang="ru-RU" dirty="0"/>
              <a:t> </a:t>
            </a:r>
            <a:r>
              <a:rPr lang="ru-RU" dirty="0" err="1"/>
              <a:t>вправлення</a:t>
            </a:r>
            <a:r>
              <a:rPr lang="ru-RU" dirty="0"/>
              <a:t> в </a:t>
            </a:r>
            <a:r>
              <a:rPr lang="ru-RU" dirty="0" err="1"/>
              <a:t>глибину</a:t>
            </a:r>
            <a:r>
              <a:rPr lang="ru-RU" dirty="0"/>
              <a:t> рани </a:t>
            </a:r>
            <a:r>
              <a:rPr lang="ru-RU" dirty="0" err="1"/>
              <a:t>виступаючих</a:t>
            </a:r>
            <a:r>
              <a:rPr lang="ru-RU" dirty="0"/>
              <a:t> на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уламків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разом з ними в </a:t>
            </a:r>
            <a:r>
              <a:rPr lang="ru-RU" dirty="0" err="1"/>
              <a:t>глибокі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потрапити</a:t>
            </a:r>
            <a:r>
              <a:rPr lang="ru-RU" dirty="0"/>
              <a:t> </a:t>
            </a:r>
            <a:r>
              <a:rPr lang="ru-RU" dirty="0" err="1"/>
              <a:t>збудники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6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Використана 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en-US" dirty="0" smtClean="0">
                <a:hlinkClick r:id="rId2"/>
              </a:rPr>
              <a:t>http://www.zdorovya.in.ua/disease/1563.html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http://ua-referat.com</a:t>
            </a:r>
            <a:r>
              <a:rPr lang="uk-UA" dirty="0" smtClean="0">
                <a:hlinkClick r:id="rId3"/>
              </a:rPr>
              <a:t>/Переломи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5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</TotalTime>
  <Words>839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Травми та перша допомога при них</vt:lpstr>
      <vt:lpstr>Закриті ушкодження</vt:lpstr>
      <vt:lpstr>Вивих </vt:lpstr>
      <vt:lpstr>Травматичний токсикоз </vt:lpstr>
      <vt:lpstr>Переломи </vt:lpstr>
      <vt:lpstr>Класифікація переломів</vt:lpstr>
      <vt:lpstr>Ознаки переломів </vt:lpstr>
      <vt:lpstr>Перша допомога</vt:lpstr>
      <vt:lpstr>Використана 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Травми та перша допомога при них</dc:title>
  <dc:creator>Оля</dc:creator>
  <cp:lastModifiedBy>Оля</cp:lastModifiedBy>
  <cp:revision>14</cp:revision>
  <dcterms:created xsi:type="dcterms:W3CDTF">2013-09-28T17:39:04Z</dcterms:created>
  <dcterms:modified xsi:type="dcterms:W3CDTF">2013-09-28T18:14:27Z</dcterms:modified>
</cp:coreProperties>
</file>