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1" r:id="rId4"/>
    <p:sldId id="289" r:id="rId5"/>
    <p:sldId id="288" r:id="rId6"/>
    <p:sldId id="296" r:id="rId7"/>
    <p:sldId id="295" r:id="rId8"/>
    <p:sldId id="290" r:id="rId9"/>
    <p:sldId id="283" r:id="rId10"/>
    <p:sldId id="302" r:id="rId11"/>
    <p:sldId id="284" r:id="rId12"/>
    <p:sldId id="287" r:id="rId13"/>
    <p:sldId id="281" r:id="rId14"/>
    <p:sldId id="272" r:id="rId15"/>
    <p:sldId id="285" r:id="rId16"/>
    <p:sldId id="297" r:id="rId17"/>
    <p:sldId id="273" r:id="rId18"/>
    <p:sldId id="298" r:id="rId19"/>
    <p:sldId id="299" r:id="rId20"/>
    <p:sldId id="300" r:id="rId21"/>
    <p:sldId id="274" r:id="rId22"/>
    <p:sldId id="275" r:id="rId23"/>
    <p:sldId id="292" r:id="rId24"/>
    <p:sldId id="286" r:id="rId25"/>
    <p:sldId id="264" r:id="rId26"/>
    <p:sldId id="301" r:id="rId27"/>
    <p:sldId id="291" r:id="rId28"/>
    <p:sldId id="266" r:id="rId29"/>
    <p:sldId id="276" r:id="rId30"/>
    <p:sldId id="303" r:id="rId31"/>
    <p:sldId id="304" r:id="rId32"/>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20" d="100"/>
          <a:sy n="120" d="100"/>
        </p:scale>
        <p:origin x="-8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AB7387BF-D01A-412F-B208-05E7FB64EFEA}" type="datetimeFigureOut">
              <a:rPr lang="uk-UA"/>
              <a:pPr>
                <a:defRPr/>
              </a:pPr>
              <a:t>17.11.2013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9DEFC239-0CDC-4F95-BF2C-65C79096BAF8}"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9C2DACFF-D20D-4E28-BA9D-E26A4E483AE6}" type="datetimeFigureOut">
              <a:rPr lang="uk-UA"/>
              <a:pPr>
                <a:defRPr/>
              </a:pPr>
              <a:t>17.11.2013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F6E869A5-68FB-4830-AC0E-41D3BC78B052}"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900F01ED-B575-42FD-983A-554D6BD067E3}" type="datetimeFigureOut">
              <a:rPr lang="uk-UA"/>
              <a:pPr>
                <a:defRPr/>
              </a:pPr>
              <a:t>17.11.2013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BCF6A25F-A194-47A9-9813-3B5774375BDC}"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8A551A41-5D0D-41C7-9348-39FB03A2F57D}" type="datetimeFigureOut">
              <a:rPr lang="uk-UA"/>
              <a:pPr>
                <a:defRPr/>
              </a:pPr>
              <a:t>17.11.2013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12970086-1698-49E0-AF62-72D51A56BBCF}"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EF7445-6CF5-4646-B5E1-C2B1B0713B8D}" type="datetimeFigureOut">
              <a:rPr lang="uk-UA"/>
              <a:pPr>
                <a:defRPr/>
              </a:pPr>
              <a:t>17.11.2013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AD264352-1B7F-477E-BCBC-CEA20624B608}"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A5CA2AA1-408B-4704-AAC4-FBE549557FD5}" type="datetimeFigureOut">
              <a:rPr lang="uk-UA"/>
              <a:pPr>
                <a:defRPr/>
              </a:pPr>
              <a:t>17.11.2013</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FE839B07-65C8-4941-B3DA-43A205B684B4}"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3FF52279-FDEF-4F35-A82B-292129CA998C}" type="datetimeFigureOut">
              <a:rPr lang="uk-UA"/>
              <a:pPr>
                <a:defRPr/>
              </a:pPr>
              <a:t>17.11.2013</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7234B2D6-35AA-4714-9BF8-FDE128C2FC6B}"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07592614-9FC6-4A5B-8AE8-E9D2661CC2B9}" type="datetimeFigureOut">
              <a:rPr lang="uk-UA"/>
              <a:pPr>
                <a:defRPr/>
              </a:pPr>
              <a:t>17.11.2013</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638D2B5B-55F4-4E1E-9C6D-9C06E3F46E59}"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EC5ADD2-8A9A-4BB2-8288-95975CBD2DD8}" type="datetimeFigureOut">
              <a:rPr lang="uk-UA"/>
              <a:pPr>
                <a:defRPr/>
              </a:pPr>
              <a:t>17.11.2013</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6020F19D-0E5F-4F4E-966A-FC17C5EC6107}"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33E6648-5277-47BF-BBFF-C60B11C8D6ED}" type="datetimeFigureOut">
              <a:rPr lang="uk-UA"/>
              <a:pPr>
                <a:defRPr/>
              </a:pPr>
              <a:t>17.11.2013</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657E9FDA-A20A-4CCF-941F-AF34DE710F35}"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A4F4B79-E892-420C-9A9C-DFA478A85C74}" type="datetimeFigureOut">
              <a:rPr lang="uk-UA"/>
              <a:pPr>
                <a:defRPr/>
              </a:pPr>
              <a:t>17.11.2013</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00D018A8-CCCA-443F-BF2E-0250878F4FCA}"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51DC208-B54F-453D-A2D7-2BD5ACF3C1BB}" type="datetimeFigureOut">
              <a:rPr lang="uk-UA"/>
              <a:pPr>
                <a:defRPr/>
              </a:pPr>
              <a:t>17.11.2013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8BBFD4-7B89-4675-B6E9-4C36570F462B}"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571480"/>
            <a:ext cx="7772400" cy="2928957"/>
          </a:xfrm>
        </p:spPr>
        <p:txBody>
          <a:bodyPr rtlCol="0">
            <a:normAutofit fontScale="90000"/>
          </a:bodyPr>
          <a:lstStyle/>
          <a:p>
            <a:pPr algn="l" fontAlgn="auto">
              <a:spcAft>
                <a:spcPts val="0"/>
              </a:spcAft>
              <a:defRPr/>
            </a:pPr>
            <a:r>
              <a:rPr lang="uk-UA" sz="8000" b="1" dirty="0" smtClean="0">
                <a:solidFill>
                  <a:srgbClr val="002060"/>
                </a:solidFill>
                <a:effectLst>
                  <a:glow rad="101600">
                    <a:srgbClr val="CC6600"/>
                  </a:glow>
                </a:effectLst>
              </a:rPr>
              <a:t>Віддалена </a:t>
            </a:r>
            <a:r>
              <a:rPr lang="uk-UA" sz="6000" b="1" dirty="0" smtClean="0">
                <a:effectLst>
                  <a:glow rad="101600">
                    <a:srgbClr val="CC6600"/>
                  </a:glow>
                </a:effectLst>
              </a:rPr>
              <a:t/>
            </a:r>
            <a:br>
              <a:rPr lang="uk-UA" sz="6000" b="1" dirty="0" smtClean="0">
                <a:effectLst>
                  <a:glow rad="101600">
                    <a:srgbClr val="CC6600"/>
                  </a:glow>
                </a:effectLst>
              </a:rPr>
            </a:br>
            <a:r>
              <a:rPr lang="uk-UA" sz="6000" b="1" dirty="0" smtClean="0">
                <a:effectLst>
                  <a:glow rad="101600">
                    <a:srgbClr val="CC6600"/>
                  </a:glow>
                </a:effectLst>
              </a:rPr>
              <a:t>		</a:t>
            </a:r>
            <a:r>
              <a:rPr lang="uk-UA" sz="8000" b="1" dirty="0" smtClean="0">
                <a:solidFill>
                  <a:srgbClr val="002060"/>
                </a:solidFill>
                <a:effectLst>
                  <a:glow rad="101600">
                    <a:srgbClr val="CC6600"/>
                  </a:glow>
                </a:effectLst>
              </a:rPr>
              <a:t>гібридизація</a:t>
            </a:r>
            <a:r>
              <a:rPr sz="8000" b="1" smtClean="0">
                <a:solidFill>
                  <a:srgbClr val="002060"/>
                </a:solidFill>
                <a:effectLst>
                  <a:glow rad="101600">
                    <a:srgbClr val="CC6600"/>
                  </a:glow>
                </a:effectLst>
              </a:rPr>
              <a:t> </a:t>
            </a:r>
            <a:r>
              <a:rPr lang="uk-UA" sz="8000" b="1" dirty="0" smtClean="0">
                <a:effectLst>
                  <a:glow rad="101600">
                    <a:srgbClr val="CC6600"/>
                  </a:glow>
                </a:effectLst>
              </a:rPr>
              <a:t/>
            </a:r>
            <a:br>
              <a:rPr lang="uk-UA" sz="8000" b="1" dirty="0" smtClean="0">
                <a:effectLst>
                  <a:glow rad="101600">
                    <a:srgbClr val="CC6600"/>
                  </a:glow>
                </a:effectLst>
              </a:rPr>
            </a:br>
            <a:r>
              <a:rPr lang="uk-UA" sz="8000" b="1" dirty="0" smtClean="0">
                <a:effectLst>
                  <a:glow rad="101600">
                    <a:srgbClr val="CC6600"/>
                  </a:glow>
                </a:effectLst>
              </a:rPr>
              <a:t>					</a:t>
            </a:r>
            <a:r>
              <a:rPr lang="uk-UA" sz="8000" b="1" dirty="0" smtClean="0">
                <a:solidFill>
                  <a:srgbClr val="002060"/>
                </a:solidFill>
                <a:effectLst>
                  <a:glow rad="101600">
                    <a:srgbClr val="CC6600"/>
                  </a:glow>
                </a:effectLst>
              </a:rPr>
              <a:t>тварин </a:t>
            </a:r>
            <a:endParaRPr lang="uk-UA" sz="8000" b="1" dirty="0">
              <a:solidFill>
                <a:srgbClr val="002060"/>
              </a:solidFill>
              <a:effectLst>
                <a:glow rad="101600">
                  <a:srgbClr val="CC6600"/>
                </a:glow>
              </a:effectLst>
            </a:endParaRPr>
          </a:p>
        </p:txBody>
      </p:sp>
      <p:pic>
        <p:nvPicPr>
          <p:cNvPr id="4" name="Рисунок 3" descr="06-Leopon.jpg"/>
          <p:cNvPicPr>
            <a:picLocks noChangeAspect="1"/>
          </p:cNvPicPr>
          <p:nvPr/>
        </p:nvPicPr>
        <p:blipFill>
          <a:blip r:embed="rId2" cstate="print"/>
          <a:stretch>
            <a:fillRect/>
          </a:stretch>
        </p:blipFill>
        <p:spPr>
          <a:xfrm>
            <a:off x="1142976" y="3143248"/>
            <a:ext cx="3561002" cy="2100991"/>
          </a:xfrm>
          <a:prstGeom prst="rect">
            <a:avLst/>
          </a:prstGeom>
          <a:ln>
            <a:noFill/>
          </a:ln>
          <a:effectLst>
            <a:softEdge rad="112500"/>
          </a:effectLst>
        </p:spPr>
      </p:pic>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евероятные гибриды животных"/>
          <p:cNvPicPr>
            <a:picLocks noChangeAspect="1" noChangeArrowheads="1"/>
          </p:cNvPicPr>
          <p:nvPr/>
        </p:nvPicPr>
        <p:blipFill>
          <a:blip r:embed="rId2"/>
          <a:srcRect/>
          <a:stretch>
            <a:fillRect/>
          </a:stretch>
        </p:blipFill>
        <p:spPr bwMode="auto">
          <a:xfrm>
            <a:off x="3786188" y="2714625"/>
            <a:ext cx="4881562" cy="3665538"/>
          </a:xfrm>
          <a:prstGeom prst="rect">
            <a:avLst/>
          </a:prstGeom>
          <a:ln>
            <a:noFill/>
          </a:ln>
          <a:effectLst>
            <a:outerShdw blurRad="292100" dist="139700" dir="2700000" algn="tl" rotWithShape="0">
              <a:srgbClr val="333333">
                <a:alpha val="65000"/>
              </a:srgbClr>
            </a:outerShdw>
          </a:effectLst>
        </p:spPr>
      </p:pic>
      <p:sp>
        <p:nvSpPr>
          <p:cNvPr id="5"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верблюдів </a:t>
            </a:r>
            <a:endParaRPr lang="uk-UA" sz="4000" b="1" dirty="0">
              <a:solidFill>
                <a:srgbClr val="002060"/>
              </a:solidFill>
              <a:latin typeface="+mj-lt"/>
              <a:ea typeface="+mj-ea"/>
              <a:cs typeface="+mj-cs"/>
            </a:endParaRPr>
          </a:p>
        </p:txBody>
      </p:sp>
      <p:sp>
        <p:nvSpPr>
          <p:cNvPr id="22531" name="Содержимое 2"/>
          <p:cNvSpPr txBox="1">
            <a:spLocks/>
          </p:cNvSpPr>
          <p:nvPr/>
        </p:nvSpPr>
        <p:spPr bwMode="auto">
          <a:xfrm>
            <a:off x="500063" y="1214438"/>
            <a:ext cx="8143875" cy="1500187"/>
          </a:xfrm>
          <a:prstGeom prst="rect">
            <a:avLst/>
          </a:prstGeom>
          <a:noFill/>
          <a:ln w="9525">
            <a:noFill/>
            <a:miter lim="800000"/>
            <a:headEnd/>
            <a:tailEnd/>
          </a:ln>
        </p:spPr>
        <p:txBody>
          <a:bodyPr/>
          <a:lstStyle/>
          <a:p>
            <a:pPr marL="342900" indent="-342900">
              <a:spcBef>
                <a:spcPct val="20000"/>
              </a:spcBef>
              <a:buFontTx/>
              <a:buChar char="-"/>
            </a:pPr>
            <a:endParaRPr lang="ru-RU" sz="3200">
              <a:latin typeface="Calibri" pitchFamily="34" charset="0"/>
            </a:endParaRPr>
          </a:p>
        </p:txBody>
      </p:sp>
      <p:sp>
        <p:nvSpPr>
          <p:cNvPr id="22532" name="Прямоугольник 6"/>
          <p:cNvSpPr>
            <a:spLocks noChangeArrowheads="1"/>
          </p:cNvSpPr>
          <p:nvPr/>
        </p:nvSpPr>
        <p:spPr bwMode="auto">
          <a:xfrm>
            <a:off x="214313" y="1163638"/>
            <a:ext cx="8643937" cy="5264150"/>
          </a:xfrm>
          <a:prstGeom prst="rect">
            <a:avLst/>
          </a:prstGeom>
          <a:noFill/>
          <a:ln w="9525">
            <a:noFill/>
            <a:miter lim="800000"/>
            <a:headEnd/>
            <a:tailEnd/>
          </a:ln>
        </p:spPr>
        <p:txBody>
          <a:bodyPr>
            <a:spAutoFit/>
          </a:bodyPr>
          <a:lstStyle/>
          <a:p>
            <a:pPr>
              <a:buFont typeface="Arial" charset="0"/>
              <a:buChar char="•"/>
            </a:pPr>
            <a:r>
              <a:rPr lang="uk-UA" sz="2800">
                <a:solidFill>
                  <a:srgbClr val="002060"/>
                </a:solidFill>
                <a:latin typeface="Calibri" pitchFamily="34" charset="0"/>
              </a:rPr>
              <a:t> </a:t>
            </a:r>
            <a:r>
              <a:rPr lang="uk-UA" sz="2800" b="1">
                <a:solidFill>
                  <a:srgbClr val="002060"/>
                </a:solidFill>
                <a:latin typeface="Calibri" pitchFamily="34" charset="0"/>
              </a:rPr>
              <a:t>Верблюлама</a:t>
            </a:r>
            <a:r>
              <a:rPr lang="uk-UA" sz="2800">
                <a:solidFill>
                  <a:srgbClr val="002060"/>
                </a:solidFill>
                <a:latin typeface="Calibri" pitchFamily="34" charset="0"/>
              </a:rPr>
              <a:t> - гібрид верблюда і лами. Народжується </a:t>
            </a:r>
          </a:p>
          <a:p>
            <a:r>
              <a:rPr lang="uk-UA" sz="2800">
                <a:solidFill>
                  <a:srgbClr val="002060"/>
                </a:solidFill>
                <a:latin typeface="Calibri" pitchFamily="34" charset="0"/>
              </a:rPr>
              <a:t>   на світ в результаті штучного запліднення, оскільки      </a:t>
            </a:r>
          </a:p>
          <a:p>
            <a:r>
              <a:rPr lang="uk-UA" sz="2800">
                <a:solidFill>
                  <a:srgbClr val="002060"/>
                </a:solidFill>
                <a:latin typeface="Calibri" pitchFamily="34" charset="0"/>
              </a:rPr>
              <a:t>   відмінність розмірів тварин не допускає природного </a:t>
            </a:r>
          </a:p>
          <a:p>
            <a:r>
              <a:rPr lang="uk-UA" sz="2800">
                <a:solidFill>
                  <a:srgbClr val="002060"/>
                </a:solidFill>
                <a:latin typeface="Calibri" pitchFamily="34" charset="0"/>
              </a:rPr>
              <a:t>   розмноження.                                                                                     </a:t>
            </a:r>
          </a:p>
          <a:p>
            <a:r>
              <a:rPr lang="uk-UA" sz="2800">
                <a:solidFill>
                  <a:srgbClr val="002060"/>
                </a:solidFill>
                <a:latin typeface="Calibri" pitchFamily="34" charset="0"/>
              </a:rPr>
              <a:t>   У верблюлами                                                                     </a:t>
            </a:r>
          </a:p>
          <a:p>
            <a:r>
              <a:rPr lang="uk-UA" sz="2800">
                <a:solidFill>
                  <a:srgbClr val="002060"/>
                </a:solidFill>
                <a:latin typeface="Calibri" pitchFamily="34" charset="0"/>
              </a:rPr>
              <a:t>   зазвичай короткі                                                                              </a:t>
            </a:r>
          </a:p>
          <a:p>
            <a:r>
              <a:rPr lang="uk-UA" sz="2800">
                <a:solidFill>
                  <a:srgbClr val="002060"/>
                </a:solidFill>
                <a:latin typeface="Calibri" pitchFamily="34" charset="0"/>
              </a:rPr>
              <a:t>   вуха і довгий хвіст,                                                                           </a:t>
            </a:r>
          </a:p>
          <a:p>
            <a:r>
              <a:rPr lang="uk-UA" sz="2800">
                <a:solidFill>
                  <a:srgbClr val="002060"/>
                </a:solidFill>
                <a:latin typeface="Calibri" pitchFamily="34" charset="0"/>
              </a:rPr>
              <a:t>   як у верблюда, але                                                             </a:t>
            </a:r>
          </a:p>
          <a:p>
            <a:r>
              <a:rPr lang="uk-UA" sz="2800">
                <a:solidFill>
                  <a:srgbClr val="002060"/>
                </a:solidFill>
                <a:latin typeface="Calibri" pitchFamily="34" charset="0"/>
              </a:rPr>
              <a:t>   роздвоєне копито, </a:t>
            </a:r>
          </a:p>
          <a:p>
            <a:r>
              <a:rPr lang="uk-UA" sz="2800">
                <a:solidFill>
                  <a:srgbClr val="002060"/>
                </a:solidFill>
                <a:latin typeface="Calibri" pitchFamily="34" charset="0"/>
              </a:rPr>
              <a:t>   як у лами. І головне -                                                                            </a:t>
            </a:r>
          </a:p>
          <a:p>
            <a:r>
              <a:rPr lang="uk-UA" sz="2800">
                <a:solidFill>
                  <a:srgbClr val="002060"/>
                </a:solidFill>
                <a:latin typeface="Calibri" pitchFamily="34" charset="0"/>
              </a:rPr>
              <a:t>   у верблюлам                                                                              </a:t>
            </a:r>
          </a:p>
          <a:p>
            <a:r>
              <a:rPr lang="uk-UA" sz="2800">
                <a:solidFill>
                  <a:srgbClr val="002060"/>
                </a:solidFill>
                <a:latin typeface="Calibri" pitchFamily="34" charset="0"/>
              </a:rPr>
              <a:t>   відсутній горб.</a:t>
            </a:r>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1214438"/>
            <a:ext cx="8358187" cy="3143250"/>
          </a:xfrm>
        </p:spPr>
        <p:txBody>
          <a:bodyPr rtlCol="0">
            <a:normAutofit fontScale="85000" lnSpcReduction="10000"/>
          </a:bodyPr>
          <a:lstStyle/>
          <a:p>
            <a:pPr fontAlgn="auto">
              <a:spcAft>
                <a:spcPts val="0"/>
              </a:spcAft>
              <a:buFont typeface="Arial" pitchFamily="34" charset="0"/>
              <a:buChar char="•"/>
              <a:defRPr/>
            </a:pPr>
            <a:r>
              <a:rPr lang="uk-UA" dirty="0" smtClean="0">
                <a:solidFill>
                  <a:srgbClr val="002060"/>
                </a:solidFill>
              </a:rPr>
              <a:t>В </a:t>
            </a:r>
            <a:r>
              <a:rPr lang="uk-UA" dirty="0" err="1" smtClean="0">
                <a:solidFill>
                  <a:srgbClr val="002060"/>
                </a:solidFill>
              </a:rPr>
              <a:t>Асканії-Нова</a:t>
            </a:r>
            <a:r>
              <a:rPr lang="uk-UA" dirty="0" smtClean="0">
                <a:solidFill>
                  <a:srgbClr val="002060"/>
                </a:solidFill>
              </a:rPr>
              <a:t> шляхом гібридизації червоної степової великої рогатої худоби із зебу, в результаті отриманий зебувидний гібрид, що відрізняється більш високим вмістом жиру в молоці і стійкістю до піроплазмозу. </a:t>
            </a:r>
          </a:p>
          <a:p>
            <a:pPr fontAlgn="auto">
              <a:spcAft>
                <a:spcPts val="0"/>
              </a:spcAft>
              <a:buFont typeface="Arial" pitchFamily="34" charset="0"/>
              <a:buChar char="•"/>
              <a:defRPr/>
            </a:pPr>
            <a:r>
              <a:rPr lang="uk-UA" dirty="0" smtClean="0">
                <a:solidFill>
                  <a:srgbClr val="002060"/>
                </a:solidFill>
              </a:rPr>
              <a:t>У США схрещуванням биків зебу з коровами </a:t>
            </a:r>
            <a:r>
              <a:rPr lang="uk-UA" dirty="0" err="1" smtClean="0">
                <a:solidFill>
                  <a:srgbClr val="002060"/>
                </a:solidFill>
              </a:rPr>
              <a:t>шортгорнської</a:t>
            </a:r>
            <a:r>
              <a:rPr lang="uk-UA" dirty="0" smtClean="0">
                <a:solidFill>
                  <a:srgbClr val="002060"/>
                </a:solidFill>
              </a:rPr>
              <a:t> породи отримана спеціалізована м'ясна порода великої рогатої худоби </a:t>
            </a:r>
            <a:r>
              <a:rPr lang="uk-UA" dirty="0" err="1" smtClean="0">
                <a:solidFill>
                  <a:srgbClr val="002060"/>
                </a:solidFill>
              </a:rPr>
              <a:t>санта-гертруда</a:t>
            </a:r>
            <a:r>
              <a:rPr lang="uk-UA" dirty="0" smtClean="0">
                <a:solidFill>
                  <a:srgbClr val="002060"/>
                </a:solidFill>
              </a:rPr>
              <a:t>. </a:t>
            </a:r>
          </a:p>
          <a:p>
            <a:pPr fontAlgn="auto">
              <a:spcAft>
                <a:spcPts val="0"/>
              </a:spcAft>
              <a:buFont typeface="Arial" pitchFamily="34" charset="0"/>
              <a:buChar char="•"/>
              <a:defRPr/>
            </a:pPr>
            <a:endParaRPr lang="uk-UA" dirty="0"/>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зебу </a:t>
            </a:r>
            <a:endParaRPr lang="uk-UA" sz="4000" b="1" dirty="0">
              <a:solidFill>
                <a:srgbClr val="002060"/>
              </a:solidFill>
              <a:latin typeface="+mj-lt"/>
              <a:ea typeface="+mj-ea"/>
              <a:cs typeface="+mj-cs"/>
            </a:endParaRPr>
          </a:p>
        </p:txBody>
      </p:sp>
      <p:pic>
        <p:nvPicPr>
          <p:cNvPr id="5" name="Рисунок 4" descr="гібрид зебу і корови.jpg"/>
          <p:cNvPicPr>
            <a:picLocks noChangeAspect="1"/>
          </p:cNvPicPr>
          <p:nvPr/>
        </p:nvPicPr>
        <p:blipFill>
          <a:blip r:embed="rId2"/>
          <a:stretch>
            <a:fillRect/>
          </a:stretch>
        </p:blipFill>
        <p:spPr>
          <a:xfrm>
            <a:off x="468313" y="4724400"/>
            <a:ext cx="8275637" cy="1985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1214438"/>
            <a:ext cx="8358187" cy="3143250"/>
          </a:xfrm>
        </p:spPr>
        <p:txBody>
          <a:bodyPr rtlCol="0">
            <a:normAutofit fontScale="92500" lnSpcReduction="20000"/>
          </a:bodyPr>
          <a:lstStyle/>
          <a:p>
            <a:pPr fontAlgn="auto">
              <a:spcAft>
                <a:spcPts val="0"/>
              </a:spcAft>
              <a:buFont typeface="Arial" pitchFamily="34" charset="0"/>
              <a:buChar char="•"/>
              <a:defRPr/>
            </a:pPr>
            <a:r>
              <a:rPr lang="uk-UA" dirty="0" smtClean="0">
                <a:solidFill>
                  <a:srgbClr val="002060"/>
                </a:solidFill>
              </a:rPr>
              <a:t>Схрещуванням свійської тварини високогірних районів Центральної Азії - яка - з великою рогатою худобою виведено нові породи - </a:t>
            </a:r>
            <a:r>
              <a:rPr lang="uk-UA" b="1" dirty="0" err="1" smtClean="0">
                <a:solidFill>
                  <a:srgbClr val="002060"/>
                </a:solidFill>
              </a:rPr>
              <a:t>сарлики</a:t>
            </a:r>
            <a:r>
              <a:rPr lang="uk-UA" dirty="0" smtClean="0">
                <a:solidFill>
                  <a:srgbClr val="002060"/>
                </a:solidFill>
              </a:rPr>
              <a:t> та </a:t>
            </a:r>
            <a:r>
              <a:rPr lang="uk-UA" b="1" dirty="0" err="1" smtClean="0">
                <a:solidFill>
                  <a:srgbClr val="002060"/>
                </a:solidFill>
              </a:rPr>
              <a:t>хайнаки</a:t>
            </a:r>
            <a:r>
              <a:rPr lang="uk-UA" dirty="0" smtClean="0">
                <a:solidFill>
                  <a:srgbClr val="002060"/>
                </a:solidFill>
              </a:rPr>
              <a:t>. Вони мають більшу продуктивність і вищі якості м'яса, порівняно з яком, та кращу пристосованість до суворих умов високогір'я порівняно з великою рогатою худобою. </a:t>
            </a:r>
          </a:p>
          <a:p>
            <a:pPr fontAlgn="auto">
              <a:spcAft>
                <a:spcPts val="0"/>
              </a:spcAft>
              <a:buFont typeface="Arial" pitchFamily="34" charset="0"/>
              <a:buChar char="•"/>
              <a:defRPr/>
            </a:pPr>
            <a:endParaRPr lang="uk-UA" dirty="0"/>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яка  </a:t>
            </a:r>
            <a:endParaRPr lang="uk-UA" sz="4000" b="1" dirty="0">
              <a:solidFill>
                <a:srgbClr val="002060"/>
              </a:solidFill>
              <a:latin typeface="+mj-lt"/>
              <a:ea typeface="+mj-ea"/>
              <a:cs typeface="+mj-cs"/>
            </a:endParaRPr>
          </a:p>
        </p:txBody>
      </p:sp>
      <p:pic>
        <p:nvPicPr>
          <p:cNvPr id="5" name="Рисунок 4" descr="хайнак.gif"/>
          <p:cNvPicPr>
            <a:picLocks noChangeAspect="1"/>
          </p:cNvPicPr>
          <p:nvPr/>
        </p:nvPicPr>
        <p:blipFill>
          <a:blip r:embed="rId2"/>
          <a:stretch>
            <a:fillRect/>
          </a:stretch>
        </p:blipFill>
        <p:spPr>
          <a:xfrm>
            <a:off x="3636963" y="3857625"/>
            <a:ext cx="5126037" cy="26146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285875"/>
            <a:ext cx="8215313" cy="2552700"/>
          </a:xfrm>
        </p:spPr>
        <p:txBody>
          <a:bodyPr rtlCol="0">
            <a:normAutofit fontScale="92500" lnSpcReduction="10000"/>
          </a:bodyPr>
          <a:lstStyle/>
          <a:p>
            <a:pPr fontAlgn="auto">
              <a:spcAft>
                <a:spcPts val="0"/>
              </a:spcAft>
              <a:buFont typeface="Arial" pitchFamily="34" charset="0"/>
              <a:buChar char="•"/>
              <a:defRPr/>
            </a:pPr>
            <a:r>
              <a:rPr lang="uk-UA" dirty="0" smtClean="0">
                <a:solidFill>
                  <a:srgbClr val="002060"/>
                </a:solidFill>
              </a:rPr>
              <a:t>Отримано гібриди:</a:t>
            </a:r>
          </a:p>
          <a:p>
            <a:pPr fontAlgn="auto">
              <a:spcAft>
                <a:spcPts val="0"/>
              </a:spcAft>
              <a:buFontTx/>
              <a:buChar char="-"/>
              <a:defRPr/>
            </a:pPr>
            <a:r>
              <a:rPr lang="uk-UA" dirty="0" smtClean="0">
                <a:solidFill>
                  <a:srgbClr val="002060"/>
                </a:solidFill>
              </a:rPr>
              <a:t>великої рогатої худоби з зубром – </a:t>
            </a:r>
            <a:r>
              <a:rPr lang="uk-UA" dirty="0" err="1" smtClean="0">
                <a:solidFill>
                  <a:srgbClr val="002060"/>
                </a:solidFill>
              </a:rPr>
              <a:t>зуброни</a:t>
            </a:r>
            <a:r>
              <a:rPr lang="uk-UA" dirty="0" smtClean="0">
                <a:solidFill>
                  <a:srgbClr val="002060"/>
                </a:solidFill>
              </a:rPr>
              <a:t>;</a:t>
            </a:r>
          </a:p>
          <a:p>
            <a:pPr fontAlgn="auto">
              <a:spcAft>
                <a:spcPts val="0"/>
              </a:spcAft>
              <a:buFontTx/>
              <a:buChar char="-"/>
              <a:defRPr/>
            </a:pPr>
            <a:r>
              <a:rPr lang="uk-UA" dirty="0" smtClean="0">
                <a:solidFill>
                  <a:srgbClr val="002060"/>
                </a:solidFill>
              </a:rPr>
              <a:t>великої рогатої худоби з бізоном; </a:t>
            </a:r>
          </a:p>
          <a:p>
            <a:pPr fontAlgn="auto">
              <a:spcAft>
                <a:spcPts val="0"/>
              </a:spcAft>
              <a:buFontTx/>
              <a:buChar char="-"/>
              <a:defRPr/>
            </a:pPr>
            <a:r>
              <a:rPr lang="uk-UA" dirty="0" smtClean="0">
                <a:solidFill>
                  <a:srgbClr val="002060"/>
                </a:solidFill>
              </a:rPr>
              <a:t>зубра з бізоном – зубробізони;</a:t>
            </a:r>
          </a:p>
          <a:p>
            <a:pPr fontAlgn="auto">
              <a:spcAft>
                <a:spcPts val="0"/>
              </a:spcAft>
              <a:buFontTx/>
              <a:buChar char="-"/>
              <a:defRPr/>
            </a:pPr>
            <a:r>
              <a:rPr lang="uk-UA" dirty="0" smtClean="0">
                <a:solidFill>
                  <a:srgbClr val="002060"/>
                </a:solidFill>
              </a:rPr>
              <a:t>бізона з яком, зебу, </a:t>
            </a:r>
            <a:r>
              <a:rPr lang="uk-UA" dirty="0" err="1" smtClean="0">
                <a:solidFill>
                  <a:srgbClr val="002060"/>
                </a:solidFill>
              </a:rPr>
              <a:t>гаялом</a:t>
            </a:r>
            <a:r>
              <a:rPr lang="uk-UA" dirty="0" smtClean="0">
                <a:solidFill>
                  <a:srgbClr val="002060"/>
                </a:solidFill>
              </a:rPr>
              <a:t>. </a:t>
            </a:r>
            <a:endParaRPr lang="uk-UA" dirty="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зубра та бізона </a:t>
            </a:r>
            <a:endParaRPr lang="uk-UA" sz="4000" b="1" dirty="0">
              <a:solidFill>
                <a:srgbClr val="002060"/>
              </a:solidFill>
              <a:latin typeface="+mj-lt"/>
              <a:ea typeface="+mj-ea"/>
              <a:cs typeface="+mj-cs"/>
            </a:endParaRPr>
          </a:p>
        </p:txBody>
      </p:sp>
      <p:pic>
        <p:nvPicPr>
          <p:cNvPr id="5" name="Рисунок 4" descr="корова и зубр - зуброн.jpg"/>
          <p:cNvPicPr>
            <a:picLocks noChangeAspect="1"/>
          </p:cNvPicPr>
          <p:nvPr/>
        </p:nvPicPr>
        <p:blipFill>
          <a:blip r:embed="rId2"/>
          <a:stretch>
            <a:fillRect/>
          </a:stretch>
        </p:blipFill>
        <p:spPr>
          <a:xfrm>
            <a:off x="6215063" y="2857500"/>
            <a:ext cx="2735262" cy="1785938"/>
          </a:xfrm>
          <a:prstGeom prst="rect">
            <a:avLst/>
          </a:prstGeom>
          <a:ln>
            <a:noFill/>
          </a:ln>
          <a:effectLst>
            <a:outerShdw blurRad="292100" dist="139700" dir="2700000" algn="tl" rotWithShape="0">
              <a:srgbClr val="333333">
                <a:alpha val="65000"/>
              </a:srgbClr>
            </a:outerShdw>
          </a:effectLst>
        </p:spPr>
      </p:pic>
      <p:pic>
        <p:nvPicPr>
          <p:cNvPr id="6" name="Рисунок 5" descr="зубра и бизона.jpg"/>
          <p:cNvPicPr>
            <a:picLocks noChangeAspect="1"/>
          </p:cNvPicPr>
          <p:nvPr/>
        </p:nvPicPr>
        <p:blipFill>
          <a:blip r:embed="rId3"/>
          <a:stretch>
            <a:fillRect/>
          </a:stretch>
        </p:blipFill>
        <p:spPr>
          <a:xfrm>
            <a:off x="4500563" y="3754438"/>
            <a:ext cx="1785937" cy="2786062"/>
          </a:xfrm>
          <a:prstGeom prst="rect">
            <a:avLst/>
          </a:prstGeom>
          <a:ln>
            <a:noFill/>
          </a:ln>
          <a:effectLst>
            <a:outerShdw blurRad="292100" dist="139700" dir="2700000" algn="tl" rotWithShape="0">
              <a:srgbClr val="333333">
                <a:alpha val="65000"/>
              </a:srgbClr>
            </a:outerShdw>
          </a:effectLst>
        </p:spPr>
      </p:pic>
      <p:pic>
        <p:nvPicPr>
          <p:cNvPr id="7" name="Рисунок 6" descr="корова и бизон.jpg"/>
          <p:cNvPicPr>
            <a:picLocks noChangeAspect="1"/>
          </p:cNvPicPr>
          <p:nvPr/>
        </p:nvPicPr>
        <p:blipFill>
          <a:blip r:embed="rId4"/>
          <a:stretch>
            <a:fillRect/>
          </a:stretch>
        </p:blipFill>
        <p:spPr>
          <a:xfrm>
            <a:off x="1214438" y="3857625"/>
            <a:ext cx="1770062" cy="2646363"/>
          </a:xfrm>
          <a:prstGeom prst="rect">
            <a:avLst/>
          </a:prstGeom>
          <a:ln>
            <a:noFill/>
          </a:ln>
          <a:effectLst>
            <a:outerShdw blurRad="292100" dist="139700" dir="2700000" algn="tl" rotWithShape="0">
              <a:srgbClr val="333333">
                <a:alpha val="65000"/>
              </a:srgbClr>
            </a:outerShdw>
          </a:effectLst>
        </p:spPr>
      </p:pic>
      <p:sp>
        <p:nvSpPr>
          <p:cNvPr id="11" name="Выгнутая влево стрелка 10"/>
          <p:cNvSpPr/>
          <p:nvPr/>
        </p:nvSpPr>
        <p:spPr>
          <a:xfrm rot="21204800">
            <a:off x="320675" y="2498725"/>
            <a:ext cx="571500" cy="2325688"/>
          </a:xfrm>
          <a:prstGeom prst="curvedRightArrow">
            <a:avLst>
              <a:gd name="adj1" fmla="val 25000"/>
              <a:gd name="adj2" fmla="val 51579"/>
              <a:gd name="adj3" fmla="val 425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a:solidFill>
                <a:schemeClr val="tx1"/>
              </a:solidFill>
            </a:endParaRPr>
          </a:p>
        </p:txBody>
      </p:sp>
      <p:sp>
        <p:nvSpPr>
          <p:cNvPr id="12" name="Выгнутая вправо стрелка 11"/>
          <p:cNvSpPr/>
          <p:nvPr/>
        </p:nvSpPr>
        <p:spPr>
          <a:xfrm rot="20970499">
            <a:off x="5743575" y="2738438"/>
            <a:ext cx="414338" cy="1131887"/>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a:solidFill>
                <a:schemeClr val="tx1"/>
              </a:solidFill>
            </a:endParaRPr>
          </a:p>
        </p:txBody>
      </p:sp>
      <p:sp>
        <p:nvSpPr>
          <p:cNvPr id="13" name="Выгнутая вправо стрелка 12"/>
          <p:cNvSpPr/>
          <p:nvPr/>
        </p:nvSpPr>
        <p:spPr>
          <a:xfrm rot="19660918">
            <a:off x="7989888" y="1597025"/>
            <a:ext cx="428625" cy="1154113"/>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a:solidFill>
                <a:schemeClr val="tx1"/>
              </a:solidFill>
            </a:endParaRPr>
          </a:p>
        </p:txBody>
      </p:sp>
    </p:spTree>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285875"/>
            <a:ext cx="8286750" cy="1857375"/>
          </a:xfrm>
        </p:spPr>
        <p:txBody>
          <a:bodyPr rtlCol="0">
            <a:normAutofit fontScale="85000" lnSpcReduction="10000"/>
          </a:bodyPr>
          <a:lstStyle/>
          <a:p>
            <a:pPr fontAlgn="auto">
              <a:spcAft>
                <a:spcPts val="0"/>
              </a:spcAft>
              <a:buFont typeface="Arial" pitchFamily="34" charset="0"/>
              <a:buChar char="•"/>
              <a:defRPr/>
            </a:pPr>
            <a:r>
              <a:rPr lang="uk-UA" dirty="0" smtClean="0">
                <a:solidFill>
                  <a:srgbClr val="002060"/>
                </a:solidFill>
              </a:rPr>
              <a:t>У свинарстві практикується в основному гібридизація домашніх свиней з диким кабаном для зміцнення статури свиней культурних порід і поліпшення їх пристосованості до місцевих умов. </a:t>
            </a: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свиней </a:t>
            </a:r>
            <a:endParaRPr lang="uk-UA" sz="4000" b="1" dirty="0">
              <a:solidFill>
                <a:srgbClr val="002060"/>
              </a:solidFill>
              <a:latin typeface="+mj-lt"/>
              <a:ea typeface="+mj-ea"/>
              <a:cs typeface="+mj-cs"/>
            </a:endParaRPr>
          </a:p>
        </p:txBody>
      </p:sp>
      <p:pic>
        <p:nvPicPr>
          <p:cNvPr id="26627" name="Рисунок 4" descr="5.jpg"/>
          <p:cNvPicPr>
            <a:picLocks noChangeAspect="1"/>
          </p:cNvPicPr>
          <p:nvPr/>
        </p:nvPicPr>
        <p:blipFill>
          <a:blip r:embed="rId2"/>
          <a:srcRect/>
          <a:stretch>
            <a:fillRect/>
          </a:stretch>
        </p:blipFill>
        <p:spPr bwMode="auto">
          <a:xfrm>
            <a:off x="714375" y="3286125"/>
            <a:ext cx="3786188" cy="2214563"/>
          </a:xfrm>
          <a:prstGeom prst="rect">
            <a:avLst/>
          </a:prstGeom>
          <a:noFill/>
          <a:ln w="9525">
            <a:noFill/>
            <a:miter lim="800000"/>
            <a:headEnd/>
            <a:tailEnd/>
          </a:ln>
        </p:spPr>
      </p:pic>
      <p:pic>
        <p:nvPicPr>
          <p:cNvPr id="26628" name="Рисунок 5" descr="715852-1.jpg"/>
          <p:cNvPicPr>
            <a:picLocks noChangeAspect="1"/>
          </p:cNvPicPr>
          <p:nvPr/>
        </p:nvPicPr>
        <p:blipFill>
          <a:blip r:embed="rId3"/>
          <a:srcRect/>
          <a:stretch>
            <a:fillRect/>
          </a:stretch>
        </p:blipFill>
        <p:spPr bwMode="auto">
          <a:xfrm>
            <a:off x="4786313" y="4286250"/>
            <a:ext cx="3946525" cy="2071688"/>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214438"/>
            <a:ext cx="8215313" cy="5000625"/>
          </a:xfrm>
        </p:spPr>
        <p:txBody>
          <a:bodyPr rtlCol="0">
            <a:normAutofit fontScale="77500" lnSpcReduction="20000"/>
          </a:bodyPr>
          <a:lstStyle/>
          <a:p>
            <a:pPr fontAlgn="auto">
              <a:spcAft>
                <a:spcPts val="0"/>
              </a:spcAft>
              <a:buFont typeface="Arial" pitchFamily="34" charset="0"/>
              <a:buChar char="•"/>
              <a:defRPr/>
            </a:pPr>
            <a:r>
              <a:rPr lang="uk-UA" dirty="0" smtClean="0">
                <a:solidFill>
                  <a:srgbClr val="002060"/>
                </a:solidFill>
              </a:rPr>
              <a:t>У вівчарстві шляхом гібридизації домашніх овець з дикими баранами муфлоном і архаром виведені нові породи:</a:t>
            </a:r>
          </a:p>
          <a:p>
            <a:pPr fontAlgn="auto">
              <a:spcAft>
                <a:spcPts val="0"/>
              </a:spcAft>
              <a:buFont typeface="Arial" pitchFamily="34" charset="0"/>
              <a:buNone/>
              <a:defRPr/>
            </a:pPr>
            <a:r>
              <a:rPr lang="uk-UA" dirty="0" smtClean="0">
                <a:solidFill>
                  <a:srgbClr val="002060"/>
                </a:solidFill>
              </a:rPr>
              <a:t> - </a:t>
            </a:r>
            <a:r>
              <a:rPr lang="uk-UA" b="1" dirty="0" err="1" smtClean="0">
                <a:solidFill>
                  <a:srgbClr val="002060"/>
                </a:solidFill>
              </a:rPr>
              <a:t>архаромеринос</a:t>
            </a:r>
            <a:r>
              <a:rPr lang="uk-UA" dirty="0" smtClean="0">
                <a:solidFill>
                  <a:srgbClr val="002060"/>
                </a:solidFill>
              </a:rPr>
              <a:t> - гібрид тонкорунних овець - мериносів і дикого гірського барана - архара. </a:t>
            </a:r>
            <a:r>
              <a:rPr lang="ru-RU" dirty="0" err="1" smtClean="0">
                <a:solidFill>
                  <a:srgbClr val="002060"/>
                </a:solidFill>
              </a:rPr>
              <a:t>Гібриди</a:t>
            </a:r>
            <a:r>
              <a:rPr lang="ru-RU" dirty="0" smtClean="0">
                <a:solidFill>
                  <a:srgbClr val="002060"/>
                </a:solidFill>
              </a:rPr>
              <a:t> </a:t>
            </a:r>
            <a:r>
              <a:rPr lang="ru-RU" dirty="0" err="1" smtClean="0">
                <a:solidFill>
                  <a:srgbClr val="002060"/>
                </a:solidFill>
              </a:rPr>
              <a:t>успадкували</a:t>
            </a:r>
            <a:r>
              <a:rPr lang="ru-RU" dirty="0" smtClean="0">
                <a:solidFill>
                  <a:srgbClr val="002060"/>
                </a:solidFill>
              </a:rPr>
              <a:t> </a:t>
            </a:r>
            <a:r>
              <a:rPr lang="ru-RU" dirty="0" err="1" smtClean="0">
                <a:solidFill>
                  <a:srgbClr val="002060"/>
                </a:solidFill>
              </a:rPr>
              <a:t>основні</a:t>
            </a:r>
            <a:r>
              <a:rPr lang="ru-RU" dirty="0" smtClean="0">
                <a:solidFill>
                  <a:srgbClr val="002060"/>
                </a:solidFill>
              </a:rPr>
              <a:t> </a:t>
            </a:r>
            <a:r>
              <a:rPr lang="ru-RU" dirty="0" err="1" smtClean="0">
                <a:solidFill>
                  <a:srgbClr val="002060"/>
                </a:solidFill>
              </a:rPr>
              <a:t>екстер'єрні</a:t>
            </a:r>
            <a:r>
              <a:rPr lang="ru-RU" dirty="0" smtClean="0">
                <a:solidFill>
                  <a:srgbClr val="002060"/>
                </a:solidFill>
              </a:rPr>
              <a:t> </a:t>
            </a:r>
            <a:r>
              <a:rPr lang="ru-RU" dirty="0" err="1" smtClean="0">
                <a:solidFill>
                  <a:srgbClr val="002060"/>
                </a:solidFill>
              </a:rPr>
              <a:t>особливості</a:t>
            </a:r>
            <a:r>
              <a:rPr lang="ru-RU" dirty="0" smtClean="0">
                <a:solidFill>
                  <a:srgbClr val="002060"/>
                </a:solidFill>
              </a:rPr>
              <a:t> </a:t>
            </a:r>
            <a:r>
              <a:rPr lang="ru-RU" dirty="0" err="1" smtClean="0">
                <a:solidFill>
                  <a:srgbClr val="002060"/>
                </a:solidFill>
              </a:rPr>
              <a:t>і</a:t>
            </a:r>
            <a:r>
              <a:rPr lang="ru-RU" dirty="0" smtClean="0">
                <a:solidFill>
                  <a:srgbClr val="002060"/>
                </a:solidFill>
              </a:rPr>
              <a:t> </a:t>
            </a:r>
            <a:r>
              <a:rPr lang="ru-RU" dirty="0" err="1" smtClean="0">
                <a:solidFill>
                  <a:srgbClr val="002060"/>
                </a:solidFill>
              </a:rPr>
              <a:t>пристосованість</a:t>
            </a:r>
            <a:r>
              <a:rPr lang="ru-RU" dirty="0" smtClean="0">
                <a:solidFill>
                  <a:srgbClr val="002060"/>
                </a:solidFill>
              </a:rPr>
              <a:t> до </a:t>
            </a:r>
            <a:r>
              <a:rPr lang="ru-RU" dirty="0" err="1" smtClean="0">
                <a:solidFill>
                  <a:srgbClr val="002060"/>
                </a:solidFill>
              </a:rPr>
              <a:t>гірських</a:t>
            </a:r>
            <a:r>
              <a:rPr lang="ru-RU" dirty="0" smtClean="0">
                <a:solidFill>
                  <a:srgbClr val="002060"/>
                </a:solidFill>
              </a:rPr>
              <a:t> умов архара </a:t>
            </a:r>
            <a:r>
              <a:rPr lang="ru-RU" dirty="0" err="1" smtClean="0">
                <a:solidFill>
                  <a:srgbClr val="002060"/>
                </a:solidFill>
              </a:rPr>
              <a:t>і</a:t>
            </a:r>
            <a:r>
              <a:rPr lang="ru-RU" dirty="0" smtClean="0">
                <a:solidFill>
                  <a:srgbClr val="002060"/>
                </a:solidFill>
              </a:rPr>
              <a:t> </a:t>
            </a:r>
            <a:r>
              <a:rPr lang="ru-RU" dirty="0" err="1" smtClean="0">
                <a:solidFill>
                  <a:srgbClr val="002060"/>
                </a:solidFill>
              </a:rPr>
              <a:t>продуктивність</a:t>
            </a:r>
            <a:r>
              <a:rPr lang="ru-RU" dirty="0" smtClean="0">
                <a:solidFill>
                  <a:srgbClr val="002060"/>
                </a:solidFill>
              </a:rPr>
              <a:t> </a:t>
            </a:r>
            <a:r>
              <a:rPr lang="ru-RU" dirty="0" err="1" smtClean="0">
                <a:solidFill>
                  <a:srgbClr val="002060"/>
                </a:solidFill>
              </a:rPr>
              <a:t>мериносових</a:t>
            </a:r>
            <a:r>
              <a:rPr lang="ru-RU" dirty="0" smtClean="0">
                <a:solidFill>
                  <a:srgbClr val="002060"/>
                </a:solidFill>
              </a:rPr>
              <a:t> </a:t>
            </a:r>
            <a:r>
              <a:rPr lang="ru-RU" dirty="0" err="1" smtClean="0">
                <a:solidFill>
                  <a:srgbClr val="002060"/>
                </a:solidFill>
              </a:rPr>
              <a:t>овець</a:t>
            </a:r>
            <a:r>
              <a:rPr lang="ru-RU" dirty="0" smtClean="0">
                <a:solidFill>
                  <a:srgbClr val="002060"/>
                </a:solidFill>
              </a:rPr>
              <a:t>.</a:t>
            </a:r>
            <a:endParaRPr lang="uk-UA" dirty="0" smtClean="0">
              <a:solidFill>
                <a:srgbClr val="002060"/>
              </a:solidFill>
            </a:endParaRPr>
          </a:p>
          <a:p>
            <a:pPr fontAlgn="auto">
              <a:spcAft>
                <a:spcPts val="0"/>
              </a:spcAft>
              <a:buFont typeface="Arial" pitchFamily="34" charset="0"/>
              <a:buNone/>
              <a:defRPr/>
            </a:pPr>
            <a:r>
              <a:rPr lang="uk-UA" dirty="0" smtClean="0">
                <a:solidFill>
                  <a:srgbClr val="002060"/>
                </a:solidFill>
              </a:rPr>
              <a:t> - цікавий і досвід гібридизації домашньої вівці зі сніговим бараном, що мешкають в північних районах і, завдяки особливій будові вовни і хорошій терморегуляції, пристосовані до низьких температур.</a:t>
            </a:r>
            <a:r>
              <a:rPr lang="ru-RU" dirty="0" smtClean="0">
                <a:solidFill>
                  <a:srgbClr val="002060"/>
                </a:solidFill>
              </a:rPr>
              <a:t> </a:t>
            </a:r>
          </a:p>
          <a:p>
            <a:pPr fontAlgn="auto">
              <a:spcAft>
                <a:spcPts val="0"/>
              </a:spcAft>
              <a:buFont typeface="Arial" pitchFamily="34" charset="0"/>
              <a:buNone/>
              <a:defRPr/>
            </a:pPr>
            <a:r>
              <a:rPr lang="ru-RU" dirty="0" smtClean="0">
                <a:solidFill>
                  <a:srgbClr val="002060"/>
                </a:solidFill>
              </a:rPr>
              <a:t> - </a:t>
            </a:r>
            <a:r>
              <a:rPr lang="ru-RU" dirty="0" err="1" smtClean="0">
                <a:solidFill>
                  <a:srgbClr val="002060"/>
                </a:solidFill>
              </a:rPr>
              <a:t>гібридизація</a:t>
            </a:r>
            <a:r>
              <a:rPr lang="ru-RU" dirty="0" smtClean="0">
                <a:solidFill>
                  <a:srgbClr val="002060"/>
                </a:solidFill>
              </a:rPr>
              <a:t> </a:t>
            </a:r>
            <a:r>
              <a:rPr lang="ru-RU" dirty="0" err="1" smtClean="0">
                <a:solidFill>
                  <a:srgbClr val="002060"/>
                </a:solidFill>
              </a:rPr>
              <a:t>сніжного</a:t>
            </a:r>
            <a:r>
              <a:rPr lang="ru-RU" dirty="0" smtClean="0">
                <a:solidFill>
                  <a:srgbClr val="002060"/>
                </a:solidFill>
              </a:rPr>
              <a:t> барана </a:t>
            </a:r>
            <a:r>
              <a:rPr lang="ru-RU" dirty="0" err="1" smtClean="0">
                <a:solidFill>
                  <a:srgbClr val="002060"/>
                </a:solidFill>
              </a:rPr>
              <a:t>з</a:t>
            </a:r>
            <a:r>
              <a:rPr lang="ru-RU" dirty="0" smtClean="0">
                <a:solidFill>
                  <a:srgbClr val="002060"/>
                </a:solidFill>
              </a:rPr>
              <a:t> муфлоном                                         не </a:t>
            </a:r>
            <a:r>
              <a:rPr lang="ru-RU" dirty="0" err="1" smtClean="0">
                <a:solidFill>
                  <a:srgbClr val="002060"/>
                </a:solidFill>
              </a:rPr>
              <a:t>має</a:t>
            </a:r>
            <a:r>
              <a:rPr lang="ru-RU" dirty="0" smtClean="0">
                <a:solidFill>
                  <a:srgbClr val="002060"/>
                </a:solidFill>
              </a:rPr>
              <a:t> проблем. </a:t>
            </a:r>
            <a:r>
              <a:rPr lang="ru-RU" dirty="0" err="1" smtClean="0">
                <a:solidFill>
                  <a:srgbClr val="002060"/>
                </a:solidFill>
              </a:rPr>
              <a:t>Гібриди</a:t>
            </a:r>
            <a:r>
              <a:rPr lang="ru-RU" dirty="0" smtClean="0">
                <a:solidFill>
                  <a:srgbClr val="002060"/>
                </a:solidFill>
              </a:rPr>
              <a:t> </a:t>
            </a:r>
            <a:r>
              <a:rPr lang="ru-RU" dirty="0" err="1" smtClean="0">
                <a:solidFill>
                  <a:srgbClr val="002060"/>
                </a:solidFill>
              </a:rPr>
              <a:t>плодовиті</a:t>
            </a:r>
            <a:r>
              <a:rPr lang="ru-RU" dirty="0" smtClean="0">
                <a:solidFill>
                  <a:srgbClr val="002060"/>
                </a:solidFill>
              </a:rPr>
              <a:t> </a:t>
            </a:r>
            <a:r>
              <a:rPr lang="ru-RU" dirty="0" err="1" smtClean="0">
                <a:solidFill>
                  <a:srgbClr val="002060"/>
                </a:solidFill>
              </a:rPr>
              <a:t>і</a:t>
            </a:r>
            <a:r>
              <a:rPr lang="ru-RU" dirty="0" smtClean="0">
                <a:solidFill>
                  <a:srgbClr val="002060"/>
                </a:solidFill>
              </a:rPr>
              <a:t>                                                             </a:t>
            </a:r>
            <a:r>
              <a:rPr lang="ru-RU" dirty="0" err="1" smtClean="0">
                <a:solidFill>
                  <a:srgbClr val="002060"/>
                </a:solidFill>
              </a:rPr>
              <a:t>можуть</a:t>
            </a:r>
            <a:r>
              <a:rPr lang="ru-RU" dirty="0" smtClean="0">
                <a:solidFill>
                  <a:srgbClr val="002060"/>
                </a:solidFill>
              </a:rPr>
              <a:t> </a:t>
            </a:r>
            <a:r>
              <a:rPr lang="ru-RU" dirty="0" err="1" smtClean="0">
                <a:solidFill>
                  <a:srgbClr val="002060"/>
                </a:solidFill>
              </a:rPr>
              <a:t>злучатися</a:t>
            </a:r>
            <a:r>
              <a:rPr lang="ru-RU" dirty="0" smtClean="0">
                <a:solidFill>
                  <a:srgbClr val="002060"/>
                </a:solidFill>
              </a:rPr>
              <a:t> </a:t>
            </a:r>
            <a:r>
              <a:rPr lang="ru-RU" dirty="0" err="1" smtClean="0">
                <a:solidFill>
                  <a:srgbClr val="002060"/>
                </a:solidFill>
              </a:rPr>
              <a:t>з</a:t>
            </a:r>
            <a:r>
              <a:rPr lang="ru-RU" dirty="0" smtClean="0">
                <a:solidFill>
                  <a:srgbClr val="002060"/>
                </a:solidFill>
              </a:rPr>
              <a:t> </a:t>
            </a:r>
            <a:r>
              <a:rPr lang="ru-RU" dirty="0" err="1" smtClean="0">
                <a:solidFill>
                  <a:srgbClr val="002060"/>
                </a:solidFill>
              </a:rPr>
              <a:t>домашніми</a:t>
            </a:r>
            <a:r>
              <a:rPr lang="ru-RU" dirty="0" smtClean="0">
                <a:solidFill>
                  <a:srgbClr val="002060"/>
                </a:solidFill>
              </a:rPr>
              <a:t> </a:t>
            </a:r>
            <a:r>
              <a:rPr lang="ru-RU" dirty="0" err="1" smtClean="0">
                <a:solidFill>
                  <a:srgbClr val="002060"/>
                </a:solidFill>
              </a:rPr>
              <a:t>вівцями</a:t>
            </a:r>
            <a:r>
              <a:rPr lang="ru-RU" dirty="0" smtClean="0">
                <a:solidFill>
                  <a:srgbClr val="002060"/>
                </a:solidFill>
              </a:rPr>
              <a:t>.</a:t>
            </a:r>
            <a:endParaRPr lang="uk-UA" dirty="0" smtClean="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овець </a:t>
            </a:r>
            <a:endParaRPr lang="uk-UA" sz="4000" b="1" dirty="0">
              <a:solidFill>
                <a:srgbClr val="002060"/>
              </a:solidFill>
              <a:latin typeface="+mj-lt"/>
              <a:ea typeface="+mj-ea"/>
              <a:cs typeface="+mj-cs"/>
            </a:endParaRPr>
          </a:p>
        </p:txBody>
      </p:sp>
      <p:pic>
        <p:nvPicPr>
          <p:cNvPr id="6" name="Рисунок 5" descr="меринос.jpg"/>
          <p:cNvPicPr>
            <a:picLocks noChangeAspect="1"/>
          </p:cNvPicPr>
          <p:nvPr/>
        </p:nvPicPr>
        <p:blipFill>
          <a:blip r:embed="rId2"/>
          <a:srcRect/>
          <a:stretch>
            <a:fillRect/>
          </a:stretch>
        </p:blipFill>
        <p:spPr bwMode="auto">
          <a:xfrm>
            <a:off x="6643688" y="4857750"/>
            <a:ext cx="2071687" cy="1754188"/>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285875"/>
            <a:ext cx="8286750" cy="5072063"/>
          </a:xfrm>
        </p:spPr>
        <p:txBody>
          <a:bodyPr rtlCol="0">
            <a:normAutofit fontScale="77500" lnSpcReduction="20000"/>
          </a:bodyPr>
          <a:lstStyle/>
          <a:p>
            <a:pPr fontAlgn="auto">
              <a:spcAft>
                <a:spcPts val="0"/>
              </a:spcAft>
              <a:buFont typeface="Arial" pitchFamily="34" charset="0"/>
              <a:buChar char="•"/>
              <a:defRPr/>
            </a:pPr>
            <a:r>
              <a:rPr lang="uk-UA" dirty="0" smtClean="0">
                <a:solidFill>
                  <a:srgbClr val="002060"/>
                </a:solidFill>
              </a:rPr>
              <a:t>Гібрид вівці та кози отриманий від схрещування барана з козою чи козла з вівцею. Домашня коза належить до роду гірських козлів, домашня вівця - до роду баранів. У кози 60 хромосом, а у вівці 54. Потомство, одержане в результаті схрещування, звичайно буває мертвонародженим. У 2000 р. в Ботсвані народився гібрид чоловічої статі - потомство барана і кози. Гібрид був кастрований в 10 місяців. Аналіз каріотипу показав, що особина має 57 хромосом - проміжне число між кількістю хромосом вівці і кози. Гібрид в 5 років важив 93 кг. Гібрид мав грубу зовнішню шерсть, але м'яку внутрішню, довгі козлячі ноги і важке бараняче тіло. Незважаючи на те, що гібрид був безплідний, у нього було дуже активне лібідо. Коли це стало перешкодою, його кастрували.</a:t>
            </a:r>
            <a:endParaRPr lang="uk-UA" dirty="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овець </a:t>
            </a:r>
            <a:endParaRPr lang="uk-UA" sz="4000" b="1" dirty="0">
              <a:solidFill>
                <a:srgbClr val="002060"/>
              </a:solidFill>
              <a:latin typeface="+mj-lt"/>
              <a:ea typeface="+mj-ea"/>
              <a:cs typeface="+mj-cs"/>
            </a:endParaRPr>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1285875"/>
            <a:ext cx="8286750" cy="4572000"/>
          </a:xfrm>
        </p:spPr>
        <p:txBody>
          <a:bodyPr rtlCol="0">
            <a:normAutofit fontScale="85000" lnSpcReduction="20000"/>
          </a:bodyPr>
          <a:lstStyle/>
          <a:p>
            <a:pPr fontAlgn="auto">
              <a:spcAft>
                <a:spcPts val="0"/>
              </a:spcAft>
              <a:buFont typeface="Arial" pitchFamily="34" charset="0"/>
              <a:buChar char="•"/>
              <a:defRPr/>
            </a:pPr>
            <a:r>
              <a:rPr lang="uk-UA" dirty="0" smtClean="0">
                <a:solidFill>
                  <a:srgbClr val="002060"/>
                </a:solidFill>
              </a:rPr>
              <a:t>У птахівництві гібридизація дала можливість отримати цікавих гібридів:</a:t>
            </a:r>
          </a:p>
          <a:p>
            <a:pPr fontAlgn="auto">
              <a:spcAft>
                <a:spcPts val="0"/>
              </a:spcAft>
              <a:buFontTx/>
              <a:buChar char="-"/>
              <a:defRPr/>
            </a:pPr>
            <a:r>
              <a:rPr lang="uk-UA" dirty="0" smtClean="0">
                <a:solidFill>
                  <a:srgbClr val="002060"/>
                </a:solidFill>
              </a:rPr>
              <a:t>домашньої курки з павичем, фазаном, тетеревом;</a:t>
            </a:r>
          </a:p>
          <a:p>
            <a:pPr fontAlgn="auto">
              <a:spcAft>
                <a:spcPts val="0"/>
              </a:spcAft>
              <a:buFontTx/>
              <a:buChar char="-"/>
              <a:defRPr/>
            </a:pPr>
            <a:r>
              <a:rPr lang="uk-UA" dirty="0" smtClean="0">
                <a:solidFill>
                  <a:srgbClr val="002060"/>
                </a:solidFill>
              </a:rPr>
              <a:t>курей з індиками;</a:t>
            </a:r>
          </a:p>
          <a:p>
            <a:pPr fontAlgn="auto">
              <a:spcAft>
                <a:spcPts val="0"/>
              </a:spcAft>
              <a:buFontTx/>
              <a:buChar char="-"/>
              <a:defRPr/>
            </a:pPr>
            <a:r>
              <a:rPr lang="uk-UA" dirty="0" smtClean="0">
                <a:solidFill>
                  <a:srgbClr val="002060"/>
                </a:solidFill>
              </a:rPr>
              <a:t>качок з індиками;</a:t>
            </a:r>
          </a:p>
          <a:p>
            <a:pPr fontAlgn="auto">
              <a:spcAft>
                <a:spcPts val="0"/>
              </a:spcAft>
              <a:buFontTx/>
              <a:buChar char="-"/>
              <a:defRPr/>
            </a:pPr>
            <a:r>
              <a:rPr lang="uk-UA" dirty="0" smtClean="0">
                <a:solidFill>
                  <a:srgbClr val="002060"/>
                </a:solidFill>
              </a:rPr>
              <a:t>півня із цесаркою; </a:t>
            </a:r>
          </a:p>
          <a:p>
            <a:pPr fontAlgn="auto">
              <a:spcAft>
                <a:spcPts val="0"/>
              </a:spcAft>
              <a:buFontTx/>
              <a:buChar char="-"/>
              <a:defRPr/>
            </a:pPr>
            <a:r>
              <a:rPr lang="uk-UA" dirty="0" smtClean="0">
                <a:solidFill>
                  <a:srgbClr val="002060"/>
                </a:solidFill>
              </a:rPr>
              <a:t>павича з цесаркою; </a:t>
            </a:r>
          </a:p>
          <a:p>
            <a:pPr fontAlgn="auto">
              <a:spcAft>
                <a:spcPts val="0"/>
              </a:spcAft>
              <a:buFontTx/>
              <a:buChar char="-"/>
              <a:defRPr/>
            </a:pPr>
            <a:r>
              <a:rPr lang="uk-UA" dirty="0" smtClean="0">
                <a:solidFill>
                  <a:srgbClr val="002060"/>
                </a:solidFill>
              </a:rPr>
              <a:t>мускусної качки з домашнім селезнем;</a:t>
            </a:r>
          </a:p>
          <a:p>
            <a:pPr fontAlgn="auto">
              <a:spcAft>
                <a:spcPts val="0"/>
              </a:spcAft>
              <a:buFontTx/>
              <a:buChar char="-"/>
              <a:defRPr/>
            </a:pPr>
            <a:r>
              <a:rPr lang="uk-UA" dirty="0" smtClean="0">
                <a:solidFill>
                  <a:srgbClr val="002060"/>
                </a:solidFill>
              </a:rPr>
              <a:t>канарейок із чижами, щоглами, вівсянками… </a:t>
            </a:r>
          </a:p>
          <a:p>
            <a:pPr fontAlgn="auto">
              <a:spcAft>
                <a:spcPts val="0"/>
              </a:spcAft>
              <a:buFontTx/>
              <a:buChar char="-"/>
              <a:defRPr/>
            </a:pPr>
            <a:r>
              <a:rPr lang="ru-RU" dirty="0" smtClean="0">
                <a:solidFill>
                  <a:srgbClr val="002060"/>
                </a:solidFill>
              </a:rPr>
              <a:t>у </a:t>
            </a:r>
            <a:r>
              <a:rPr lang="ru-RU" dirty="0" err="1" smtClean="0">
                <a:solidFill>
                  <a:srgbClr val="002060"/>
                </a:solidFill>
              </a:rPr>
              <a:t>численних</a:t>
            </a:r>
            <a:r>
              <a:rPr lang="ru-RU" dirty="0" smtClean="0">
                <a:solidFill>
                  <a:srgbClr val="002060"/>
                </a:solidFill>
              </a:rPr>
              <a:t> </a:t>
            </a:r>
            <a:r>
              <a:rPr lang="ru-RU" dirty="0" err="1" smtClean="0">
                <a:solidFill>
                  <a:srgbClr val="002060"/>
                </a:solidFill>
              </a:rPr>
              <a:t>розплідниках</a:t>
            </a:r>
            <a:r>
              <a:rPr lang="ru-RU" dirty="0" smtClean="0">
                <a:solidFill>
                  <a:srgbClr val="002060"/>
                </a:solidFill>
              </a:rPr>
              <a:t> </a:t>
            </a:r>
            <a:r>
              <a:rPr lang="ru-RU" dirty="0" err="1" smtClean="0">
                <a:solidFill>
                  <a:srgbClr val="002060"/>
                </a:solidFill>
              </a:rPr>
              <a:t>розводять</a:t>
            </a:r>
            <a:r>
              <a:rPr lang="ru-RU" dirty="0" smtClean="0">
                <a:solidFill>
                  <a:srgbClr val="002060"/>
                </a:solidFill>
              </a:rPr>
              <a:t> </a:t>
            </a:r>
            <a:r>
              <a:rPr lang="ru-RU" dirty="0" err="1" smtClean="0">
                <a:solidFill>
                  <a:srgbClr val="002060"/>
                </a:solidFill>
              </a:rPr>
              <a:t>хижих</a:t>
            </a:r>
            <a:r>
              <a:rPr lang="ru-RU" dirty="0" smtClean="0">
                <a:solidFill>
                  <a:srgbClr val="002060"/>
                </a:solidFill>
              </a:rPr>
              <a:t> </a:t>
            </a:r>
            <a:r>
              <a:rPr lang="ru-RU" dirty="0" err="1" smtClean="0">
                <a:solidFill>
                  <a:srgbClr val="002060"/>
                </a:solidFill>
              </a:rPr>
              <a:t>птахів</a:t>
            </a:r>
            <a:r>
              <a:rPr lang="ru-RU" dirty="0" smtClean="0">
                <a:solidFill>
                  <a:srgbClr val="002060"/>
                </a:solidFill>
              </a:rPr>
              <a:t> для </a:t>
            </a:r>
            <a:r>
              <a:rPr lang="ru-RU" dirty="0" err="1" smtClean="0">
                <a:solidFill>
                  <a:srgbClr val="002060"/>
                </a:solidFill>
              </a:rPr>
              <a:t>любителів</a:t>
            </a:r>
            <a:r>
              <a:rPr lang="ru-RU" dirty="0" smtClean="0">
                <a:solidFill>
                  <a:srgbClr val="002060"/>
                </a:solidFill>
              </a:rPr>
              <a:t> </a:t>
            </a:r>
            <a:r>
              <a:rPr lang="ru-RU" dirty="0" err="1" smtClean="0">
                <a:solidFill>
                  <a:srgbClr val="002060"/>
                </a:solidFill>
              </a:rPr>
              <a:t>полювання</a:t>
            </a:r>
            <a:r>
              <a:rPr lang="ru-RU" dirty="0" smtClean="0">
                <a:solidFill>
                  <a:srgbClr val="002060"/>
                </a:solidFill>
              </a:rPr>
              <a:t> з ними.</a:t>
            </a:r>
            <a:endParaRPr lang="uk-UA" dirty="0">
              <a:solidFill>
                <a:srgbClr val="002060"/>
              </a:solidFill>
            </a:endParaRPr>
          </a:p>
        </p:txBody>
      </p:sp>
      <p:sp>
        <p:nvSpPr>
          <p:cNvPr id="5"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птахів </a:t>
            </a:r>
            <a:endParaRPr lang="uk-UA" sz="4000" b="1" dirty="0">
              <a:solidFill>
                <a:srgbClr val="002060"/>
              </a:solidFill>
              <a:latin typeface="+mj-lt"/>
              <a:ea typeface="+mj-ea"/>
              <a:cs typeface="+mj-cs"/>
            </a:endParaRPr>
          </a:p>
        </p:txBody>
      </p:sp>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357313"/>
            <a:ext cx="8358188" cy="2981325"/>
          </a:xfrm>
        </p:spPr>
        <p:txBody>
          <a:bodyPr rtlCol="0">
            <a:normAutofit fontScale="85000" lnSpcReduction="10000"/>
          </a:bodyPr>
          <a:lstStyle/>
          <a:p>
            <a:pPr fontAlgn="auto">
              <a:spcAft>
                <a:spcPts val="0"/>
              </a:spcAft>
              <a:buFont typeface="Arial" pitchFamily="34" charset="0"/>
              <a:buChar char="•"/>
              <a:defRPr/>
            </a:pPr>
            <a:r>
              <a:rPr lang="uk-UA" dirty="0" smtClean="0">
                <a:solidFill>
                  <a:srgbClr val="002060"/>
                </a:solidFill>
              </a:rPr>
              <a:t>Унікальний випадок гібридизації домашньої качки й гусака. «</a:t>
            </a:r>
            <a:r>
              <a:rPr lang="uk-UA" dirty="0" err="1" smtClean="0">
                <a:solidFill>
                  <a:srgbClr val="002060"/>
                </a:solidFill>
              </a:rPr>
              <a:t>Уткогусь</a:t>
            </a:r>
            <a:r>
              <a:rPr lang="uk-UA" dirty="0" smtClean="0">
                <a:solidFill>
                  <a:srgbClr val="002060"/>
                </a:solidFill>
              </a:rPr>
              <a:t>» був отриманий в одному з сіл поблизу Москви в 1924 році. Його поселили юні натуралісти в Сокольниках. Тут він парувався з качками і гусаками, потім в 1933 році був переданий московським зоопарку, де загинув </a:t>
            </a:r>
            <a:r>
              <a:rPr lang="en-US" dirty="0" smtClean="0">
                <a:solidFill>
                  <a:srgbClr val="002060"/>
                </a:solidFill>
              </a:rPr>
              <a:t>                                      </a:t>
            </a:r>
            <a:r>
              <a:rPr lang="uk-UA" dirty="0" smtClean="0">
                <a:solidFill>
                  <a:srgbClr val="002060"/>
                </a:solidFill>
              </a:rPr>
              <a:t>у цьому ж році у віці 9 років.</a:t>
            </a:r>
            <a:endParaRPr lang="uk-UA" dirty="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птахів - </a:t>
            </a:r>
            <a:r>
              <a:rPr lang="uk-UA" sz="4000" b="1" dirty="0" err="1">
                <a:solidFill>
                  <a:srgbClr val="002060"/>
                </a:solidFill>
                <a:latin typeface="+mj-lt"/>
                <a:ea typeface="+mj-ea"/>
                <a:cs typeface="+mj-cs"/>
              </a:rPr>
              <a:t>“уткогусь”</a:t>
            </a:r>
            <a:r>
              <a:rPr lang="uk-UA" sz="4000" b="1" dirty="0">
                <a:solidFill>
                  <a:srgbClr val="002060"/>
                </a:solidFill>
                <a:latin typeface="+mj-lt"/>
                <a:ea typeface="+mj-ea"/>
                <a:cs typeface="+mj-cs"/>
              </a:rPr>
              <a:t>. </a:t>
            </a:r>
            <a:endParaRPr lang="uk-UA" sz="4000" b="1" dirty="0">
              <a:solidFill>
                <a:srgbClr val="002060"/>
              </a:solidFill>
              <a:latin typeface="+mj-lt"/>
              <a:ea typeface="+mj-ea"/>
              <a:cs typeface="+mj-cs"/>
            </a:endParaRPr>
          </a:p>
        </p:txBody>
      </p:sp>
      <p:pic>
        <p:nvPicPr>
          <p:cNvPr id="5" name="Рисунок 4" descr="уткогусь.jpg"/>
          <p:cNvPicPr>
            <a:picLocks noChangeAspect="1"/>
          </p:cNvPicPr>
          <p:nvPr/>
        </p:nvPicPr>
        <p:blipFill>
          <a:blip r:embed="rId2"/>
          <a:srcRect/>
          <a:stretch>
            <a:fillRect/>
          </a:stretch>
        </p:blipFill>
        <p:spPr bwMode="auto">
          <a:xfrm>
            <a:off x="6072188" y="3429000"/>
            <a:ext cx="2841625" cy="2928938"/>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1214438"/>
            <a:ext cx="8358187" cy="5214937"/>
          </a:xfrm>
        </p:spPr>
        <p:txBody>
          <a:bodyPr rtlCol="0">
            <a:normAutofit fontScale="77500" lnSpcReduction="20000"/>
          </a:bodyPr>
          <a:lstStyle/>
          <a:p>
            <a:pPr fontAlgn="auto">
              <a:spcAft>
                <a:spcPts val="0"/>
              </a:spcAft>
              <a:buFont typeface="Arial" pitchFamily="34" charset="0"/>
              <a:buChar char="•"/>
              <a:defRPr/>
            </a:pPr>
            <a:r>
              <a:rPr lang="uk-UA" b="1" dirty="0" err="1" smtClean="0">
                <a:solidFill>
                  <a:srgbClr val="002060"/>
                </a:solidFill>
              </a:rPr>
              <a:t>Межняки</a:t>
            </a:r>
            <a:r>
              <a:rPr lang="uk-UA" dirty="0" smtClean="0">
                <a:solidFill>
                  <a:srgbClr val="002060"/>
                </a:solidFill>
              </a:rPr>
              <a:t> </a:t>
            </a:r>
            <a:r>
              <a:rPr lang="en-US" dirty="0" smtClean="0">
                <a:solidFill>
                  <a:srgbClr val="002060"/>
                </a:solidFill>
              </a:rPr>
              <a:t>- </a:t>
            </a:r>
            <a:r>
              <a:rPr lang="uk-UA" dirty="0" smtClean="0">
                <a:solidFill>
                  <a:srgbClr val="002060"/>
                </a:solidFill>
              </a:rPr>
              <a:t>гібриди тетерева і глухаря, що зустрічаються досить часто і поєднують в собі риси і тетерука і глухаря, причому схожість з яким-небудь з цих двох                              видів залежить від того, до якого виду </a:t>
            </a:r>
            <a:r>
              <a:rPr lang="uk-UA" dirty="0" err="1" smtClean="0">
                <a:solidFill>
                  <a:srgbClr val="002060"/>
                </a:solidFill>
              </a:rPr>
              <a:t>нале-</a:t>
            </a:r>
            <a:r>
              <a:rPr lang="uk-UA" dirty="0" smtClean="0">
                <a:solidFill>
                  <a:srgbClr val="002060"/>
                </a:solidFill>
              </a:rPr>
              <a:t>                             </a:t>
            </a:r>
            <a:r>
              <a:rPr lang="uk-UA" dirty="0" err="1" smtClean="0">
                <a:solidFill>
                  <a:srgbClr val="002060"/>
                </a:solidFill>
              </a:rPr>
              <a:t>жить</a:t>
            </a:r>
            <a:r>
              <a:rPr lang="uk-UA" dirty="0" smtClean="0">
                <a:solidFill>
                  <a:srgbClr val="002060"/>
                </a:solidFill>
              </a:rPr>
              <a:t> мати. Мисливці вважають </a:t>
            </a:r>
            <a:r>
              <a:rPr lang="uk-UA" dirty="0" err="1" smtClean="0">
                <a:solidFill>
                  <a:srgbClr val="002060"/>
                </a:solidFill>
              </a:rPr>
              <a:t>межняків</a:t>
            </a:r>
            <a:r>
              <a:rPr lang="uk-UA" dirty="0" smtClean="0">
                <a:solidFill>
                  <a:srgbClr val="002060"/>
                </a:solidFill>
              </a:rPr>
              <a:t>                    шкідливими і намагаються відстрілювати їх.</a:t>
            </a:r>
          </a:p>
          <a:p>
            <a:pPr fontAlgn="auto">
              <a:spcAft>
                <a:spcPts val="0"/>
              </a:spcAft>
              <a:buFont typeface="Arial" pitchFamily="34" charset="0"/>
              <a:buChar char="•"/>
              <a:defRPr/>
            </a:pPr>
            <a:r>
              <a:rPr lang="uk-UA" dirty="0" err="1" smtClean="0">
                <a:solidFill>
                  <a:srgbClr val="002060"/>
                </a:solidFill>
              </a:rPr>
              <a:t>Межняки</a:t>
            </a:r>
            <a:r>
              <a:rPr lang="uk-UA" dirty="0" smtClean="0">
                <a:solidFill>
                  <a:srgbClr val="002060"/>
                </a:solidFill>
              </a:rPr>
              <a:t> з'являються в тому випадку, якщо в якомусь районі, де живуть тетереви і глухарі, самців одного з цього видів не вистачає. Як правило, цими самцями виявляються глухарі. Відсутність самців пояснюється жадібністю полюванням, яка знищує чоловічих особин. Тому самцям доводиться йти на токовище спорідненого виду. Самки тетеруків та глухарів дуже схожі один на одного, і самці іншого виду охоче спаровуються з ними. У цьому випадку у самки з'являється потомство - виводок </a:t>
            </a:r>
            <a:r>
              <a:rPr lang="uk-UA" dirty="0" err="1" smtClean="0">
                <a:solidFill>
                  <a:srgbClr val="002060"/>
                </a:solidFill>
              </a:rPr>
              <a:t>межняків</a:t>
            </a:r>
            <a:r>
              <a:rPr lang="uk-UA" dirty="0" smtClean="0">
                <a:solidFill>
                  <a:srgbClr val="002060"/>
                </a:solidFill>
              </a:rPr>
              <a:t>.</a:t>
            </a:r>
            <a:endParaRPr lang="uk-UA" dirty="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птахів - </a:t>
            </a:r>
            <a:r>
              <a:rPr lang="uk-UA" sz="4000" b="1" dirty="0" err="1">
                <a:solidFill>
                  <a:srgbClr val="002060"/>
                </a:solidFill>
                <a:latin typeface="+mj-lt"/>
                <a:ea typeface="+mj-ea"/>
                <a:cs typeface="+mj-cs"/>
              </a:rPr>
              <a:t>межняки</a:t>
            </a:r>
            <a:r>
              <a:rPr lang="uk-UA" sz="4000" b="1" dirty="0">
                <a:solidFill>
                  <a:srgbClr val="002060"/>
                </a:solidFill>
                <a:latin typeface="+mj-lt"/>
                <a:ea typeface="+mj-ea"/>
                <a:cs typeface="+mj-cs"/>
              </a:rPr>
              <a:t>. </a:t>
            </a:r>
            <a:endParaRPr lang="uk-UA" sz="4000" b="1" dirty="0">
              <a:solidFill>
                <a:srgbClr val="002060"/>
              </a:solidFill>
              <a:latin typeface="+mj-lt"/>
              <a:ea typeface="+mj-ea"/>
              <a:cs typeface="+mj-cs"/>
            </a:endParaRPr>
          </a:p>
        </p:txBody>
      </p:sp>
      <p:pic>
        <p:nvPicPr>
          <p:cNvPr id="5" name="Рисунок 4" descr="гибр тетерев глух.jpg"/>
          <p:cNvPicPr>
            <a:picLocks noChangeAspect="1"/>
          </p:cNvPicPr>
          <p:nvPr/>
        </p:nvPicPr>
        <p:blipFill>
          <a:blip r:embed="rId2"/>
          <a:stretch>
            <a:fillRect/>
          </a:stretch>
        </p:blipFill>
        <p:spPr>
          <a:xfrm>
            <a:off x="7000875" y="1878013"/>
            <a:ext cx="1428750" cy="1222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0" y="357188"/>
            <a:ext cx="7772400" cy="714375"/>
          </a:xfrm>
        </p:spPr>
        <p:txBody>
          <a:bodyPr rtlCol="0">
            <a:normAutofit fontScale="90000"/>
          </a:bodyPr>
          <a:lstStyle/>
          <a:p>
            <a:pPr algn="l" fontAlgn="auto">
              <a:spcAft>
                <a:spcPts val="0"/>
              </a:spcAft>
              <a:defRPr/>
            </a:pPr>
            <a:r>
              <a:rPr lang="uk-UA" b="1" dirty="0" smtClean="0">
                <a:solidFill>
                  <a:srgbClr val="002060"/>
                </a:solidFill>
              </a:rPr>
              <a:t>Що таке гібридизація?</a:t>
            </a:r>
            <a:endParaRPr lang="uk-UA" b="1" dirty="0">
              <a:solidFill>
                <a:srgbClr val="002060"/>
              </a:solidFill>
            </a:endParaRPr>
          </a:p>
        </p:txBody>
      </p:sp>
      <p:sp>
        <p:nvSpPr>
          <p:cNvPr id="3" name="Содержимое 2"/>
          <p:cNvSpPr>
            <a:spLocks noGrp="1"/>
          </p:cNvSpPr>
          <p:nvPr>
            <p:ph idx="1"/>
          </p:nvPr>
        </p:nvSpPr>
        <p:spPr>
          <a:xfrm>
            <a:off x="357188" y="1357313"/>
            <a:ext cx="8429625" cy="4525962"/>
          </a:xfrm>
        </p:spPr>
        <p:txBody>
          <a:bodyPr rtlCol="0">
            <a:normAutofit fontScale="85000" lnSpcReduction="10000"/>
          </a:bodyPr>
          <a:lstStyle/>
          <a:p>
            <a:pPr fontAlgn="auto">
              <a:spcAft>
                <a:spcPts val="0"/>
              </a:spcAft>
              <a:buFont typeface="Arial" pitchFamily="34" charset="0"/>
              <a:buChar char="•"/>
              <a:defRPr/>
            </a:pPr>
            <a:r>
              <a:rPr lang="uk-UA" b="1" dirty="0" smtClean="0">
                <a:solidFill>
                  <a:srgbClr val="002060"/>
                </a:solidFill>
              </a:rPr>
              <a:t>Гібридизація </a:t>
            </a:r>
            <a:r>
              <a:rPr lang="uk-UA" dirty="0" smtClean="0">
                <a:solidFill>
                  <a:srgbClr val="002060"/>
                </a:solidFill>
              </a:rPr>
              <a:t>- процес одержання гібридів, який </a:t>
            </a:r>
            <a:r>
              <a:rPr lang="uk-UA" dirty="0" err="1" smtClean="0">
                <a:solidFill>
                  <a:srgbClr val="002060"/>
                </a:solidFill>
              </a:rPr>
              <a:t>грунтується</a:t>
            </a:r>
            <a:r>
              <a:rPr lang="uk-UA" dirty="0" smtClean="0">
                <a:solidFill>
                  <a:srgbClr val="002060"/>
                </a:solidFill>
              </a:rPr>
              <a:t> на об'єднанні генетичного матеріалу різних клітин або організмів. Гібриди утворюються в результаті статевого процесу або з'єднання нестатевих клітин. Гібридизація можлива як у межах одного виду </a:t>
            </a:r>
            <a:r>
              <a:rPr lang="en-US" dirty="0" smtClean="0">
                <a:solidFill>
                  <a:srgbClr val="002060"/>
                </a:solidFill>
              </a:rPr>
              <a:t>- </a:t>
            </a:r>
            <a:r>
              <a:rPr lang="uk-UA" dirty="0" smtClean="0">
                <a:solidFill>
                  <a:srgbClr val="002060"/>
                </a:solidFill>
              </a:rPr>
              <a:t>внутрішньовидова, так і між особинами різних видів </a:t>
            </a:r>
            <a:r>
              <a:rPr lang="en-US" dirty="0" smtClean="0">
                <a:solidFill>
                  <a:srgbClr val="002060"/>
                </a:solidFill>
              </a:rPr>
              <a:t>- </a:t>
            </a:r>
            <a:r>
              <a:rPr lang="uk-UA" dirty="0" smtClean="0">
                <a:solidFill>
                  <a:srgbClr val="002060"/>
                </a:solidFill>
              </a:rPr>
              <a:t>міжвидова або віддалена.</a:t>
            </a:r>
          </a:p>
          <a:p>
            <a:pPr fontAlgn="auto">
              <a:spcAft>
                <a:spcPts val="0"/>
              </a:spcAft>
              <a:buFont typeface="Arial" pitchFamily="34" charset="0"/>
              <a:buChar char="•"/>
              <a:defRPr/>
            </a:pPr>
            <a:r>
              <a:rPr lang="uk-UA" b="1" dirty="0" smtClean="0">
                <a:solidFill>
                  <a:srgbClr val="002060"/>
                </a:solidFill>
              </a:rPr>
              <a:t>Віддалена гібридизація </a:t>
            </a:r>
            <a:r>
              <a:rPr lang="uk-UA" dirty="0" smtClean="0">
                <a:solidFill>
                  <a:srgbClr val="002060"/>
                </a:solidFill>
              </a:rPr>
              <a:t>- схрещування особин, які належать до різних видів і навіть родів з метою поєднання у гібридів цінних спадкових ознак представників різних видів. </a:t>
            </a:r>
          </a:p>
        </p:txBody>
      </p:sp>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1357313"/>
            <a:ext cx="8358187" cy="5214937"/>
          </a:xfrm>
        </p:spPr>
        <p:txBody>
          <a:bodyPr rtlCol="0">
            <a:normAutofit fontScale="85000" lnSpcReduction="10000"/>
          </a:bodyPr>
          <a:lstStyle/>
          <a:p>
            <a:pPr fontAlgn="auto">
              <a:spcAft>
                <a:spcPts val="0"/>
              </a:spcAft>
              <a:buFont typeface="Arial" pitchFamily="34" charset="0"/>
              <a:buChar char="•"/>
              <a:defRPr/>
            </a:pPr>
            <a:r>
              <a:rPr lang="uk-UA" b="1" dirty="0" err="1" smtClean="0">
                <a:solidFill>
                  <a:srgbClr val="002060"/>
                </a:solidFill>
              </a:rPr>
              <a:t>Мулард</a:t>
            </a:r>
            <a:r>
              <a:rPr lang="uk-UA" dirty="0" smtClean="0">
                <a:solidFill>
                  <a:srgbClr val="002060"/>
                </a:solidFill>
              </a:rPr>
              <a:t> -</a:t>
            </a:r>
            <a:r>
              <a:rPr lang="en-US" dirty="0" smtClean="0">
                <a:solidFill>
                  <a:srgbClr val="002060"/>
                </a:solidFill>
              </a:rPr>
              <a:t> «</a:t>
            </a:r>
            <a:r>
              <a:rPr lang="uk-UA" dirty="0" smtClean="0">
                <a:solidFill>
                  <a:srgbClr val="002060"/>
                </a:solidFill>
              </a:rPr>
              <a:t>мускусна качка» - міжвидовий гібрид, який отримують при схрещуванні селезнів мускусних качок з домашніми качками. </a:t>
            </a:r>
            <a:r>
              <a:rPr lang="uk-UA" dirty="0" err="1" smtClean="0">
                <a:solidFill>
                  <a:srgbClr val="002060"/>
                </a:solidFill>
              </a:rPr>
              <a:t>Муларди</a:t>
            </a:r>
            <a:r>
              <a:rPr lang="uk-UA" dirty="0" smtClean="0">
                <a:solidFill>
                  <a:srgbClr val="002060"/>
                </a:solidFill>
              </a:rPr>
              <a:t> не зустрічаються в дикій природі через різні географічні ареали звичайної </a:t>
            </a:r>
            <a:r>
              <a:rPr lang="uk-UA" dirty="0" err="1" smtClean="0">
                <a:solidFill>
                  <a:srgbClr val="002060"/>
                </a:solidFill>
              </a:rPr>
              <a:t>крякви</a:t>
            </a:r>
            <a:r>
              <a:rPr lang="uk-UA" dirty="0" smtClean="0">
                <a:solidFill>
                  <a:srgbClr val="002060"/>
                </a:solidFill>
              </a:rPr>
              <a:t> (Євразія) та дикої качки мускусної (Південна Америка), виводяться тільки з ініціативи людини для виправлення недоліків, наявних у цих порід. </a:t>
            </a:r>
          </a:p>
          <a:p>
            <a:pPr fontAlgn="auto">
              <a:spcAft>
                <a:spcPts val="0"/>
              </a:spcAft>
              <a:buFont typeface="Arial" pitchFamily="34" charset="0"/>
              <a:buChar char="•"/>
              <a:defRPr/>
            </a:pPr>
            <a:r>
              <a:rPr lang="uk-UA" dirty="0" err="1" smtClean="0">
                <a:solidFill>
                  <a:srgbClr val="002060"/>
                </a:solidFill>
              </a:rPr>
              <a:t>Муларди</a:t>
            </a:r>
            <a:r>
              <a:rPr lang="uk-UA" dirty="0" smtClean="0">
                <a:solidFill>
                  <a:srgbClr val="002060"/>
                </a:solidFill>
              </a:rPr>
              <a:t> - спокійні, охайні,                                       скороспілі, мають велику живу                                                   масу і м'ясо хорошої якості. Як                                                  і більшість міжвидових гібридів,                                        безплідні, кладка яєць - 6-7 штук.</a:t>
            </a:r>
            <a:endParaRPr lang="uk-UA" dirty="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птахів - </a:t>
            </a:r>
            <a:r>
              <a:rPr lang="uk-UA" sz="4000" b="1" dirty="0" err="1">
                <a:solidFill>
                  <a:srgbClr val="002060"/>
                </a:solidFill>
                <a:latin typeface="+mj-lt"/>
                <a:ea typeface="+mj-ea"/>
                <a:cs typeface="+mj-cs"/>
              </a:rPr>
              <a:t>муларди</a:t>
            </a:r>
            <a:r>
              <a:rPr lang="uk-UA" sz="4000" b="1" dirty="0">
                <a:solidFill>
                  <a:srgbClr val="002060"/>
                </a:solidFill>
                <a:latin typeface="+mj-lt"/>
                <a:ea typeface="+mj-ea"/>
                <a:cs typeface="+mj-cs"/>
              </a:rPr>
              <a:t>. </a:t>
            </a:r>
            <a:endParaRPr lang="uk-UA" sz="4000" b="1" dirty="0">
              <a:solidFill>
                <a:srgbClr val="002060"/>
              </a:solidFill>
              <a:latin typeface="+mj-lt"/>
              <a:ea typeface="+mj-ea"/>
              <a:cs typeface="+mj-cs"/>
            </a:endParaRPr>
          </a:p>
        </p:txBody>
      </p:sp>
      <p:pic>
        <p:nvPicPr>
          <p:cNvPr id="5" name="Рисунок 4" descr="mularde.jpg"/>
          <p:cNvPicPr>
            <a:picLocks noChangeAspect="1"/>
          </p:cNvPicPr>
          <p:nvPr/>
        </p:nvPicPr>
        <p:blipFill>
          <a:blip r:embed="rId2"/>
          <a:stretch>
            <a:fillRect/>
          </a:stretch>
        </p:blipFill>
        <p:spPr>
          <a:xfrm>
            <a:off x="5786438" y="4143375"/>
            <a:ext cx="3109912"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285875"/>
            <a:ext cx="8286750" cy="4572000"/>
          </a:xfrm>
        </p:spPr>
        <p:txBody>
          <a:bodyPr rtlCol="0">
            <a:normAutofit fontScale="85000" lnSpcReduction="20000"/>
          </a:bodyPr>
          <a:lstStyle/>
          <a:p>
            <a:pPr fontAlgn="auto">
              <a:spcAft>
                <a:spcPts val="0"/>
              </a:spcAft>
              <a:buFont typeface="Arial" pitchFamily="34" charset="0"/>
              <a:buChar char="•"/>
              <a:defRPr/>
            </a:pPr>
            <a:r>
              <a:rPr lang="uk-UA" dirty="0" smtClean="0">
                <a:solidFill>
                  <a:srgbClr val="002060"/>
                </a:solidFill>
              </a:rPr>
              <a:t>Отримано господарські цінні гібриди в рибництві:</a:t>
            </a:r>
          </a:p>
          <a:p>
            <a:pPr fontAlgn="auto">
              <a:spcAft>
                <a:spcPts val="0"/>
              </a:spcAft>
              <a:buFont typeface="Arial" pitchFamily="34" charset="0"/>
              <a:buNone/>
              <a:defRPr/>
            </a:pPr>
            <a:r>
              <a:rPr lang="uk-UA" dirty="0" smtClean="0">
                <a:solidFill>
                  <a:srgbClr val="002060"/>
                </a:solidFill>
              </a:rPr>
              <a:t>-   для ставкових рибоводних господарств виведені холодостійкі гібриди лускатого і дзеркального коропа з амурським сазаном; </a:t>
            </a:r>
          </a:p>
          <a:p>
            <a:pPr fontAlgn="auto">
              <a:spcAft>
                <a:spcPts val="0"/>
              </a:spcAft>
              <a:buFont typeface="Arial" pitchFamily="34" charset="0"/>
              <a:buNone/>
              <a:defRPr/>
            </a:pPr>
            <a:r>
              <a:rPr lang="uk-UA" dirty="0" smtClean="0">
                <a:solidFill>
                  <a:srgbClr val="002060"/>
                </a:solidFill>
              </a:rPr>
              <a:t>-  отримано міжродові гібриди коропа з карасем, по харчовій цінності близькі до коропа і успадковують підвищену витривалість карася.</a:t>
            </a:r>
          </a:p>
          <a:p>
            <a:pPr fontAlgn="auto">
              <a:spcAft>
                <a:spcPts val="0"/>
              </a:spcAft>
              <a:buFont typeface="Arial" pitchFamily="34" charset="0"/>
              <a:buChar char="•"/>
              <a:defRPr/>
            </a:pPr>
            <a:r>
              <a:rPr lang="uk-UA" dirty="0" smtClean="0">
                <a:solidFill>
                  <a:srgbClr val="002060"/>
                </a:solidFill>
              </a:rPr>
              <a:t>Отримані гібриди осетрових риб, які швидко ростуть та мають смачне м</a:t>
            </a:r>
            <a:r>
              <a:rPr lang="en-US" dirty="0" smtClean="0">
                <a:solidFill>
                  <a:srgbClr val="002060"/>
                </a:solidFill>
              </a:rPr>
              <a:t>’</a:t>
            </a:r>
            <a:r>
              <a:rPr lang="uk-UA" dirty="0" smtClean="0">
                <a:solidFill>
                  <a:srgbClr val="002060"/>
                </a:solidFill>
              </a:rPr>
              <a:t>ясо:</a:t>
            </a:r>
          </a:p>
          <a:p>
            <a:pPr fontAlgn="auto">
              <a:spcAft>
                <a:spcPts val="0"/>
              </a:spcAft>
              <a:buFont typeface="Arial" pitchFamily="34" charset="0"/>
              <a:buNone/>
              <a:defRPr/>
            </a:pPr>
            <a:r>
              <a:rPr lang="uk-UA" dirty="0" smtClean="0">
                <a:solidFill>
                  <a:srgbClr val="002060"/>
                </a:solidFill>
              </a:rPr>
              <a:t>-   білуги із стерляддю (</a:t>
            </a:r>
            <a:r>
              <a:rPr lang="uk-UA" dirty="0" err="1" smtClean="0">
                <a:solidFill>
                  <a:srgbClr val="002060"/>
                </a:solidFill>
              </a:rPr>
              <a:t>бістер</a:t>
            </a:r>
            <a:r>
              <a:rPr lang="uk-UA" dirty="0" smtClean="0">
                <a:solidFill>
                  <a:srgbClr val="002060"/>
                </a:solidFill>
              </a:rPr>
              <a:t>);</a:t>
            </a:r>
          </a:p>
          <a:p>
            <a:pPr fontAlgn="auto">
              <a:spcAft>
                <a:spcPts val="0"/>
              </a:spcAft>
              <a:buFontTx/>
              <a:buChar char="-"/>
              <a:defRPr/>
            </a:pPr>
            <a:r>
              <a:rPr lang="uk-UA" dirty="0" smtClean="0">
                <a:solidFill>
                  <a:srgbClr val="002060"/>
                </a:solidFill>
              </a:rPr>
              <a:t>білуги з осетром; </a:t>
            </a:r>
          </a:p>
          <a:p>
            <a:pPr fontAlgn="auto">
              <a:spcAft>
                <a:spcPts val="0"/>
              </a:spcAft>
              <a:buFontTx/>
              <a:buChar char="-"/>
              <a:defRPr/>
            </a:pPr>
            <a:r>
              <a:rPr lang="uk-UA" dirty="0" smtClean="0">
                <a:solidFill>
                  <a:srgbClr val="002060"/>
                </a:solidFill>
              </a:rPr>
              <a:t>осетра із стерляддю.</a:t>
            </a: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риб </a:t>
            </a:r>
            <a:endParaRPr lang="uk-UA" sz="4000" b="1" dirty="0">
              <a:solidFill>
                <a:srgbClr val="002060"/>
              </a:solidFill>
              <a:latin typeface="+mj-lt"/>
              <a:ea typeface="+mj-ea"/>
              <a:cs typeface="+mj-cs"/>
            </a:endParaRPr>
          </a:p>
        </p:txBody>
      </p:sp>
      <p:pic>
        <p:nvPicPr>
          <p:cNvPr id="5" name="Рисунок 4" descr="бистер.jpg"/>
          <p:cNvPicPr>
            <a:picLocks noChangeAspect="1"/>
          </p:cNvPicPr>
          <p:nvPr/>
        </p:nvPicPr>
        <p:blipFill>
          <a:blip r:embed="rId2"/>
          <a:stretch>
            <a:fillRect/>
          </a:stretch>
        </p:blipFill>
        <p:spPr>
          <a:xfrm>
            <a:off x="5000625" y="4429125"/>
            <a:ext cx="3822700" cy="1357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428750"/>
            <a:ext cx="8286750" cy="3643313"/>
          </a:xfrm>
        </p:spPr>
        <p:txBody>
          <a:bodyPr rtlCol="0">
            <a:normAutofit fontScale="92500" lnSpcReduction="20000"/>
          </a:bodyPr>
          <a:lstStyle/>
          <a:p>
            <a:pPr fontAlgn="auto">
              <a:spcAft>
                <a:spcPts val="0"/>
              </a:spcAft>
              <a:buFont typeface="Arial" pitchFamily="34" charset="0"/>
              <a:buChar char="•"/>
              <a:defRPr/>
            </a:pPr>
            <a:r>
              <a:rPr lang="uk-UA" dirty="0" smtClean="0">
                <a:solidFill>
                  <a:srgbClr val="002060"/>
                </a:solidFill>
              </a:rPr>
              <a:t>Успішними були спарювання:</a:t>
            </a:r>
          </a:p>
          <a:p>
            <a:pPr fontAlgn="auto">
              <a:spcAft>
                <a:spcPts val="0"/>
              </a:spcAft>
              <a:buFontTx/>
              <a:buChar char="-"/>
              <a:defRPr/>
            </a:pPr>
            <a:r>
              <a:rPr lang="uk-UA" dirty="0" smtClean="0">
                <a:solidFill>
                  <a:srgbClr val="002060"/>
                </a:solidFill>
              </a:rPr>
              <a:t>лісового та степового тхора;</a:t>
            </a:r>
          </a:p>
          <a:p>
            <a:pPr fontAlgn="auto">
              <a:spcAft>
                <a:spcPts val="0"/>
              </a:spcAft>
              <a:buFontTx/>
              <a:buChar char="-"/>
              <a:defRPr/>
            </a:pPr>
            <a:r>
              <a:rPr lang="uk-UA" dirty="0" smtClean="0">
                <a:solidFill>
                  <a:srgbClr val="002060"/>
                </a:solidFill>
              </a:rPr>
              <a:t>тхора та норки;</a:t>
            </a:r>
          </a:p>
          <a:p>
            <a:pPr fontAlgn="auto">
              <a:spcAft>
                <a:spcPts val="0"/>
              </a:spcAft>
              <a:buFontTx/>
              <a:buChar char="-"/>
              <a:defRPr/>
            </a:pPr>
            <a:r>
              <a:rPr lang="uk-UA" dirty="0" smtClean="0">
                <a:solidFill>
                  <a:srgbClr val="002060"/>
                </a:solidFill>
              </a:rPr>
              <a:t>горностая і тхора;</a:t>
            </a:r>
          </a:p>
          <a:p>
            <a:pPr fontAlgn="auto">
              <a:spcAft>
                <a:spcPts val="0"/>
              </a:spcAft>
              <a:buFontTx/>
              <a:buChar char="-"/>
              <a:defRPr/>
            </a:pPr>
            <a:r>
              <a:rPr lang="uk-UA" dirty="0" smtClean="0">
                <a:solidFill>
                  <a:srgbClr val="002060"/>
                </a:solidFill>
              </a:rPr>
              <a:t>кам'яної і лісової куниці;</a:t>
            </a:r>
          </a:p>
          <a:p>
            <a:pPr fontAlgn="auto">
              <a:spcAft>
                <a:spcPts val="0"/>
              </a:spcAft>
              <a:buFontTx/>
              <a:buChar char="-"/>
              <a:defRPr/>
            </a:pPr>
            <a:r>
              <a:rPr lang="uk-UA" dirty="0" smtClean="0">
                <a:solidFill>
                  <a:srgbClr val="002060"/>
                </a:solidFill>
              </a:rPr>
              <a:t>лісової куниці і соболя</a:t>
            </a:r>
            <a:r>
              <a:rPr lang="uk-UA" dirty="0">
                <a:solidFill>
                  <a:srgbClr val="002060"/>
                </a:solidFill>
              </a:rPr>
              <a:t> </a:t>
            </a:r>
            <a:r>
              <a:rPr lang="uk-UA" dirty="0" smtClean="0">
                <a:solidFill>
                  <a:srgbClr val="002060"/>
                </a:solidFill>
              </a:rPr>
              <a:t>– </a:t>
            </a:r>
            <a:r>
              <a:rPr lang="uk-UA" dirty="0" err="1" smtClean="0">
                <a:solidFill>
                  <a:srgbClr val="002060"/>
                </a:solidFill>
              </a:rPr>
              <a:t>кідус</a:t>
            </a:r>
            <a:r>
              <a:rPr lang="uk-UA" dirty="0" smtClean="0">
                <a:solidFill>
                  <a:srgbClr val="002060"/>
                </a:solidFill>
              </a:rPr>
              <a:t>.</a:t>
            </a:r>
          </a:p>
          <a:p>
            <a:pPr fontAlgn="auto">
              <a:spcAft>
                <a:spcPts val="0"/>
              </a:spcAft>
              <a:buFont typeface="Arial" pitchFamily="34" charset="0"/>
              <a:buChar char="•"/>
              <a:defRPr/>
            </a:pPr>
            <a:r>
              <a:rPr lang="uk-UA" dirty="0" smtClean="0">
                <a:solidFill>
                  <a:srgbClr val="002060"/>
                </a:solidFill>
              </a:rPr>
              <a:t>Хутрова продукція гібридів                                             була кращою, ніж у вихідних форм. </a:t>
            </a: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хутрових звірів </a:t>
            </a:r>
            <a:endParaRPr lang="uk-UA" sz="4000" b="1" dirty="0">
              <a:solidFill>
                <a:srgbClr val="002060"/>
              </a:solidFill>
              <a:latin typeface="+mj-lt"/>
              <a:ea typeface="+mj-ea"/>
              <a:cs typeface="+mj-cs"/>
            </a:endParaRPr>
          </a:p>
        </p:txBody>
      </p:sp>
      <p:pic>
        <p:nvPicPr>
          <p:cNvPr id="5" name="Рисунок 4" descr="гибрид.jpg"/>
          <p:cNvPicPr>
            <a:picLocks noChangeAspect="1"/>
          </p:cNvPicPr>
          <p:nvPr/>
        </p:nvPicPr>
        <p:blipFill>
          <a:blip r:embed="rId2"/>
          <a:stretch>
            <a:fillRect/>
          </a:stretch>
        </p:blipFill>
        <p:spPr>
          <a:xfrm>
            <a:off x="5857875" y="2286000"/>
            <a:ext cx="2941638"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1214438"/>
            <a:ext cx="8501062" cy="5143500"/>
          </a:xfrm>
        </p:spPr>
        <p:txBody>
          <a:bodyPr rtlCol="0">
            <a:normAutofit fontScale="70000" lnSpcReduction="20000"/>
          </a:bodyPr>
          <a:lstStyle/>
          <a:p>
            <a:pPr fontAlgn="auto">
              <a:spcAft>
                <a:spcPts val="0"/>
              </a:spcAft>
              <a:buFont typeface="Arial" pitchFamily="34" charset="0"/>
              <a:buChar char="•"/>
              <a:defRPr/>
            </a:pPr>
            <a:r>
              <a:rPr lang="uk-UA" b="1" dirty="0" err="1" smtClean="0">
                <a:solidFill>
                  <a:srgbClr val="002060"/>
                </a:solidFill>
              </a:rPr>
              <a:t>Хонорік</a:t>
            </a:r>
            <a:r>
              <a:rPr lang="uk-UA" dirty="0" smtClean="0">
                <a:solidFill>
                  <a:srgbClr val="002060"/>
                </a:solidFill>
              </a:rPr>
              <a:t> - це гібрид між тхором та європейською норкою ("</a:t>
            </a:r>
            <a:r>
              <a:rPr lang="uk-UA" dirty="0" err="1" smtClean="0">
                <a:solidFill>
                  <a:srgbClr val="002060"/>
                </a:solidFill>
              </a:rPr>
              <a:t>хо</a:t>
            </a:r>
            <a:r>
              <a:rPr lang="uk-UA" dirty="0" smtClean="0">
                <a:solidFill>
                  <a:srgbClr val="002060"/>
                </a:solidFill>
              </a:rPr>
              <a:t>" - тхір, "</a:t>
            </a:r>
            <a:r>
              <a:rPr lang="uk-UA" dirty="0" err="1" smtClean="0">
                <a:solidFill>
                  <a:srgbClr val="002060"/>
                </a:solidFill>
              </a:rPr>
              <a:t>нор</a:t>
            </a:r>
            <a:r>
              <a:rPr lang="uk-UA" dirty="0" smtClean="0">
                <a:solidFill>
                  <a:srgbClr val="002060"/>
                </a:solidFill>
              </a:rPr>
              <a:t>" - норка). Вперше в неволі </a:t>
            </a:r>
            <a:r>
              <a:rPr lang="uk-UA" dirty="0" err="1" smtClean="0">
                <a:solidFill>
                  <a:srgbClr val="002060"/>
                </a:solidFill>
              </a:rPr>
              <a:t>хонорік</a:t>
            </a:r>
            <a:r>
              <a:rPr lang="uk-UA" dirty="0" smtClean="0">
                <a:solidFill>
                  <a:srgbClr val="002060"/>
                </a:solidFill>
              </a:rPr>
              <a:t> був виведений в  1978 р. зоологом Д. </a:t>
            </a:r>
            <a:r>
              <a:rPr lang="uk-UA" dirty="0" err="1" smtClean="0">
                <a:solidFill>
                  <a:srgbClr val="002060"/>
                </a:solidFill>
              </a:rPr>
              <a:t>Тернівським</a:t>
            </a:r>
            <a:r>
              <a:rPr lang="uk-UA" dirty="0" smtClean="0">
                <a:solidFill>
                  <a:srgbClr val="002060"/>
                </a:solidFill>
              </a:rPr>
              <a:t> в результаті схрещування самця тхора і самки європейської норки. Зрідка </a:t>
            </a:r>
            <a:r>
              <a:rPr lang="uk-UA" dirty="0" err="1" smtClean="0">
                <a:solidFill>
                  <a:srgbClr val="002060"/>
                </a:solidFill>
              </a:rPr>
              <a:t>хоноріки</a:t>
            </a:r>
            <a:r>
              <a:rPr lang="uk-UA" dirty="0" smtClean="0">
                <a:solidFill>
                  <a:srgbClr val="002060"/>
                </a:solidFill>
              </a:rPr>
              <a:t> зустрічаються і в дикій природі, в місцях перетину ареалів тхора та європейської норки.</a:t>
            </a:r>
          </a:p>
          <a:p>
            <a:pPr fontAlgn="auto">
              <a:spcAft>
                <a:spcPts val="0"/>
              </a:spcAft>
              <a:buFont typeface="Arial" pitchFamily="34" charset="0"/>
              <a:buChar char="•"/>
              <a:defRPr/>
            </a:pPr>
            <a:r>
              <a:rPr lang="uk-UA" dirty="0" smtClean="0">
                <a:solidFill>
                  <a:srgbClr val="002060"/>
                </a:solidFill>
              </a:rPr>
              <a:t>Якість хутра виведених в неволі </a:t>
            </a:r>
            <a:r>
              <a:rPr lang="uk-UA" dirty="0" err="1" smtClean="0">
                <a:solidFill>
                  <a:srgbClr val="002060"/>
                </a:solidFill>
              </a:rPr>
              <a:t>хоноріків</a:t>
            </a:r>
            <a:r>
              <a:rPr lang="uk-UA" dirty="0" smtClean="0">
                <a:solidFill>
                  <a:srgbClr val="002060"/>
                </a:solidFill>
              </a:rPr>
              <a:t> виявилася                   набагато кращою, ніж хутро норки, тому їхні шкірки свого часу викликали справжні сенсації на міжнародних виставках. </a:t>
            </a:r>
          </a:p>
          <a:p>
            <a:pPr fontAlgn="auto">
              <a:spcAft>
                <a:spcPts val="0"/>
              </a:spcAft>
              <a:buFont typeface="Arial" pitchFamily="34" charset="0"/>
              <a:buChar char="•"/>
              <a:defRPr/>
            </a:pPr>
            <a:r>
              <a:rPr lang="uk-UA" dirty="0" smtClean="0">
                <a:solidFill>
                  <a:srgbClr val="002060"/>
                </a:solidFill>
              </a:rPr>
              <a:t>Найдивовижніша біологічна особливість </a:t>
            </a:r>
            <a:r>
              <a:rPr lang="uk-UA" dirty="0" err="1" smtClean="0">
                <a:solidFill>
                  <a:srgbClr val="002060"/>
                </a:solidFill>
              </a:rPr>
              <a:t>хоноріків</a:t>
            </a:r>
            <a:r>
              <a:rPr lang="uk-UA" dirty="0" smtClean="0">
                <a:solidFill>
                  <a:srgbClr val="002060"/>
                </a:solidFill>
              </a:rPr>
              <a:t> - їх фертильність - відтворення потомства.                                                        Самки здатні приносити потомство не                                                          тільки щорічно, але і по два рази на рік. </a:t>
            </a:r>
          </a:p>
          <a:p>
            <a:pPr fontAlgn="auto">
              <a:spcAft>
                <a:spcPts val="0"/>
              </a:spcAft>
              <a:buFont typeface="Arial" pitchFamily="34" charset="0"/>
              <a:buChar char="•"/>
              <a:defRPr/>
            </a:pPr>
            <a:r>
              <a:rPr lang="uk-UA" dirty="0" smtClean="0">
                <a:solidFill>
                  <a:srgbClr val="002060"/>
                </a:solidFill>
              </a:rPr>
              <a:t>В даний час є декілька експериментальних                                     біологічних центрів, де виводять </a:t>
            </a:r>
            <a:r>
              <a:rPr lang="uk-UA" dirty="0" err="1" smtClean="0">
                <a:solidFill>
                  <a:srgbClr val="002060"/>
                </a:solidFill>
              </a:rPr>
              <a:t>хоноріків</a:t>
            </a:r>
            <a:r>
              <a:rPr lang="uk-UA" dirty="0" smtClean="0">
                <a:solidFill>
                  <a:srgbClr val="002060"/>
                </a:solidFill>
              </a:rPr>
              <a:t>                                                          для наукових цілей. </a:t>
            </a:r>
            <a:endParaRPr lang="uk-UA" dirty="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хутрових звірів – </a:t>
            </a:r>
            <a:r>
              <a:rPr lang="uk-UA" sz="4000" b="1" dirty="0" err="1">
                <a:solidFill>
                  <a:srgbClr val="002060"/>
                </a:solidFill>
                <a:latin typeface="+mj-lt"/>
                <a:ea typeface="+mj-ea"/>
                <a:cs typeface="+mj-cs"/>
              </a:rPr>
              <a:t>хонорік</a:t>
            </a:r>
            <a:r>
              <a:rPr lang="uk-UA" sz="4000" b="1" dirty="0">
                <a:solidFill>
                  <a:srgbClr val="002060"/>
                </a:solidFill>
                <a:latin typeface="+mj-lt"/>
                <a:ea typeface="+mj-ea"/>
                <a:cs typeface="+mj-cs"/>
              </a:rPr>
              <a:t>. </a:t>
            </a:r>
            <a:endParaRPr lang="uk-UA" sz="4000" b="1" dirty="0">
              <a:solidFill>
                <a:srgbClr val="002060"/>
              </a:solidFill>
              <a:latin typeface="+mj-lt"/>
              <a:ea typeface="+mj-ea"/>
              <a:cs typeface="+mj-cs"/>
            </a:endParaRPr>
          </a:p>
        </p:txBody>
      </p:sp>
      <p:pic>
        <p:nvPicPr>
          <p:cNvPr id="5" name="Рисунок 4" descr="xonorik.jpg"/>
          <p:cNvPicPr>
            <a:picLocks noChangeAspect="1"/>
          </p:cNvPicPr>
          <p:nvPr/>
        </p:nvPicPr>
        <p:blipFill>
          <a:blip r:embed="rId2"/>
          <a:srcRect/>
          <a:stretch>
            <a:fillRect/>
          </a:stretch>
        </p:blipFill>
        <p:spPr bwMode="auto">
          <a:xfrm>
            <a:off x="6143625" y="4195763"/>
            <a:ext cx="2714625" cy="2338387"/>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1143000"/>
            <a:ext cx="8358187" cy="2643188"/>
          </a:xfrm>
        </p:spPr>
        <p:txBody>
          <a:bodyPr rtlCol="0">
            <a:normAutofit fontScale="85000" lnSpcReduction="10000"/>
          </a:bodyPr>
          <a:lstStyle/>
          <a:p>
            <a:pPr fontAlgn="auto">
              <a:spcAft>
                <a:spcPts val="0"/>
              </a:spcAft>
              <a:buFont typeface="Arial" pitchFamily="34" charset="0"/>
              <a:buChar char="•"/>
              <a:defRPr/>
            </a:pPr>
            <a:r>
              <a:rPr lang="uk-UA" dirty="0" smtClean="0">
                <a:solidFill>
                  <a:srgbClr val="002060"/>
                </a:solidFill>
              </a:rPr>
              <a:t>Успішно протікає внутрішньовидова гібридизація  Зайцеподібних. У природі відомі гібриди між зайцем-русаком і зайцем-біляком, альпійським зайцем. Що стосується спаровування зайця-русака з домашнім кроликом, то дані тут суперечливі, хоча гібриди від зайчихи і кролика бували.</a:t>
            </a:r>
          </a:p>
          <a:p>
            <a:pPr fontAlgn="auto">
              <a:spcAft>
                <a:spcPts val="0"/>
              </a:spcAft>
              <a:buFont typeface="Arial" pitchFamily="34" charset="0"/>
              <a:buChar char="•"/>
              <a:defRPr/>
            </a:pPr>
            <a:endParaRPr lang="uk-UA" dirty="0"/>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зайцеподібних </a:t>
            </a:r>
            <a:endParaRPr lang="uk-UA" sz="4000" b="1" dirty="0">
              <a:solidFill>
                <a:srgbClr val="002060"/>
              </a:solidFill>
              <a:latin typeface="+mj-lt"/>
              <a:ea typeface="+mj-ea"/>
              <a:cs typeface="+mj-cs"/>
            </a:endParaRPr>
          </a:p>
        </p:txBody>
      </p:sp>
      <p:pic>
        <p:nvPicPr>
          <p:cNvPr id="5" name="Рисунок 4" descr="zayac11.jpg"/>
          <p:cNvPicPr>
            <a:picLocks noChangeAspect="1"/>
          </p:cNvPicPr>
          <p:nvPr/>
        </p:nvPicPr>
        <p:blipFill>
          <a:blip r:embed="rId2"/>
          <a:stretch>
            <a:fillRect/>
          </a:stretch>
        </p:blipFill>
        <p:spPr>
          <a:xfrm>
            <a:off x="4786313" y="3643313"/>
            <a:ext cx="3357562" cy="287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Содержимое 2"/>
          <p:cNvSpPr>
            <a:spLocks noGrp="1"/>
          </p:cNvSpPr>
          <p:nvPr>
            <p:ph idx="1"/>
          </p:nvPr>
        </p:nvSpPr>
        <p:spPr>
          <a:xfrm>
            <a:off x="357188" y="1214438"/>
            <a:ext cx="8358187" cy="2714625"/>
          </a:xfrm>
        </p:spPr>
        <p:txBody>
          <a:bodyPr/>
          <a:lstStyle/>
          <a:p>
            <a:r>
              <a:rPr lang="uk-UA" smtClean="0">
                <a:solidFill>
                  <a:srgbClr val="002060"/>
                </a:solidFill>
              </a:rPr>
              <a:t>Міжвидове схрещування може відбуватися і між левами й тиграми. Потомство від такого схрещування називають </a:t>
            </a:r>
            <a:r>
              <a:rPr lang="uk-UA" b="1" smtClean="0">
                <a:solidFill>
                  <a:srgbClr val="002060"/>
                </a:solidFill>
              </a:rPr>
              <a:t>лігри</a:t>
            </a:r>
            <a:r>
              <a:rPr lang="uk-UA" smtClean="0">
                <a:solidFill>
                  <a:srgbClr val="002060"/>
                </a:solidFill>
              </a:rPr>
              <a:t> або </a:t>
            </a:r>
            <a:r>
              <a:rPr lang="uk-UA" b="1" smtClean="0">
                <a:solidFill>
                  <a:srgbClr val="002060"/>
                </a:solidFill>
              </a:rPr>
              <a:t>тигрони</a:t>
            </a:r>
            <a:r>
              <a:rPr lang="uk-UA" smtClean="0">
                <a:solidFill>
                  <a:srgbClr val="002060"/>
                </a:solidFill>
              </a:rPr>
              <a:t>. Назва залежить від того, хто був батьком гібрида, на це вказує перша частина назви. </a:t>
            </a: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великих кішок </a:t>
            </a:r>
            <a:endParaRPr lang="uk-UA" sz="4000" b="1" dirty="0">
              <a:solidFill>
                <a:srgbClr val="002060"/>
              </a:solidFill>
              <a:latin typeface="+mj-lt"/>
              <a:ea typeface="+mj-ea"/>
              <a:cs typeface="+mj-cs"/>
            </a:endParaRPr>
          </a:p>
        </p:txBody>
      </p:sp>
      <p:pic>
        <p:nvPicPr>
          <p:cNvPr id="6" name="Рисунок 5" descr="лигр.jpg"/>
          <p:cNvPicPr>
            <a:picLocks noChangeAspect="1"/>
          </p:cNvPicPr>
          <p:nvPr/>
        </p:nvPicPr>
        <p:blipFill>
          <a:blip r:embed="rId2"/>
          <a:stretch>
            <a:fillRect/>
          </a:stretch>
        </p:blipFill>
        <p:spPr>
          <a:xfrm>
            <a:off x="5429250" y="3929063"/>
            <a:ext cx="3429000" cy="2571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Содержимое 2"/>
          <p:cNvSpPr>
            <a:spLocks noGrp="1"/>
          </p:cNvSpPr>
          <p:nvPr>
            <p:ph idx="1"/>
          </p:nvPr>
        </p:nvSpPr>
        <p:spPr>
          <a:xfrm>
            <a:off x="357188" y="1214438"/>
            <a:ext cx="8358187" cy="2500312"/>
          </a:xfrm>
        </p:spPr>
        <p:txBody>
          <a:bodyPr/>
          <a:lstStyle/>
          <a:p>
            <a:r>
              <a:rPr lang="uk-UA" smtClean="0">
                <a:solidFill>
                  <a:srgbClr val="002060"/>
                </a:solidFill>
              </a:rPr>
              <a:t>Леви також схрещуються з леопардами (їх потомство називають </a:t>
            </a:r>
            <a:r>
              <a:rPr lang="uk-UA" b="1" smtClean="0">
                <a:solidFill>
                  <a:srgbClr val="002060"/>
                </a:solidFill>
              </a:rPr>
              <a:t>леопонами</a:t>
            </a:r>
            <a:r>
              <a:rPr lang="uk-UA" smtClean="0">
                <a:solidFill>
                  <a:srgbClr val="002060"/>
                </a:solidFill>
              </a:rPr>
              <a:t>), а також з іншими видами, даючи в світ більш незвичайних тварин. </a:t>
            </a: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великих кішок </a:t>
            </a:r>
            <a:endParaRPr lang="uk-UA" sz="4000" b="1" dirty="0">
              <a:solidFill>
                <a:srgbClr val="002060"/>
              </a:solidFill>
              <a:latin typeface="+mj-lt"/>
              <a:ea typeface="+mj-ea"/>
              <a:cs typeface="+mj-cs"/>
            </a:endParaRPr>
          </a:p>
        </p:txBody>
      </p:sp>
      <p:pic>
        <p:nvPicPr>
          <p:cNvPr id="5" name="Рисунок 4" descr="леопон.jpg"/>
          <p:cNvPicPr>
            <a:picLocks noChangeAspect="1"/>
          </p:cNvPicPr>
          <p:nvPr/>
        </p:nvPicPr>
        <p:blipFill>
          <a:blip r:embed="rId2"/>
          <a:stretch>
            <a:fillRect/>
          </a:stretch>
        </p:blipFill>
        <p:spPr>
          <a:xfrm>
            <a:off x="4714875" y="2928938"/>
            <a:ext cx="4000500" cy="36401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1285875"/>
            <a:ext cx="8429625" cy="4572000"/>
          </a:xfrm>
        </p:spPr>
        <p:txBody>
          <a:bodyPr rtlCol="0">
            <a:normAutofit fontScale="92500" lnSpcReduction="20000"/>
          </a:bodyPr>
          <a:lstStyle/>
          <a:p>
            <a:pPr fontAlgn="auto">
              <a:spcAft>
                <a:spcPts val="0"/>
              </a:spcAft>
              <a:buFont typeface="Arial" pitchFamily="34" charset="0"/>
              <a:buChar char="•"/>
              <a:defRPr/>
            </a:pPr>
            <a:r>
              <a:rPr lang="uk-UA" b="1" dirty="0" err="1" smtClean="0">
                <a:solidFill>
                  <a:srgbClr val="002060"/>
                </a:solidFill>
              </a:rPr>
              <a:t>Лігри</a:t>
            </a:r>
            <a:r>
              <a:rPr lang="uk-UA" dirty="0" smtClean="0">
                <a:solidFill>
                  <a:srgbClr val="002060"/>
                </a:solidFill>
              </a:rPr>
              <a:t> - це помісь лева і тигриці. Вони є найбільшими з  котячих у світі. Незвичайний гігантизм </a:t>
            </a:r>
            <a:r>
              <a:rPr lang="uk-UA" dirty="0" err="1" smtClean="0">
                <a:solidFill>
                  <a:srgbClr val="002060"/>
                </a:solidFill>
              </a:rPr>
              <a:t>лігрів</a:t>
            </a:r>
            <a:r>
              <a:rPr lang="uk-UA" dirty="0" smtClean="0">
                <a:solidFill>
                  <a:srgbClr val="002060"/>
                </a:solidFill>
              </a:rPr>
              <a:t> пояснюється тим, що в ДНК лева і тигриці є ген, що відповідає за ріст. У тигра і левиці цього гена немає, що і пояснює даний факт. Самки </a:t>
            </a:r>
            <a:r>
              <a:rPr lang="uk-UA" dirty="0" err="1" smtClean="0">
                <a:solidFill>
                  <a:srgbClr val="002060"/>
                </a:solidFill>
              </a:rPr>
              <a:t>лігрів</a:t>
            </a:r>
            <a:r>
              <a:rPr lang="uk-UA" dirty="0" smtClean="0">
                <a:solidFill>
                  <a:srgbClr val="002060"/>
                </a:solidFill>
              </a:rPr>
              <a:t> (</a:t>
            </a:r>
            <a:r>
              <a:rPr lang="uk-UA" dirty="0" err="1" smtClean="0">
                <a:solidFill>
                  <a:srgbClr val="002060"/>
                </a:solidFill>
              </a:rPr>
              <a:t>лігриці</a:t>
            </a:r>
            <a:r>
              <a:rPr lang="uk-UA" dirty="0" smtClean="0">
                <a:solidFill>
                  <a:srgbClr val="002060"/>
                </a:solidFill>
              </a:rPr>
              <a:t>) можуть давати потомство, що незвично для гібридів. Зовнішнім виглядом і розміром ці гібриди схожі з вимерлим в </a:t>
            </a:r>
            <a:r>
              <a:rPr lang="uk-UA" dirty="0" err="1" smtClean="0">
                <a:solidFill>
                  <a:srgbClr val="002060"/>
                </a:solidFill>
              </a:rPr>
              <a:t>плейстоцені</a:t>
            </a:r>
            <a:r>
              <a:rPr lang="uk-UA" dirty="0" smtClean="0">
                <a:solidFill>
                  <a:srgbClr val="002060"/>
                </a:solidFill>
              </a:rPr>
              <a:t> печерним левом. </a:t>
            </a:r>
          </a:p>
          <a:p>
            <a:pPr fontAlgn="auto">
              <a:spcAft>
                <a:spcPts val="0"/>
              </a:spcAft>
              <a:buFont typeface="Arial" pitchFamily="34" charset="0"/>
              <a:buChar char="•"/>
              <a:defRPr/>
            </a:pPr>
            <a:r>
              <a:rPr lang="uk-UA" b="1" dirty="0" err="1" smtClean="0">
                <a:solidFill>
                  <a:srgbClr val="002060"/>
                </a:solidFill>
              </a:rPr>
              <a:t>Тігрони</a:t>
            </a:r>
            <a:r>
              <a:rPr lang="uk-UA" dirty="0" smtClean="0">
                <a:solidFill>
                  <a:srgbClr val="002060"/>
                </a:solidFill>
              </a:rPr>
              <a:t> - гібриди від                                                            схрещування тигра та                                                          левиці.  </a:t>
            </a:r>
            <a:endParaRPr lang="uk-UA" dirty="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великих кішок </a:t>
            </a:r>
            <a:endParaRPr lang="uk-UA" sz="4000" b="1" dirty="0">
              <a:solidFill>
                <a:srgbClr val="002060"/>
              </a:solidFill>
              <a:latin typeface="+mj-lt"/>
              <a:ea typeface="+mj-ea"/>
              <a:cs typeface="+mj-cs"/>
            </a:endParaRPr>
          </a:p>
        </p:txBody>
      </p:sp>
      <p:pic>
        <p:nvPicPr>
          <p:cNvPr id="5" name="Рисунок 4" descr="тигон - лев + тигриця.jpg"/>
          <p:cNvPicPr>
            <a:picLocks noChangeAspect="1"/>
          </p:cNvPicPr>
          <p:nvPr/>
        </p:nvPicPr>
        <p:blipFill>
          <a:blip r:embed="rId2"/>
          <a:srcRect/>
          <a:stretch>
            <a:fillRect/>
          </a:stretch>
        </p:blipFill>
        <p:spPr bwMode="auto">
          <a:xfrm>
            <a:off x="4786313" y="4786313"/>
            <a:ext cx="3643312" cy="174942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1143000"/>
            <a:ext cx="8429625" cy="5143500"/>
          </a:xfrm>
        </p:spPr>
        <p:txBody>
          <a:bodyPr rtlCol="0">
            <a:normAutofit fontScale="85000" lnSpcReduction="20000"/>
          </a:bodyPr>
          <a:lstStyle/>
          <a:p>
            <a:pPr fontAlgn="auto">
              <a:spcAft>
                <a:spcPts val="0"/>
              </a:spcAft>
              <a:buFont typeface="Arial" pitchFamily="34" charset="0"/>
              <a:buChar char="•"/>
              <a:defRPr/>
            </a:pPr>
            <a:r>
              <a:rPr lang="uk-UA" dirty="0" smtClean="0">
                <a:solidFill>
                  <a:srgbClr val="002060"/>
                </a:solidFill>
              </a:rPr>
              <a:t>Гібриди вовка і собаки - </a:t>
            </a:r>
            <a:r>
              <a:rPr lang="uk-UA" b="1" dirty="0" smtClean="0">
                <a:solidFill>
                  <a:srgbClr val="002060"/>
                </a:solidFill>
              </a:rPr>
              <a:t>вовкособи</a:t>
            </a:r>
            <a:r>
              <a:rPr lang="uk-UA" dirty="0" smtClean="0">
                <a:solidFill>
                  <a:srgbClr val="002060"/>
                </a:solidFill>
              </a:rPr>
              <a:t> за даними вітчизняних і зарубіжних дослідників характерні тим, що гібридні тварини першого, другого, і до певної міри третього покоління характеризуються підвищеною обережністю і боягузтвом, через що погано піддаються дресируванню та непридатні для використання у будь-якій роботі.</a:t>
            </a:r>
          </a:p>
          <a:p>
            <a:pPr fontAlgn="auto">
              <a:spcAft>
                <a:spcPts val="0"/>
              </a:spcAft>
              <a:buFont typeface="Arial" pitchFamily="34" charset="0"/>
              <a:buChar char="•"/>
              <a:defRPr/>
            </a:pPr>
            <a:r>
              <a:rPr lang="uk-UA" dirty="0" smtClean="0">
                <a:solidFill>
                  <a:srgbClr val="002060"/>
                </a:solidFill>
              </a:rPr>
              <a:t>На розпліднику кінологічного факультету Пермського військового інституту внутрішніх військ отриманий позитивний результат гібридизації                            вовка і собаки: значна частина                                               гібридних тварин має досить добре                                                   виражені ознаки толерантності до                                            людини. </a:t>
            </a:r>
            <a:endParaRPr lang="uk-UA" dirty="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вовків та собак </a:t>
            </a:r>
            <a:endParaRPr lang="uk-UA" sz="4000" b="1" dirty="0">
              <a:solidFill>
                <a:srgbClr val="002060"/>
              </a:solidFill>
              <a:latin typeface="+mj-lt"/>
              <a:ea typeface="+mj-ea"/>
              <a:cs typeface="+mj-cs"/>
            </a:endParaRPr>
          </a:p>
        </p:txBody>
      </p:sp>
      <p:pic>
        <p:nvPicPr>
          <p:cNvPr id="5" name="Рисунок 4" descr="вовкособ.jpg"/>
          <p:cNvPicPr>
            <a:picLocks noChangeAspect="1"/>
          </p:cNvPicPr>
          <p:nvPr/>
        </p:nvPicPr>
        <p:blipFill>
          <a:blip r:embed="rId2"/>
          <a:stretch>
            <a:fillRect/>
          </a:stretch>
        </p:blipFill>
        <p:spPr>
          <a:xfrm>
            <a:off x="6143625" y="4357688"/>
            <a:ext cx="2590800" cy="2214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428750"/>
            <a:ext cx="8215313" cy="4429125"/>
          </a:xfrm>
        </p:spPr>
        <p:txBody>
          <a:bodyPr rtlCol="0">
            <a:normAutofit fontScale="92500" lnSpcReduction="20000"/>
          </a:bodyPr>
          <a:lstStyle/>
          <a:p>
            <a:pPr fontAlgn="auto">
              <a:spcAft>
                <a:spcPts val="0"/>
              </a:spcAft>
              <a:buFont typeface="Arial" pitchFamily="34" charset="0"/>
              <a:buChar char="•"/>
              <a:defRPr/>
            </a:pPr>
            <a:r>
              <a:rPr lang="uk-UA" dirty="0" smtClean="0">
                <a:solidFill>
                  <a:srgbClr val="002060"/>
                </a:solidFill>
              </a:rPr>
              <a:t>Віддалена гібридизація дозволяє поєднувати найцінніші властивості і ознаки, роз'єднані в ході багатовікової історії, і створює нову різноманітність нащадків.</a:t>
            </a:r>
          </a:p>
          <a:p>
            <a:pPr fontAlgn="auto">
              <a:spcAft>
                <a:spcPts val="0"/>
              </a:spcAft>
              <a:buFont typeface="Arial" pitchFamily="34" charset="0"/>
              <a:buChar char="•"/>
              <a:defRPr/>
            </a:pPr>
            <a:r>
              <a:rPr lang="uk-UA" dirty="0" smtClean="0">
                <a:solidFill>
                  <a:srgbClr val="002060"/>
                </a:solidFill>
              </a:rPr>
              <a:t>Гібридні тварини, як правило,                                                 перевершують батьківські форми за                                           багатьма господарськими                                                    корисними якостями:                                                                 - працездатністю; </a:t>
            </a:r>
          </a:p>
          <a:p>
            <a:pPr fontAlgn="auto">
              <a:spcAft>
                <a:spcPts val="0"/>
              </a:spcAft>
              <a:buFont typeface="Arial" pitchFamily="34" charset="0"/>
              <a:buNone/>
              <a:defRPr/>
            </a:pPr>
            <a:r>
              <a:rPr lang="uk-UA" dirty="0" smtClean="0">
                <a:solidFill>
                  <a:srgbClr val="002060"/>
                </a:solidFill>
              </a:rPr>
              <a:t>    - витривалістю;</a:t>
            </a:r>
          </a:p>
          <a:p>
            <a:pPr fontAlgn="auto">
              <a:spcAft>
                <a:spcPts val="0"/>
              </a:spcAft>
              <a:buFont typeface="Arial" pitchFamily="34" charset="0"/>
              <a:buNone/>
              <a:defRPr/>
            </a:pPr>
            <a:r>
              <a:rPr lang="uk-UA" dirty="0" smtClean="0">
                <a:solidFill>
                  <a:srgbClr val="002060"/>
                </a:solidFill>
              </a:rPr>
              <a:t>    - продуктивністю та ін.</a:t>
            </a:r>
          </a:p>
          <a:p>
            <a:pPr fontAlgn="auto">
              <a:spcAft>
                <a:spcPts val="0"/>
              </a:spcAft>
              <a:buFont typeface="Arial" pitchFamily="34" charset="0"/>
              <a:buChar char="•"/>
              <a:defRPr/>
            </a:pPr>
            <a:endParaRPr lang="uk-UA" dirty="0"/>
          </a:p>
        </p:txBody>
      </p:sp>
      <p:sp>
        <p:nvSpPr>
          <p:cNvPr id="4" name="Заголовок 1"/>
          <p:cNvSpPr txBox="1">
            <a:spLocks/>
          </p:cNvSpPr>
          <p:nvPr/>
        </p:nvSpPr>
        <p:spPr>
          <a:xfrm>
            <a:off x="714375"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Значення віддаленої гібридизації </a:t>
            </a:r>
            <a:endParaRPr lang="uk-UA" sz="4000" b="1" dirty="0">
              <a:solidFill>
                <a:srgbClr val="002060"/>
              </a:solidFill>
              <a:latin typeface="+mj-lt"/>
              <a:ea typeface="+mj-ea"/>
              <a:cs typeface="+mj-cs"/>
            </a:endParaRPr>
          </a:p>
        </p:txBody>
      </p:sp>
      <p:pic>
        <p:nvPicPr>
          <p:cNvPr id="6" name="Рисунок 5" descr="3d91144e97d4.jpg"/>
          <p:cNvPicPr>
            <a:picLocks noChangeAspect="1"/>
          </p:cNvPicPr>
          <p:nvPr/>
        </p:nvPicPr>
        <p:blipFill>
          <a:blip r:embed="rId2"/>
          <a:stretch>
            <a:fillRect/>
          </a:stretch>
        </p:blipFill>
        <p:spPr>
          <a:xfrm>
            <a:off x="5286375" y="3857625"/>
            <a:ext cx="3429000" cy="2692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285875"/>
            <a:ext cx="8286750" cy="4857750"/>
          </a:xfrm>
        </p:spPr>
        <p:txBody>
          <a:bodyPr rtlCol="0">
            <a:normAutofit fontScale="92500" lnSpcReduction="20000"/>
          </a:bodyPr>
          <a:lstStyle/>
          <a:p>
            <a:pPr fontAlgn="auto">
              <a:spcAft>
                <a:spcPts val="0"/>
              </a:spcAft>
              <a:buFont typeface="Arial" pitchFamily="34" charset="0"/>
              <a:buChar char="•"/>
              <a:defRPr/>
            </a:pPr>
            <a:r>
              <a:rPr lang="uk-UA" dirty="0" smtClean="0">
                <a:solidFill>
                  <a:srgbClr val="002060"/>
                </a:solidFill>
              </a:rPr>
              <a:t>Добре відомий гібрид кобили та осла – </a:t>
            </a:r>
            <a:r>
              <a:rPr lang="uk-UA" b="1" dirty="0" smtClean="0">
                <a:solidFill>
                  <a:srgbClr val="002060"/>
                </a:solidFill>
              </a:rPr>
              <a:t>мул</a:t>
            </a:r>
            <a:r>
              <a:rPr lang="uk-UA" dirty="0" smtClean="0">
                <a:solidFill>
                  <a:srgbClr val="002060"/>
                </a:solidFill>
              </a:rPr>
              <a:t>.</a:t>
            </a:r>
          </a:p>
          <a:p>
            <a:pPr fontAlgn="auto">
              <a:spcAft>
                <a:spcPts val="0"/>
              </a:spcAft>
              <a:buFont typeface="Arial" pitchFamily="34" charset="0"/>
              <a:buChar char="•"/>
              <a:defRPr/>
            </a:pPr>
            <a:r>
              <a:rPr lang="ru-RU" dirty="0" err="1" smtClean="0">
                <a:solidFill>
                  <a:srgbClr val="002060"/>
                </a:solidFill>
              </a:rPr>
              <a:t>Від</a:t>
            </a:r>
            <a:r>
              <a:rPr lang="ru-RU" dirty="0" smtClean="0">
                <a:solidFill>
                  <a:srgbClr val="002060"/>
                </a:solidFill>
              </a:rPr>
              <a:t> </a:t>
            </a:r>
            <a:r>
              <a:rPr lang="ru-RU" dirty="0" err="1" smtClean="0">
                <a:solidFill>
                  <a:srgbClr val="002060"/>
                </a:solidFill>
              </a:rPr>
              <a:t>кобили</a:t>
            </a:r>
            <a:r>
              <a:rPr lang="ru-RU" dirty="0" smtClean="0">
                <a:solidFill>
                  <a:srgbClr val="002060"/>
                </a:solidFill>
              </a:rPr>
              <a:t> </a:t>
            </a:r>
            <a:r>
              <a:rPr lang="ru-RU" dirty="0" err="1" smtClean="0">
                <a:solidFill>
                  <a:srgbClr val="002060"/>
                </a:solidFill>
              </a:rPr>
              <a:t>мули</a:t>
            </a:r>
            <a:r>
              <a:rPr lang="ru-RU" dirty="0" smtClean="0">
                <a:solidFill>
                  <a:srgbClr val="002060"/>
                </a:solidFill>
              </a:rPr>
              <a:t> </a:t>
            </a:r>
            <a:r>
              <a:rPr lang="ru-RU" dirty="0" err="1" smtClean="0">
                <a:solidFill>
                  <a:srgbClr val="002060"/>
                </a:solidFill>
              </a:rPr>
              <a:t>успадковують</a:t>
            </a:r>
            <a:r>
              <a:rPr lang="ru-RU" dirty="0" smtClean="0">
                <a:solidFill>
                  <a:srgbClr val="002060"/>
                </a:solidFill>
              </a:rPr>
              <a:t> </a:t>
            </a:r>
            <a:r>
              <a:rPr lang="ru-RU" dirty="0" err="1" smtClean="0">
                <a:solidFill>
                  <a:srgbClr val="002060"/>
                </a:solidFill>
              </a:rPr>
              <a:t>розміри</a:t>
            </a:r>
            <a:r>
              <a:rPr lang="ru-RU" dirty="0" smtClean="0">
                <a:solidFill>
                  <a:srgbClr val="002060"/>
                </a:solidFill>
              </a:rPr>
              <a:t> </a:t>
            </a:r>
            <a:r>
              <a:rPr lang="ru-RU" dirty="0" err="1" smtClean="0">
                <a:solidFill>
                  <a:srgbClr val="002060"/>
                </a:solidFill>
              </a:rPr>
              <a:t>тіла</a:t>
            </a:r>
            <a:r>
              <a:rPr lang="ru-RU" dirty="0" smtClean="0">
                <a:solidFill>
                  <a:srgbClr val="002060"/>
                </a:solidFill>
              </a:rPr>
              <a:t> </a:t>
            </a:r>
            <a:r>
              <a:rPr lang="ru-RU" dirty="0" err="1" smtClean="0">
                <a:solidFill>
                  <a:srgbClr val="002060"/>
                </a:solidFill>
              </a:rPr>
              <a:t>і</a:t>
            </a:r>
            <a:r>
              <a:rPr lang="ru-RU" dirty="0" smtClean="0">
                <a:solidFill>
                  <a:srgbClr val="002060"/>
                </a:solidFill>
              </a:rPr>
              <a:t> </a:t>
            </a:r>
            <a:r>
              <a:rPr lang="ru-RU" dirty="0" err="1" smtClean="0">
                <a:solidFill>
                  <a:srgbClr val="002060"/>
                </a:solidFill>
              </a:rPr>
              <a:t>здатність</a:t>
            </a:r>
            <a:r>
              <a:rPr lang="ru-RU" dirty="0" smtClean="0">
                <a:solidFill>
                  <a:srgbClr val="002060"/>
                </a:solidFill>
              </a:rPr>
              <a:t> до </a:t>
            </a:r>
            <a:r>
              <a:rPr lang="ru-RU" dirty="0" err="1" smtClean="0">
                <a:solidFill>
                  <a:srgbClr val="002060"/>
                </a:solidFill>
              </a:rPr>
              <a:t>швидкого</a:t>
            </a:r>
            <a:r>
              <a:rPr lang="ru-RU" dirty="0" smtClean="0">
                <a:solidFill>
                  <a:srgbClr val="002060"/>
                </a:solidFill>
              </a:rPr>
              <a:t> </a:t>
            </a:r>
            <a:r>
              <a:rPr lang="ru-RU" dirty="0" err="1" smtClean="0">
                <a:solidFill>
                  <a:srgbClr val="002060"/>
                </a:solidFill>
              </a:rPr>
              <a:t>руху</a:t>
            </a:r>
            <a:r>
              <a:rPr lang="ru-RU" dirty="0" smtClean="0">
                <a:solidFill>
                  <a:srgbClr val="002060"/>
                </a:solidFill>
              </a:rPr>
              <a:t>, </a:t>
            </a:r>
            <a:r>
              <a:rPr lang="ru-RU" dirty="0" err="1" smtClean="0">
                <a:solidFill>
                  <a:srgbClr val="002060"/>
                </a:solidFill>
              </a:rPr>
              <a:t>від</a:t>
            </a:r>
            <a:r>
              <a:rPr lang="ru-RU" dirty="0" smtClean="0">
                <a:solidFill>
                  <a:srgbClr val="002060"/>
                </a:solidFill>
              </a:rPr>
              <a:t> </a:t>
            </a:r>
            <a:r>
              <a:rPr lang="ru-RU" dirty="0" err="1" smtClean="0">
                <a:solidFill>
                  <a:srgbClr val="002060"/>
                </a:solidFill>
              </a:rPr>
              <a:t>осла</a:t>
            </a:r>
            <a:r>
              <a:rPr lang="ru-RU" dirty="0" smtClean="0">
                <a:solidFill>
                  <a:srgbClr val="002060"/>
                </a:solidFill>
              </a:rPr>
              <a:t> - </a:t>
            </a:r>
            <a:r>
              <a:rPr lang="ru-RU" dirty="0" err="1" smtClean="0">
                <a:solidFill>
                  <a:srgbClr val="002060"/>
                </a:solidFill>
              </a:rPr>
              <a:t>витривалість</a:t>
            </a:r>
            <a:r>
              <a:rPr lang="ru-RU" dirty="0" smtClean="0">
                <a:solidFill>
                  <a:srgbClr val="002060"/>
                </a:solidFill>
              </a:rPr>
              <a:t> </a:t>
            </a:r>
            <a:r>
              <a:rPr lang="ru-RU" dirty="0" err="1" smtClean="0">
                <a:solidFill>
                  <a:srgbClr val="002060"/>
                </a:solidFill>
              </a:rPr>
              <a:t>і</a:t>
            </a:r>
            <a:r>
              <a:rPr lang="ru-RU" dirty="0" smtClean="0">
                <a:solidFill>
                  <a:srgbClr val="002060"/>
                </a:solidFill>
              </a:rPr>
              <a:t> </a:t>
            </a:r>
            <a:r>
              <a:rPr lang="ru-RU" dirty="0" err="1" smtClean="0">
                <a:solidFill>
                  <a:srgbClr val="002060"/>
                </a:solidFill>
              </a:rPr>
              <a:t>виняткову</a:t>
            </a:r>
            <a:r>
              <a:rPr lang="ru-RU" dirty="0" smtClean="0">
                <a:solidFill>
                  <a:srgbClr val="002060"/>
                </a:solidFill>
              </a:rPr>
              <a:t> </a:t>
            </a:r>
            <a:r>
              <a:rPr lang="ru-RU" dirty="0" err="1" smtClean="0">
                <a:solidFill>
                  <a:srgbClr val="002060"/>
                </a:solidFill>
              </a:rPr>
              <a:t>працездатність</a:t>
            </a:r>
            <a:r>
              <a:rPr lang="ru-RU" dirty="0" smtClean="0">
                <a:solidFill>
                  <a:srgbClr val="002060"/>
                </a:solidFill>
              </a:rPr>
              <a:t>. </a:t>
            </a:r>
            <a:r>
              <a:rPr lang="uk-UA" dirty="0" smtClean="0">
                <a:solidFill>
                  <a:srgbClr val="002060"/>
                </a:solidFill>
              </a:rPr>
              <a:t>Відрізняються більшою тривалістю життя (живуть до 40 років), меншою </a:t>
            </a:r>
            <a:r>
              <a:rPr lang="uk-UA" dirty="0" err="1" smtClean="0">
                <a:solidFill>
                  <a:srgbClr val="002060"/>
                </a:solidFill>
              </a:rPr>
              <a:t>сприйнятли-вістю</a:t>
            </a:r>
            <a:r>
              <a:rPr lang="uk-UA" dirty="0" smtClean="0">
                <a:solidFill>
                  <a:srgbClr val="002060"/>
                </a:solidFill>
              </a:rPr>
              <a:t> до захворювань, невибагливістю до корму і догляду. За </a:t>
            </a:r>
            <a:r>
              <a:rPr lang="uk-UA" dirty="0" err="1" smtClean="0">
                <a:solidFill>
                  <a:srgbClr val="002060"/>
                </a:solidFill>
              </a:rPr>
              <a:t>працездат-</a:t>
            </a:r>
            <a:r>
              <a:rPr lang="uk-UA" dirty="0" smtClean="0">
                <a:solidFill>
                  <a:srgbClr val="002060"/>
                </a:solidFill>
              </a:rPr>
              <a:t>                            </a:t>
            </a:r>
            <a:r>
              <a:rPr lang="uk-UA" dirty="0" err="1" smtClean="0">
                <a:solidFill>
                  <a:srgbClr val="002060"/>
                </a:solidFill>
              </a:rPr>
              <a:t>ністю</a:t>
            </a:r>
            <a:r>
              <a:rPr lang="uk-UA" dirty="0" smtClean="0">
                <a:solidFill>
                  <a:srgbClr val="002060"/>
                </a:solidFill>
              </a:rPr>
              <a:t> розрізняють 2 типи мулів -                               в'ючний і упряжний.</a:t>
            </a:r>
          </a:p>
          <a:p>
            <a:pPr fontAlgn="auto">
              <a:spcAft>
                <a:spcPts val="0"/>
              </a:spcAft>
              <a:buFont typeface="Arial" pitchFamily="34" charset="0"/>
              <a:buChar char="•"/>
              <a:defRPr/>
            </a:pPr>
            <a:r>
              <a:rPr lang="uk-UA" b="1" dirty="0" smtClean="0">
                <a:solidFill>
                  <a:srgbClr val="002060"/>
                </a:solidFill>
              </a:rPr>
              <a:t>Лошак</a:t>
            </a:r>
            <a:r>
              <a:rPr lang="uk-UA" dirty="0" smtClean="0">
                <a:solidFill>
                  <a:srgbClr val="002060"/>
                </a:solidFill>
              </a:rPr>
              <a:t> - гібрид від схрещування                                        жеребця та ослиці. </a:t>
            </a:r>
          </a:p>
        </p:txBody>
      </p:sp>
      <p:sp>
        <p:nvSpPr>
          <p:cNvPr id="5"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Мул, лошак  </a:t>
            </a:r>
            <a:endParaRPr lang="uk-UA" sz="4000" b="1" dirty="0">
              <a:solidFill>
                <a:srgbClr val="002060"/>
              </a:solidFill>
              <a:latin typeface="+mj-lt"/>
              <a:ea typeface="+mj-ea"/>
              <a:cs typeface="+mj-cs"/>
            </a:endParaRPr>
          </a:p>
        </p:txBody>
      </p:sp>
      <p:pic>
        <p:nvPicPr>
          <p:cNvPr id="4" name="Рисунок 3" descr="мул.jpg"/>
          <p:cNvPicPr>
            <a:picLocks noChangeAspect="1"/>
          </p:cNvPicPr>
          <p:nvPr/>
        </p:nvPicPr>
        <p:blipFill>
          <a:blip r:embed="rId2"/>
          <a:stretch>
            <a:fillRect/>
          </a:stretch>
        </p:blipFill>
        <p:spPr>
          <a:xfrm>
            <a:off x="6357938" y="4000500"/>
            <a:ext cx="2368550" cy="2571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285875"/>
            <a:ext cx="8358188" cy="4525963"/>
          </a:xfrm>
        </p:spPr>
        <p:txBody>
          <a:bodyPr rtlCol="0">
            <a:normAutofit lnSpcReduction="10000"/>
          </a:bodyPr>
          <a:lstStyle/>
          <a:p>
            <a:pPr fontAlgn="auto">
              <a:spcAft>
                <a:spcPts val="0"/>
              </a:spcAft>
              <a:buFont typeface="Arial" pitchFamily="34" charset="0"/>
              <a:buChar char="•"/>
              <a:defRPr/>
            </a:pPr>
            <a:r>
              <a:rPr lang="uk-UA" dirty="0">
                <a:solidFill>
                  <a:srgbClr val="002060"/>
                </a:solidFill>
              </a:rPr>
              <a:t>Гібриди </a:t>
            </a:r>
            <a:r>
              <a:rPr lang="uk-UA" dirty="0" smtClean="0">
                <a:solidFill>
                  <a:srgbClr val="002060"/>
                </a:solidFill>
              </a:rPr>
              <a:t>головним чином </a:t>
            </a:r>
            <a:r>
              <a:rPr lang="uk-UA" dirty="0">
                <a:solidFill>
                  <a:srgbClr val="002060"/>
                </a:solidFill>
              </a:rPr>
              <a:t>мешкають у неволі, і їх поява є результатом втручання людини. Ще в </a:t>
            </a:r>
            <a:r>
              <a:rPr lang="en-US" dirty="0">
                <a:solidFill>
                  <a:srgbClr val="002060"/>
                </a:solidFill>
              </a:rPr>
              <a:t>XVII </a:t>
            </a:r>
            <a:r>
              <a:rPr lang="uk-UA" dirty="0">
                <a:solidFill>
                  <a:srgbClr val="002060"/>
                </a:solidFill>
              </a:rPr>
              <a:t>столітті німецький натураліст </a:t>
            </a:r>
            <a:r>
              <a:rPr lang="uk-UA" dirty="0" err="1">
                <a:solidFill>
                  <a:srgbClr val="002060"/>
                </a:solidFill>
              </a:rPr>
              <a:t>Кірхер</a:t>
            </a:r>
            <a:r>
              <a:rPr lang="uk-UA" dirty="0">
                <a:solidFill>
                  <a:srgbClr val="002060"/>
                </a:solidFill>
              </a:rPr>
              <a:t> стверджував, що своїми очима бачив гібрид коня і оленя, який назвав </a:t>
            </a:r>
            <a:r>
              <a:rPr lang="uk-UA" dirty="0" err="1">
                <a:solidFill>
                  <a:srgbClr val="002060"/>
                </a:solidFill>
              </a:rPr>
              <a:t>гіпеелафусом</a:t>
            </a:r>
            <a:r>
              <a:rPr lang="uk-UA" dirty="0">
                <a:solidFill>
                  <a:srgbClr val="002060"/>
                </a:solidFill>
              </a:rPr>
              <a:t>. А ще </a:t>
            </a:r>
            <a:r>
              <a:rPr lang="uk-UA" dirty="0" err="1">
                <a:solidFill>
                  <a:srgbClr val="002060"/>
                </a:solidFill>
              </a:rPr>
              <a:t>юмарта</a:t>
            </a:r>
            <a:r>
              <a:rPr lang="uk-UA" dirty="0">
                <a:solidFill>
                  <a:srgbClr val="002060"/>
                </a:solidFill>
              </a:rPr>
              <a:t> - плід схрещування коня і </a:t>
            </a:r>
            <a:r>
              <a:rPr lang="uk-UA" dirty="0" smtClean="0">
                <a:solidFill>
                  <a:srgbClr val="002060"/>
                </a:solidFill>
              </a:rPr>
              <a:t>корови, </a:t>
            </a:r>
            <a:r>
              <a:rPr lang="uk-UA" smtClean="0">
                <a:solidFill>
                  <a:srgbClr val="002060"/>
                </a:solidFill>
              </a:rPr>
              <a:t>адже живе і </a:t>
            </a:r>
            <a:r>
              <a:rPr lang="uk-UA" dirty="0">
                <a:solidFill>
                  <a:srgbClr val="002060"/>
                </a:solidFill>
              </a:rPr>
              <a:t>зараз в одному з індійських храмів </a:t>
            </a:r>
            <a:r>
              <a:rPr lang="uk-UA" dirty="0" smtClean="0">
                <a:solidFill>
                  <a:srgbClr val="002060"/>
                </a:solidFill>
              </a:rPr>
              <a:t>кінь </a:t>
            </a:r>
            <a:r>
              <a:rPr lang="uk-UA" dirty="0">
                <a:solidFill>
                  <a:srgbClr val="002060"/>
                </a:solidFill>
              </a:rPr>
              <a:t>з коров'ячими </a:t>
            </a:r>
            <a:r>
              <a:rPr lang="uk-UA" dirty="0" smtClean="0">
                <a:solidFill>
                  <a:srgbClr val="002060"/>
                </a:solidFill>
              </a:rPr>
              <a:t>рогами. </a:t>
            </a:r>
            <a:r>
              <a:rPr lang="uk-UA" dirty="0">
                <a:solidFill>
                  <a:srgbClr val="002060"/>
                </a:solidFill>
              </a:rPr>
              <a:t>Загалом, складно все і заплутано в світі </a:t>
            </a:r>
            <a:r>
              <a:rPr lang="uk-UA" dirty="0" smtClean="0">
                <a:solidFill>
                  <a:srgbClr val="002060"/>
                </a:solidFill>
              </a:rPr>
              <a:t>гібридів…</a:t>
            </a:r>
            <a:endParaRPr lang="uk-UA" dirty="0">
              <a:solidFill>
                <a:srgbClr val="002060"/>
              </a:solidFill>
            </a:endParaRPr>
          </a:p>
        </p:txBody>
      </p:sp>
    </p:spTree>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p:cNvSpPr>
          <p:nvPr>
            <p:ph type="body" idx="1"/>
          </p:nvPr>
        </p:nvSpPr>
        <p:spPr/>
        <p:txBody>
          <a:bodyPr/>
          <a:lstStyle/>
          <a:p>
            <a:pPr>
              <a:buFont typeface="Arial" charset="0"/>
              <a:buNone/>
            </a:pPr>
            <a:r>
              <a:rPr lang="uk-UA" sz="2400" smtClean="0">
                <a:latin typeface="Arial" charset="0"/>
              </a:rPr>
              <a:t>Підготувала</a:t>
            </a:r>
          </a:p>
          <a:p>
            <a:pPr>
              <a:buFont typeface="Arial" charset="0"/>
              <a:buNone/>
            </a:pPr>
            <a:r>
              <a:rPr lang="uk-UA" sz="2400" smtClean="0">
                <a:latin typeface="Arial" charset="0"/>
              </a:rPr>
              <a:t>Учениця 11 класу</a:t>
            </a:r>
          </a:p>
          <a:p>
            <a:pPr>
              <a:buFont typeface="Arial" charset="0"/>
              <a:buNone/>
            </a:pPr>
            <a:r>
              <a:rPr lang="uk-UA" sz="2400" smtClean="0">
                <a:latin typeface="Arial" charset="0"/>
              </a:rPr>
              <a:t>Дубенського НВК “школа-гімназія”</a:t>
            </a:r>
          </a:p>
          <a:p>
            <a:pPr>
              <a:buFont typeface="Arial" charset="0"/>
              <a:buNone/>
            </a:pPr>
            <a:r>
              <a:rPr lang="uk-UA" sz="2400" smtClean="0">
                <a:latin typeface="Arial" charset="0"/>
              </a:rPr>
              <a:t>Штогрин Ірина</a:t>
            </a:r>
          </a:p>
          <a:p>
            <a:pPr>
              <a:buFont typeface="Arial" charset="0"/>
              <a:buNone/>
            </a:pPr>
            <a:endParaRPr lang="uk-UA" sz="2400" smtClean="0">
              <a:latin typeface="Arial" charset="0"/>
            </a:endParaRPr>
          </a:p>
          <a:p>
            <a:pPr>
              <a:buFont typeface="Arial" charset="0"/>
              <a:buNone/>
            </a:pPr>
            <a:endParaRPr lang="uk-UA" sz="2400" smtClean="0">
              <a:latin typeface="Arial" charset="0"/>
            </a:endParaRPr>
          </a:p>
          <a:p>
            <a:pPr>
              <a:buFont typeface="Arial" charset="0"/>
              <a:buNone/>
            </a:pPr>
            <a:r>
              <a:rPr lang="uk-UA" sz="2400" smtClean="0">
                <a:latin typeface="Arial" charset="0"/>
              </a:rPr>
              <a:t>Дякую за увагу!</a:t>
            </a:r>
            <a:endParaRPr lang="ru-RU" sz="2400" smtClean="0">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1214438"/>
            <a:ext cx="8143875" cy="4714875"/>
          </a:xfrm>
        </p:spPr>
        <p:txBody>
          <a:bodyPr rtlCol="0">
            <a:normAutofit fontScale="92500" lnSpcReduction="20000"/>
          </a:bodyPr>
          <a:lstStyle/>
          <a:p>
            <a:pPr fontAlgn="auto">
              <a:spcAft>
                <a:spcPts val="0"/>
              </a:spcAft>
              <a:buFont typeface="Arial" pitchFamily="34" charset="0"/>
              <a:buChar char="•"/>
              <a:defRPr/>
            </a:pPr>
            <a:r>
              <a:rPr lang="uk-UA" dirty="0" smtClean="0">
                <a:solidFill>
                  <a:srgbClr val="002060"/>
                </a:solidFill>
              </a:rPr>
              <a:t>Зовнішній вигляд і швидкість пересування вплинули на рішення людини одомашнити зебру вельми незвичайним чином - шляхом схрещування її з родичами - іншими представниками </a:t>
            </a:r>
            <a:r>
              <a:rPr lang="uk-UA" dirty="0" err="1" smtClean="0">
                <a:solidFill>
                  <a:srgbClr val="002060"/>
                </a:solidFill>
              </a:rPr>
              <a:t>непарнокопитних</a:t>
            </a:r>
            <a:r>
              <a:rPr lang="uk-UA" dirty="0" smtClean="0">
                <a:solidFill>
                  <a:srgbClr val="002060"/>
                </a:solidFill>
              </a:rPr>
              <a:t>. Результатом такого досвіду стали цікаві тварини з незвичайними назвами. Всі вони носять загальну назву - </a:t>
            </a:r>
            <a:r>
              <a:rPr lang="uk-UA" dirty="0" err="1" smtClean="0">
                <a:solidFill>
                  <a:srgbClr val="002060"/>
                </a:solidFill>
              </a:rPr>
              <a:t>зеброїди</a:t>
            </a:r>
            <a:r>
              <a:rPr lang="uk-UA" dirty="0" smtClean="0">
                <a:solidFill>
                  <a:srgbClr val="002060"/>
                </a:solidFill>
              </a:rPr>
              <a:t>, яка походить                                                     від змішування слів «зебра» і                                                  «гібрид».  Для отримання цих                                                       гібридів використовують самців                                                             зебри і самок інших кінських. </a:t>
            </a: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Зеброїди   </a:t>
            </a:r>
            <a:endParaRPr lang="uk-UA" sz="4000" b="1" dirty="0">
              <a:solidFill>
                <a:srgbClr val="002060"/>
              </a:solidFill>
              <a:latin typeface="+mj-lt"/>
              <a:ea typeface="+mj-ea"/>
              <a:cs typeface="+mj-cs"/>
            </a:endParaRPr>
          </a:p>
        </p:txBody>
      </p:sp>
      <p:pic>
        <p:nvPicPr>
          <p:cNvPr id="6" name="Рисунок 5" descr="673840350_83c0d04df7_b.jpg"/>
          <p:cNvPicPr>
            <a:picLocks noChangeAspect="1"/>
          </p:cNvPicPr>
          <p:nvPr/>
        </p:nvPicPr>
        <p:blipFill>
          <a:blip r:embed="rId2"/>
          <a:stretch>
            <a:fillRect/>
          </a:stretch>
        </p:blipFill>
        <p:spPr>
          <a:xfrm>
            <a:off x="6286500" y="4281488"/>
            <a:ext cx="2449513" cy="22907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2"/>
          <p:cNvSpPr>
            <a:spLocks noGrp="1"/>
          </p:cNvSpPr>
          <p:nvPr>
            <p:ph idx="1"/>
          </p:nvPr>
        </p:nvSpPr>
        <p:spPr>
          <a:xfrm>
            <a:off x="500063" y="1214438"/>
            <a:ext cx="8143875" cy="4572000"/>
          </a:xfrm>
        </p:spPr>
        <p:txBody>
          <a:bodyPr/>
          <a:lstStyle/>
          <a:p>
            <a:r>
              <a:rPr lang="uk-UA" smtClean="0">
                <a:solidFill>
                  <a:srgbClr val="002060"/>
                </a:solidFill>
              </a:rPr>
              <a:t>Гібрид зебри і коня - </a:t>
            </a:r>
            <a:r>
              <a:rPr lang="uk-UA" b="1" smtClean="0">
                <a:solidFill>
                  <a:srgbClr val="002060"/>
                </a:solidFill>
              </a:rPr>
              <a:t>зорс</a:t>
            </a:r>
            <a:r>
              <a:rPr lang="uk-UA" smtClean="0">
                <a:solidFill>
                  <a:srgbClr val="002060"/>
                </a:solidFill>
              </a:rPr>
              <a:t> (</a:t>
            </a:r>
            <a:r>
              <a:rPr lang="en-US" smtClean="0">
                <a:solidFill>
                  <a:srgbClr val="002060"/>
                </a:solidFill>
              </a:rPr>
              <a:t>Zorse </a:t>
            </a:r>
            <a:r>
              <a:rPr lang="uk-UA" smtClean="0">
                <a:solidFill>
                  <a:srgbClr val="002060"/>
                </a:solidFill>
              </a:rPr>
              <a:t>від англійських слів «</a:t>
            </a:r>
            <a:r>
              <a:rPr lang="en-US" smtClean="0">
                <a:solidFill>
                  <a:srgbClr val="002060"/>
                </a:solidFill>
              </a:rPr>
              <a:t>zebra» - «</a:t>
            </a:r>
            <a:r>
              <a:rPr lang="uk-UA" smtClean="0">
                <a:solidFill>
                  <a:srgbClr val="002060"/>
                </a:solidFill>
              </a:rPr>
              <a:t>зебра» і «</a:t>
            </a:r>
            <a:r>
              <a:rPr lang="en-US" smtClean="0">
                <a:solidFill>
                  <a:srgbClr val="002060"/>
                </a:solidFill>
              </a:rPr>
              <a:t>horse» - «</a:t>
            </a:r>
            <a:r>
              <a:rPr lang="uk-UA" smtClean="0">
                <a:solidFill>
                  <a:srgbClr val="002060"/>
                </a:solidFill>
              </a:rPr>
              <a:t>кінь»). За зовнішнім виглядом досить красива тварина, яка поєднала ознаки таких міцних копитних                                       тварин.</a:t>
            </a: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Зеброїди. Зорс.   </a:t>
            </a:r>
            <a:endParaRPr lang="uk-UA" sz="4000" b="1" dirty="0">
              <a:solidFill>
                <a:srgbClr val="002060"/>
              </a:solidFill>
              <a:latin typeface="+mj-lt"/>
              <a:ea typeface="+mj-ea"/>
              <a:cs typeface="+mj-cs"/>
            </a:endParaRPr>
          </a:p>
        </p:txBody>
      </p:sp>
      <p:pic>
        <p:nvPicPr>
          <p:cNvPr id="6" name="Рисунок 5" descr="634734848.jpg"/>
          <p:cNvPicPr>
            <a:picLocks noChangeAspect="1"/>
          </p:cNvPicPr>
          <p:nvPr/>
        </p:nvPicPr>
        <p:blipFill>
          <a:blip r:embed="rId2"/>
          <a:stretch>
            <a:fillRect/>
          </a:stretch>
        </p:blipFill>
        <p:spPr>
          <a:xfrm>
            <a:off x="5143500" y="3340100"/>
            <a:ext cx="3548063" cy="31226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500063" y="1214438"/>
            <a:ext cx="8143875" cy="3143250"/>
          </a:xfrm>
        </p:spPr>
        <p:txBody>
          <a:bodyPr/>
          <a:lstStyle/>
          <a:p>
            <a:pPr>
              <a:buFontTx/>
              <a:buChar char="-"/>
            </a:pPr>
            <a:r>
              <a:rPr lang="uk-UA" smtClean="0">
                <a:solidFill>
                  <a:srgbClr val="002060"/>
                </a:solidFill>
              </a:rPr>
              <a:t>Зебра плюс осел дорівнює </a:t>
            </a:r>
            <a:r>
              <a:rPr lang="uk-UA" b="1" smtClean="0">
                <a:solidFill>
                  <a:srgbClr val="002060"/>
                </a:solidFill>
              </a:rPr>
              <a:t>Зонка</a:t>
            </a:r>
            <a:r>
              <a:rPr lang="uk-UA" smtClean="0">
                <a:solidFill>
                  <a:srgbClr val="002060"/>
                </a:solidFill>
              </a:rPr>
              <a:t> (</a:t>
            </a:r>
            <a:r>
              <a:rPr lang="en-US" smtClean="0">
                <a:solidFill>
                  <a:srgbClr val="002060"/>
                </a:solidFill>
              </a:rPr>
              <a:t>Zedonk </a:t>
            </a:r>
            <a:r>
              <a:rPr lang="uk-UA" smtClean="0">
                <a:solidFill>
                  <a:srgbClr val="002060"/>
                </a:solidFill>
              </a:rPr>
              <a:t>або </a:t>
            </a:r>
            <a:r>
              <a:rPr lang="en-US" smtClean="0">
                <a:solidFill>
                  <a:srgbClr val="002060"/>
                </a:solidFill>
              </a:rPr>
              <a:t>Zonkey </a:t>
            </a:r>
            <a:r>
              <a:rPr lang="uk-UA" smtClean="0">
                <a:solidFill>
                  <a:srgbClr val="002060"/>
                </a:solidFill>
              </a:rPr>
              <a:t>від англійських слів «</a:t>
            </a:r>
            <a:r>
              <a:rPr lang="en-US" smtClean="0">
                <a:solidFill>
                  <a:srgbClr val="002060"/>
                </a:solidFill>
              </a:rPr>
              <a:t>zebra» - «</a:t>
            </a:r>
            <a:r>
              <a:rPr lang="uk-UA" smtClean="0">
                <a:solidFill>
                  <a:srgbClr val="002060"/>
                </a:solidFill>
              </a:rPr>
              <a:t>зебра» і «</a:t>
            </a:r>
            <a:r>
              <a:rPr lang="en-US" smtClean="0">
                <a:solidFill>
                  <a:srgbClr val="002060"/>
                </a:solidFill>
              </a:rPr>
              <a:t>donkey» - «</a:t>
            </a:r>
            <a:r>
              <a:rPr lang="uk-UA" smtClean="0">
                <a:solidFill>
                  <a:srgbClr val="002060"/>
                </a:solidFill>
              </a:rPr>
              <a:t>осел»). Для цих гібридів характерний ремінь на спині, на череві і «хрест»                                                                                на плечах.</a:t>
            </a: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Зеброїди. Зонка.   </a:t>
            </a:r>
            <a:endParaRPr lang="uk-UA" sz="4000" b="1" dirty="0">
              <a:solidFill>
                <a:srgbClr val="002060"/>
              </a:solidFill>
              <a:latin typeface="+mj-lt"/>
              <a:ea typeface="+mj-ea"/>
              <a:cs typeface="+mj-cs"/>
            </a:endParaRPr>
          </a:p>
        </p:txBody>
      </p:sp>
      <p:pic>
        <p:nvPicPr>
          <p:cNvPr id="5" name="Рисунок 4" descr="З ОСЛОМ.jpg"/>
          <p:cNvPicPr>
            <a:picLocks noChangeAspect="1"/>
          </p:cNvPicPr>
          <p:nvPr/>
        </p:nvPicPr>
        <p:blipFill>
          <a:blip r:embed="rId2"/>
          <a:stretch>
            <a:fillRect/>
          </a:stretch>
        </p:blipFill>
        <p:spPr>
          <a:xfrm>
            <a:off x="4357688" y="3306763"/>
            <a:ext cx="4397375" cy="3165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1214438"/>
            <a:ext cx="8143875" cy="1500187"/>
          </a:xfrm>
        </p:spPr>
        <p:txBody>
          <a:bodyPr rtlCol="0">
            <a:normAutofit lnSpcReduction="10000"/>
          </a:bodyPr>
          <a:lstStyle/>
          <a:p>
            <a:pPr fontAlgn="auto">
              <a:spcAft>
                <a:spcPts val="0"/>
              </a:spcAft>
              <a:buFontTx/>
              <a:buChar char="-"/>
              <a:defRPr/>
            </a:pPr>
            <a:r>
              <a:rPr lang="uk-UA" dirty="0" smtClean="0">
                <a:solidFill>
                  <a:srgbClr val="002060"/>
                </a:solidFill>
              </a:rPr>
              <a:t>Якщо схрестити зебру і поні, в результаті вийде </a:t>
            </a:r>
            <a:r>
              <a:rPr lang="uk-UA" b="1" dirty="0" smtClean="0">
                <a:solidFill>
                  <a:srgbClr val="002060"/>
                </a:solidFill>
              </a:rPr>
              <a:t>Зоні</a:t>
            </a:r>
            <a:r>
              <a:rPr lang="uk-UA" dirty="0" smtClean="0">
                <a:solidFill>
                  <a:srgbClr val="002060"/>
                </a:solidFill>
              </a:rPr>
              <a:t> (</a:t>
            </a:r>
            <a:r>
              <a:rPr lang="en-US" dirty="0" err="1" smtClean="0">
                <a:solidFill>
                  <a:srgbClr val="002060"/>
                </a:solidFill>
              </a:rPr>
              <a:t>Zony</a:t>
            </a:r>
            <a:r>
              <a:rPr lang="en-US" dirty="0" smtClean="0">
                <a:solidFill>
                  <a:srgbClr val="002060"/>
                </a:solidFill>
              </a:rPr>
              <a:t> </a:t>
            </a:r>
            <a:r>
              <a:rPr lang="uk-UA" dirty="0" smtClean="0">
                <a:solidFill>
                  <a:srgbClr val="002060"/>
                </a:solidFill>
              </a:rPr>
              <a:t>від англійських слів «</a:t>
            </a:r>
            <a:r>
              <a:rPr lang="en-US" dirty="0" smtClean="0">
                <a:solidFill>
                  <a:srgbClr val="002060"/>
                </a:solidFill>
              </a:rPr>
              <a:t>zebra» - «</a:t>
            </a:r>
            <a:r>
              <a:rPr lang="uk-UA" dirty="0" smtClean="0">
                <a:solidFill>
                  <a:srgbClr val="002060"/>
                </a:solidFill>
              </a:rPr>
              <a:t>зебра» і «</a:t>
            </a:r>
            <a:r>
              <a:rPr lang="en-US" dirty="0" smtClean="0">
                <a:solidFill>
                  <a:srgbClr val="002060"/>
                </a:solidFill>
              </a:rPr>
              <a:t>pony» - «</a:t>
            </a:r>
            <a:r>
              <a:rPr lang="uk-UA" dirty="0" smtClean="0">
                <a:solidFill>
                  <a:srgbClr val="002060"/>
                </a:solidFill>
              </a:rPr>
              <a:t>поні»).</a:t>
            </a: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Зеброїди. Зоні.   </a:t>
            </a:r>
            <a:endParaRPr lang="uk-UA" sz="4000" b="1" dirty="0">
              <a:solidFill>
                <a:srgbClr val="002060"/>
              </a:solidFill>
              <a:latin typeface="+mj-lt"/>
              <a:ea typeface="+mj-ea"/>
              <a:cs typeface="+mj-cs"/>
            </a:endParaRPr>
          </a:p>
        </p:txBody>
      </p:sp>
      <p:pic>
        <p:nvPicPr>
          <p:cNvPr id="6" name="Рисунок 5" descr="ыз пони.jpg"/>
          <p:cNvPicPr>
            <a:picLocks noChangeAspect="1"/>
          </p:cNvPicPr>
          <p:nvPr/>
        </p:nvPicPr>
        <p:blipFill>
          <a:blip r:embed="rId2"/>
          <a:stretch>
            <a:fillRect/>
          </a:stretch>
        </p:blipFill>
        <p:spPr>
          <a:xfrm>
            <a:off x="4195763" y="3429000"/>
            <a:ext cx="4487862" cy="29622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214438"/>
            <a:ext cx="8215313" cy="3071812"/>
          </a:xfrm>
        </p:spPr>
        <p:txBody>
          <a:bodyPr rtlCol="0">
            <a:normAutofit fontScale="92500" lnSpcReduction="20000"/>
          </a:bodyPr>
          <a:lstStyle/>
          <a:p>
            <a:pPr fontAlgn="auto">
              <a:spcAft>
                <a:spcPts val="0"/>
              </a:spcAft>
              <a:buFont typeface="Arial" pitchFamily="34" charset="0"/>
              <a:buChar char="•"/>
              <a:defRPr/>
            </a:pPr>
            <a:r>
              <a:rPr lang="uk-UA" dirty="0" smtClean="0">
                <a:solidFill>
                  <a:srgbClr val="002060"/>
                </a:solidFill>
              </a:rPr>
              <a:t>Зеброїди зазвичай формою більше схожі на матір і мають батьківські смужки на ногах або частково на шиї і тулубі. Вони створюються для практичного використання - як їздові і в'ючні тварини. В Африці вони мають переваги перед кіньми, ослами і зебрами, оскільки стійкі до укусу мухи цеце і більше піддаються дресируванню, ніж зебри.</a:t>
            </a:r>
            <a:endParaRPr lang="uk-UA" dirty="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Зеброїди </a:t>
            </a:r>
            <a:r>
              <a:rPr lang="uk-UA" sz="4000" b="1" dirty="0">
                <a:solidFill>
                  <a:schemeClr val="tx2"/>
                </a:solidFill>
                <a:latin typeface="+mj-lt"/>
                <a:ea typeface="+mj-ea"/>
                <a:cs typeface="+mj-cs"/>
              </a:rPr>
              <a:t>  </a:t>
            </a:r>
            <a:endParaRPr lang="uk-UA" sz="4000" b="1" dirty="0">
              <a:solidFill>
                <a:schemeClr val="tx2"/>
              </a:solidFill>
              <a:latin typeface="+mj-lt"/>
              <a:ea typeface="+mj-ea"/>
              <a:cs typeface="+mj-cs"/>
            </a:endParaRPr>
          </a:p>
        </p:txBody>
      </p:sp>
      <p:pic>
        <p:nvPicPr>
          <p:cNvPr id="5" name="Рисунок 4" descr="A_zonky.jpg"/>
          <p:cNvPicPr>
            <a:picLocks noChangeAspect="1"/>
          </p:cNvPicPr>
          <p:nvPr/>
        </p:nvPicPr>
        <p:blipFill>
          <a:blip r:embed="rId2"/>
          <a:stretch>
            <a:fillRect/>
          </a:stretch>
        </p:blipFill>
        <p:spPr>
          <a:xfrm>
            <a:off x="5500688" y="3929063"/>
            <a:ext cx="2944812" cy="25177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214438"/>
            <a:ext cx="8286750" cy="3429000"/>
          </a:xfrm>
        </p:spPr>
        <p:txBody>
          <a:bodyPr rtlCol="0">
            <a:normAutofit fontScale="85000" lnSpcReduction="10000"/>
          </a:bodyPr>
          <a:lstStyle/>
          <a:p>
            <a:pPr fontAlgn="auto">
              <a:spcAft>
                <a:spcPts val="0"/>
              </a:spcAft>
              <a:buFont typeface="Arial" pitchFamily="34" charset="0"/>
              <a:buChar char="•"/>
              <a:defRPr/>
            </a:pPr>
            <a:r>
              <a:rPr lang="uk-UA" b="1" dirty="0" smtClean="0">
                <a:solidFill>
                  <a:srgbClr val="002060"/>
                </a:solidFill>
              </a:rPr>
              <a:t>Нар</a:t>
            </a:r>
            <a:r>
              <a:rPr lang="uk-UA" dirty="0" smtClean="0">
                <a:solidFill>
                  <a:srgbClr val="002060"/>
                </a:solidFill>
              </a:rPr>
              <a:t> - гібрид першого покоління одногорбого і двогорбого верблюдів, що має на спині два невисоких і злитих воєдино горби. Досить витривала і сильна тварина. Може мати потомство, але в другому поколінні можуть бути малоцінні особини (відбувається </a:t>
            </a:r>
            <a:r>
              <a:rPr lang="uk-UA" dirty="0" err="1" smtClean="0">
                <a:solidFill>
                  <a:srgbClr val="002060"/>
                </a:solidFill>
              </a:rPr>
              <a:t>Менделівське</a:t>
            </a:r>
            <a:r>
              <a:rPr lang="uk-UA" dirty="0" smtClean="0">
                <a:solidFill>
                  <a:srgbClr val="002060"/>
                </a:solidFill>
              </a:rPr>
              <a:t> розщеплення).</a:t>
            </a:r>
          </a:p>
          <a:p>
            <a:pPr fontAlgn="auto">
              <a:spcAft>
                <a:spcPts val="0"/>
              </a:spcAft>
              <a:buFont typeface="Arial" pitchFamily="34" charset="0"/>
              <a:buChar char="•"/>
              <a:defRPr/>
            </a:pPr>
            <a:r>
              <a:rPr lang="uk-UA" dirty="0" smtClean="0">
                <a:solidFill>
                  <a:srgbClr val="002060"/>
                </a:solidFill>
              </a:rPr>
              <a:t>Від схрещування самки </a:t>
            </a:r>
            <a:r>
              <a:rPr lang="uk-UA" dirty="0" err="1" smtClean="0">
                <a:solidFill>
                  <a:srgbClr val="002060"/>
                </a:solidFill>
              </a:rPr>
              <a:t>нара</a:t>
            </a:r>
            <a:r>
              <a:rPr lang="uk-UA" dirty="0" smtClean="0">
                <a:solidFill>
                  <a:srgbClr val="002060"/>
                </a:solidFill>
              </a:rPr>
              <a:t> з бактріанами народжується </a:t>
            </a:r>
            <a:r>
              <a:rPr lang="uk-UA" b="1" dirty="0" err="1" smtClean="0">
                <a:solidFill>
                  <a:srgbClr val="002060"/>
                </a:solidFill>
              </a:rPr>
              <a:t>коспак</a:t>
            </a:r>
            <a:r>
              <a:rPr lang="uk-UA" dirty="0" smtClean="0">
                <a:solidFill>
                  <a:srgbClr val="002060"/>
                </a:solidFill>
              </a:rPr>
              <a:t>, з дромедаром - </a:t>
            </a:r>
            <a:r>
              <a:rPr lang="uk-UA" b="1" dirty="0" err="1" smtClean="0">
                <a:solidFill>
                  <a:srgbClr val="002060"/>
                </a:solidFill>
              </a:rPr>
              <a:t>кохерт</a:t>
            </a:r>
            <a:r>
              <a:rPr lang="uk-UA" dirty="0" smtClean="0">
                <a:solidFill>
                  <a:srgbClr val="002060"/>
                </a:solidFill>
              </a:rPr>
              <a:t>.</a:t>
            </a:r>
            <a:endParaRPr lang="uk-UA" dirty="0">
              <a:solidFill>
                <a:srgbClr val="002060"/>
              </a:solidFill>
            </a:endParaRPr>
          </a:p>
        </p:txBody>
      </p:sp>
      <p:sp>
        <p:nvSpPr>
          <p:cNvPr id="4" name="Заголовок 1"/>
          <p:cNvSpPr txBox="1">
            <a:spLocks/>
          </p:cNvSpPr>
          <p:nvPr/>
        </p:nvSpPr>
        <p:spPr>
          <a:xfrm>
            <a:off x="914400" y="357188"/>
            <a:ext cx="7772400" cy="714375"/>
          </a:xfrm>
          <a:prstGeom prst="rect">
            <a:avLst/>
          </a:prstGeom>
        </p:spPr>
        <p:txBody>
          <a:bodyPr bIns="91440" anchor="b">
            <a:normAutofit fontScale="97500" lnSpcReduction="10000"/>
          </a:bodyPr>
          <a:lstStyle/>
          <a:p>
            <a:pPr fontAlgn="auto">
              <a:spcAft>
                <a:spcPts val="0"/>
              </a:spcAft>
              <a:defRPr/>
            </a:pPr>
            <a:r>
              <a:rPr lang="uk-UA" sz="4000" b="1" dirty="0">
                <a:solidFill>
                  <a:srgbClr val="002060"/>
                </a:solidFill>
                <a:latin typeface="+mj-lt"/>
                <a:ea typeface="+mj-ea"/>
                <a:cs typeface="+mj-cs"/>
              </a:rPr>
              <a:t>Гібриди верблюдів </a:t>
            </a:r>
            <a:endParaRPr lang="uk-UA" sz="4000" b="1" dirty="0">
              <a:solidFill>
                <a:srgbClr val="002060"/>
              </a:solidFill>
              <a:latin typeface="+mj-lt"/>
              <a:ea typeface="+mj-ea"/>
              <a:cs typeface="+mj-cs"/>
            </a:endParaRPr>
          </a:p>
        </p:txBody>
      </p:sp>
      <p:pic>
        <p:nvPicPr>
          <p:cNvPr id="5" name="Рисунок 4" descr="гібрид одно- і двогорбого - нар.jpg"/>
          <p:cNvPicPr>
            <a:picLocks noChangeAspect="1"/>
          </p:cNvPicPr>
          <p:nvPr/>
        </p:nvPicPr>
        <p:blipFill>
          <a:blip r:embed="rId2"/>
          <a:stretch>
            <a:fillRect/>
          </a:stretch>
        </p:blipFill>
        <p:spPr>
          <a:xfrm>
            <a:off x="1673225" y="4643438"/>
            <a:ext cx="7065963" cy="1860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1941</TotalTime>
  <Words>1604</Words>
  <Application>Microsoft Office PowerPoint</Application>
  <PresentationFormat>Экран (4:3)</PresentationFormat>
  <Paragraphs>117</Paragraphs>
  <Slides>31</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31</vt:i4>
      </vt:variant>
    </vt:vector>
  </HeadingPairs>
  <TitlesOfParts>
    <vt:vector size="34" baseType="lpstr">
      <vt:lpstr>Calibri</vt:lpstr>
      <vt:lpstr>Arial</vt:lpstr>
      <vt:lpstr>Тема Office</vt:lpstr>
      <vt:lpstr>Слайд 1</vt:lpstr>
      <vt:lpstr>Що таке гібридизація?</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Віддалена гібридизація</dc:title>
  <dc:creator>Павленко</dc:creator>
  <cp:lastModifiedBy>dity_2</cp:lastModifiedBy>
  <cp:revision>254</cp:revision>
  <dcterms:created xsi:type="dcterms:W3CDTF">2011-08-01T09:20:27Z</dcterms:created>
  <dcterms:modified xsi:type="dcterms:W3CDTF">2013-11-17T20:47:17Z</dcterms:modified>
</cp:coreProperties>
</file>