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60" r:id="rId4"/>
    <p:sldId id="261" r:id="rId5"/>
    <p:sldId id="263" r:id="rId6"/>
    <p:sldId id="265" r:id="rId7"/>
    <p:sldId id="264" r:id="rId8"/>
    <p:sldId id="262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C7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BC63C-3BB1-4F73-AA6B-3D4AA90345ED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AEE55-4DC8-42C7-807B-DC276DC92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AEE55-4DC8-42C7-807B-DC276DC9288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7833-3447-429E-9C7C-81ACEC6DB823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36DA-1684-44B5-B532-57D6808E6B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7833-3447-429E-9C7C-81ACEC6DB823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36DA-1684-44B5-B532-57D6808E6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7833-3447-429E-9C7C-81ACEC6DB823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36DA-1684-44B5-B532-57D6808E6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7833-3447-429E-9C7C-81ACEC6DB823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36DA-1684-44B5-B532-57D6808E6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7833-3447-429E-9C7C-81ACEC6DB823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15536DA-1684-44B5-B532-57D6808E6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7833-3447-429E-9C7C-81ACEC6DB823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36DA-1684-44B5-B532-57D6808E6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7833-3447-429E-9C7C-81ACEC6DB823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36DA-1684-44B5-B532-57D6808E6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7833-3447-429E-9C7C-81ACEC6DB823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36DA-1684-44B5-B532-57D6808E6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7833-3447-429E-9C7C-81ACEC6DB823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36DA-1684-44B5-B532-57D6808E6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7833-3447-429E-9C7C-81ACEC6DB823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36DA-1684-44B5-B532-57D6808E6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7833-3447-429E-9C7C-81ACEC6DB823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36DA-1684-44B5-B532-57D6808E6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-14000" contrast="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387833-3447-429E-9C7C-81ACEC6DB823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5536DA-1684-44B5-B532-57D6808E6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pti.kiev.ua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ti.kiev.ua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h.ua/" TargetMode="External"/><Relationship Id="rId4" Type="http://schemas.openxmlformats.org/officeDocument/2006/relationships/hyperlink" Target="http://pti.kiev.u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ti.kiev.ua/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uk.wikipedia.org/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71678"/>
            <a:ext cx="8929718" cy="900106"/>
          </a:xfrm>
        </p:spPr>
        <p:txBody>
          <a:bodyPr>
            <a:normAutofit/>
          </a:bodyPr>
          <a:lstStyle/>
          <a:p>
            <a:r>
              <a:rPr lang="uk-UA" dirty="0" smtClean="0">
                <a:effectLst/>
              </a:rPr>
              <a:t>Павукоподібні</a:t>
            </a:r>
            <a:endParaRPr lang="ru-RU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172192"/>
            <a:ext cx="4772036" cy="685808"/>
          </a:xfrm>
        </p:spPr>
        <p:txBody>
          <a:bodyPr/>
          <a:lstStyle/>
          <a:p>
            <a:r>
              <a:rPr lang="uk-UA" dirty="0" smtClean="0"/>
              <a:t>Кротова Ірина 8а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57950" y="6072206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http://pti.kiev.ua</a:t>
            </a:r>
            <a:endParaRPr lang="ru-RU" dirty="0"/>
          </a:p>
        </p:txBody>
      </p:sp>
      <p:pic>
        <p:nvPicPr>
          <p:cNvPr id="8" name="Рисунок 5" descr="13A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572008"/>
            <a:ext cx="28098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u="sng" dirty="0" smtClean="0">
                <a:latin typeface="Comic Sans MS" pitchFamily="66" charset="0"/>
              </a:rPr>
              <a:t>Коротко про головне</a:t>
            </a:r>
            <a:endParaRPr lang="ru-RU" sz="4000" u="sng" dirty="0">
              <a:latin typeface="Comic Sans MS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857232"/>
          <a:ext cx="5786478" cy="5669997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825333"/>
                <a:gridCol w="2961145"/>
              </a:tblGrid>
              <a:tr h="343309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343309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Comic Sans MS" pitchFamily="66" charset="0"/>
                        </a:rPr>
                        <a:t>Кількість видів</a:t>
                      </a:r>
                      <a:endParaRPr lang="ru-RU" sz="18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Comic Sans MS" pitchFamily="66" charset="0"/>
                        </a:rPr>
                        <a:t>70 тис. видів.</a:t>
                      </a:r>
                      <a:endParaRPr lang="ru-RU" sz="18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07392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Comic Sans MS" pitchFamily="66" charset="0"/>
                        </a:rPr>
                        <a:t>Частини тіла</a:t>
                      </a:r>
                      <a:endParaRPr lang="ru-RU" sz="18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noProof="0" dirty="0" err="1" smtClean="0">
                          <a:latin typeface="Comic Sans MS" pitchFamily="66" charset="0"/>
                        </a:rPr>
                        <a:t>головогруди</a:t>
                      </a:r>
                      <a:r>
                        <a:rPr lang="uk-UA" sz="1800" dirty="0" smtClean="0">
                          <a:latin typeface="Comic Sans MS" pitchFamily="66" charset="0"/>
                        </a:rPr>
                        <a:t>, черевце.</a:t>
                      </a:r>
                      <a:endParaRPr lang="ru-RU" sz="18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43309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Comic Sans MS" pitchFamily="66" charset="0"/>
                        </a:rPr>
                        <a:t>Спосіб живлення </a:t>
                      </a:r>
                      <a:endParaRPr lang="ru-RU" sz="18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Comic Sans MS" pitchFamily="66" charset="0"/>
                        </a:rPr>
                        <a:t>хижак.</a:t>
                      </a:r>
                      <a:endParaRPr lang="ru-RU" sz="18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663727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Comic Sans MS" pitchFamily="66" charset="0"/>
                        </a:rPr>
                        <a:t>Органи дихання</a:t>
                      </a:r>
                      <a:endParaRPr lang="ru-RU" sz="18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Comic Sans MS" pitchFamily="66" charset="0"/>
                        </a:rPr>
                        <a:t>пара</a:t>
                      </a:r>
                      <a:r>
                        <a:rPr lang="uk-UA" sz="1800" baseline="0" dirty="0" smtClean="0">
                          <a:latin typeface="Comic Sans MS" pitchFamily="66" charset="0"/>
                        </a:rPr>
                        <a:t> легеневих мішків, також є трахеї - трубочки, якими повітря надходить до тканин та органів.</a:t>
                      </a:r>
                      <a:endParaRPr lang="ru-RU" sz="18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135559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Comic Sans MS" pitchFamily="66" charset="0"/>
                        </a:rPr>
                        <a:t>Органи чуттів</a:t>
                      </a:r>
                      <a:endParaRPr lang="ru-RU" sz="18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Comic Sans MS" pitchFamily="66" charset="0"/>
                        </a:rPr>
                        <a:t>дотик, хімічне чуття, деякі здатні виробляти звуки та сприймати їх.</a:t>
                      </a:r>
                      <a:endParaRPr lang="ru-RU" sz="18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135559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Comic Sans MS" pitchFamily="66" charset="0"/>
                        </a:rPr>
                        <a:t>Розмноження</a:t>
                      </a:r>
                      <a:endParaRPr lang="ru-RU" sz="18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Comic Sans MS" pitchFamily="66" charset="0"/>
                        </a:rPr>
                        <a:t>роздільностатеві, </a:t>
                      </a:r>
                    </a:p>
                    <a:p>
                      <a:pPr algn="ctr"/>
                      <a:r>
                        <a:rPr lang="uk-UA" sz="1800" dirty="0" smtClean="0">
                          <a:latin typeface="Comic Sans MS" pitchFamily="66" charset="0"/>
                        </a:rPr>
                        <a:t>внутрішнє запліднення</a:t>
                      </a:r>
                    </a:p>
                    <a:p>
                      <a:pPr algn="ctr"/>
                      <a:r>
                        <a:rPr lang="uk-UA" sz="1800" dirty="0" smtClean="0">
                          <a:latin typeface="Comic Sans MS" pitchFamily="66" charset="0"/>
                        </a:rPr>
                        <a:t>прямий</a:t>
                      </a:r>
                      <a:r>
                        <a:rPr lang="uk-UA" sz="1800" baseline="0" dirty="0" smtClean="0">
                          <a:latin typeface="Comic Sans MS" pitchFamily="66" charset="0"/>
                        </a:rPr>
                        <a:t> розвиток.</a:t>
                      </a:r>
                      <a:endParaRPr lang="ru-RU" sz="18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5" descr="D:\Documents and Settings\Admin\Рабочий стол\Animals_Insects__00175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714884"/>
            <a:ext cx="2370639" cy="150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500826" y="2214554"/>
            <a:ext cx="2095616" cy="1686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пау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214290"/>
            <a:ext cx="1714512" cy="1518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000892" y="1785926"/>
            <a:ext cx="1826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>
                <a:hlinkClick r:id="rId6"/>
              </a:rPr>
              <a:t>http://pti.kiev.ua</a:t>
            </a:r>
            <a:endParaRPr lang="ru-RU" b="1" dirty="0"/>
          </a:p>
          <a:p>
            <a:pPr fontAlgn="t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43702" y="3929066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>
                <a:hlinkClick r:id="rId6"/>
              </a:rPr>
              <a:t>http://pti.kiev.ua</a:t>
            </a:r>
            <a:endParaRPr lang="ru-RU" b="1" dirty="0"/>
          </a:p>
          <a:p>
            <a:pPr fontAlgn="t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6211669"/>
            <a:ext cx="1826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>
                <a:hlinkClick r:id="rId6"/>
              </a:rPr>
              <a:t>http://pti.kiev.ua</a:t>
            </a:r>
            <a:endParaRPr lang="ru-RU" b="1" dirty="0"/>
          </a:p>
          <a:p>
            <a:pPr fontAlgn="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214290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Comic Sans MS" pitchFamily="66" charset="0"/>
              </a:rPr>
              <a:t>Дихальна система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2050" name="Picture 2" descr="http://byology.ru/wp-content/uploads/2010/10/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286124"/>
            <a:ext cx="7662395" cy="307181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1472" y="1000108"/>
            <a:ext cx="77152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Comic Sans MS" pitchFamily="66" charset="0"/>
              </a:rPr>
              <a:t>Органи дихання - пара легеневих мішків</a:t>
            </a:r>
            <a:r>
              <a:rPr lang="uk-UA" sz="2000" dirty="0" smtClean="0">
                <a:latin typeface="Comic Sans MS" pitchFamily="66" charset="0"/>
              </a:rPr>
              <a:t>, які розташовані </a:t>
            </a:r>
            <a:r>
              <a:rPr lang="uk-UA" sz="2000" dirty="0" smtClean="0">
                <a:latin typeface="Comic Sans MS" pitchFamily="66" charset="0"/>
              </a:rPr>
              <a:t>при основі </a:t>
            </a:r>
            <a:r>
              <a:rPr lang="uk-UA" sz="2000" dirty="0" smtClean="0">
                <a:latin typeface="Comic Sans MS" pitchFamily="66" charset="0"/>
              </a:rPr>
              <a:t>черевця. </a:t>
            </a:r>
            <a:r>
              <a:rPr lang="uk-UA" sz="2000" dirty="0" smtClean="0">
                <a:latin typeface="Comic Sans MS" pitchFamily="66" charset="0"/>
              </a:rPr>
              <a:t>Є ще трахеї у вигляді довгих нерозгалужених </a:t>
            </a:r>
            <a:r>
              <a:rPr lang="uk-UA" sz="2000" dirty="0" smtClean="0">
                <a:latin typeface="Comic Sans MS" pitchFamily="66" charset="0"/>
              </a:rPr>
              <a:t>трубочок, що починаються </a:t>
            </a:r>
            <a:r>
              <a:rPr lang="uk-UA" sz="2000" dirty="0" smtClean="0">
                <a:latin typeface="Comic Sans MS" pitchFamily="66" charset="0"/>
              </a:rPr>
              <a:t>непарним отвором на черевці. Трахеї безпосередньо транспортують кисень до тканин і органів.</a:t>
            </a:r>
            <a:endParaRPr lang="uk-UA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SPIDER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000768"/>
            <a:ext cx="7072362" cy="6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785794"/>
            <a:ext cx="80724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Comic Sans MS" pitchFamily="66" charset="0"/>
              </a:rPr>
              <a:t>Кровоносна система складається із серця, яке знаходиться на спинній частині черевця, і судини, по якій кров рухається від серця до передньої частини тіла. Оскільки кровоносна система незамкнена, то в серце кров повертається із змішаної порожнини тіла (</a:t>
            </a:r>
            <a:r>
              <a:rPr lang="uk-UA" sz="2000" dirty="0" err="1" smtClean="0">
                <a:latin typeface="Comic Sans MS" pitchFamily="66" charset="0"/>
              </a:rPr>
              <a:t>міксоцелю</a:t>
            </a:r>
            <a:r>
              <a:rPr lang="uk-UA" sz="2000" dirty="0" smtClean="0">
                <a:latin typeface="Comic Sans MS" pitchFamily="66" charset="0"/>
              </a:rPr>
              <a:t>),  де </a:t>
            </a:r>
            <a:r>
              <a:rPr lang="uk-UA" sz="2000" dirty="0" smtClean="0">
                <a:latin typeface="Comic Sans MS" pitchFamily="66" charset="0"/>
              </a:rPr>
              <a:t>вона омиває легеневі мішки і трахеї, збагачуючись на кисень.</a:t>
            </a:r>
            <a:endParaRPr lang="uk-UA" sz="2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214290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Comic Sans MS" pitchFamily="66" charset="0"/>
              </a:rPr>
              <a:t>Кровоносна система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026" name="Picture 2" descr="http://www.noosfera.org.ua/images/8_40_pa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857496"/>
            <a:ext cx="498714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488" y="285728"/>
            <a:ext cx="29289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dirty="0" smtClean="0">
                <a:latin typeface="Comic Sans MS" pitchFamily="66" charset="0"/>
              </a:rPr>
              <a:t>Орган зору</a:t>
            </a:r>
            <a:endParaRPr lang="ru-RU" sz="30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500174"/>
            <a:ext cx="30003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Comic Sans MS" pitchFamily="66" charset="0"/>
                <a:cs typeface="Tahoma" pitchFamily="34" charset="0"/>
              </a:rPr>
              <a:t>Органами зору у павуків є прості очі, кількість яких може бути від 2 до 12. </a:t>
            </a:r>
            <a:r>
              <a:rPr lang="uk-UA" sz="2000" dirty="0" smtClean="0">
                <a:latin typeface="Comic Sans MS" pitchFamily="66" charset="0"/>
                <a:cs typeface="Tahoma" pitchFamily="34" charset="0"/>
              </a:rPr>
              <a:t>Розміщені </a:t>
            </a:r>
            <a:r>
              <a:rPr lang="uk-UA" sz="2000" dirty="0" smtClean="0">
                <a:latin typeface="Comic Sans MS" pitchFamily="66" charset="0"/>
                <a:cs typeface="Tahoma" pitchFamily="34" charset="0"/>
              </a:rPr>
              <a:t>на </a:t>
            </a:r>
            <a:r>
              <a:rPr lang="uk-UA" sz="2000" dirty="0" err="1" smtClean="0">
                <a:latin typeface="Comic Sans MS" pitchFamily="66" charset="0"/>
                <a:cs typeface="Tahoma" pitchFamily="34" charset="0"/>
              </a:rPr>
              <a:t>головогрудному</a:t>
            </a:r>
            <a:r>
              <a:rPr lang="uk-UA" sz="2000" dirty="0" smtClean="0">
                <a:latin typeface="Comic Sans MS" pitchFamily="66" charset="0"/>
                <a:cs typeface="Tahoma" pitchFamily="34" charset="0"/>
              </a:rPr>
              <a:t>  </a:t>
            </a:r>
            <a:r>
              <a:rPr lang="uk-UA" sz="2000" dirty="0" smtClean="0">
                <a:latin typeface="Comic Sans MS" pitchFamily="66" charset="0"/>
                <a:cs typeface="Tahoma" pitchFamily="34" charset="0"/>
              </a:rPr>
              <a:t>щиті.  Не дивлячись на велику кількість очей, зір у павуків слабкий. У кращому випадку, вони можуть бачити предмети на відстані не більше 30 см.</a:t>
            </a:r>
            <a:endParaRPr lang="uk-UA" sz="2000" dirty="0">
              <a:latin typeface="Comic Sans MS" pitchFamily="66" charset="0"/>
            </a:endParaRPr>
          </a:p>
        </p:txBody>
      </p:sp>
      <p:pic>
        <p:nvPicPr>
          <p:cNvPr id="5" name="Рисунок 12" descr="оччіі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071546"/>
            <a:ext cx="2819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pauk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643314"/>
            <a:ext cx="352427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отомки Арахни (про павуків та їхню павутину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417690" cy="34051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357222" y="285728"/>
            <a:ext cx="6215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smtClean="0">
                <a:latin typeface="Comic Sans MS" pitchFamily="66" charset="0"/>
              </a:rPr>
              <a:t>“Технологія виробництва павутини”</a:t>
            </a:r>
            <a:endParaRPr lang="uk-UA" sz="300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500174"/>
            <a:ext cx="3929090" cy="461664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uk-UA" sz="2100" dirty="0" smtClean="0">
                <a:latin typeface="Comic Sans MS" pitchFamily="66" charset="0"/>
              </a:rPr>
              <a:t>Починаємо з будівництва трикутної або чотирикутної  рами – основи майбутньої пастки. </a:t>
            </a:r>
          </a:p>
          <a:p>
            <a:pPr marL="342900" indent="-342900" algn="ctr"/>
            <a:r>
              <a:rPr lang="uk-UA" sz="2100" dirty="0" smtClean="0">
                <a:latin typeface="Comic Sans MS" pitchFamily="66" charset="0"/>
              </a:rPr>
              <a:t>2. Потім прокладаємо кілька ниток, що перетинаються в центрі рами.</a:t>
            </a:r>
          </a:p>
          <a:p>
            <a:pPr marL="342900" indent="-342900" algn="ctr"/>
            <a:r>
              <a:rPr lang="uk-UA" sz="2100" dirty="0" smtClean="0">
                <a:latin typeface="Comic Sans MS" pitchFamily="66" charset="0"/>
              </a:rPr>
              <a:t>3.Робимо декілька складних операцій, після чого, ми покриваємо липким павутинним секретом і замінюємо допоміжну нитку.</a:t>
            </a:r>
          </a:p>
        </p:txBody>
      </p:sp>
      <p:pic>
        <p:nvPicPr>
          <p:cNvPr id="23556" name="Picture 4" descr="Глянути ув очі паву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929066"/>
            <a:ext cx="3524242" cy="26431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643702" y="3571876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http://pti.kiev.ua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6286520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http://h.ua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ti.kiev.ua/uploads/posts/2010-04/1271952803_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71744"/>
            <a:ext cx="5429286" cy="4071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214554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http://pti.kiev.ua</a:t>
            </a:r>
            <a:endParaRPr lang="ru-RU" dirty="0"/>
          </a:p>
        </p:txBody>
      </p:sp>
      <p:pic>
        <p:nvPicPr>
          <p:cNvPr id="1030" name="Picture 6" descr="http://upload.wikimedia.org/wikipedia/commons/thumb/8/86/Frozen_web.JPG/250px-Frozen_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14290"/>
            <a:ext cx="2667002" cy="35631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43636" y="3929066"/>
            <a:ext cx="2704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http://uk.wikipedia.org</a:t>
            </a:r>
            <a:endParaRPr lang="ru-RU" dirty="0"/>
          </a:p>
        </p:txBody>
      </p:sp>
      <p:pic>
        <p:nvPicPr>
          <p:cNvPr id="1032" name="Picture 8" descr="http://upload.wikimedia.org/wikipedia/commons/thumb/4/43/Spider_web_Luc_Viatour.jpg/250px-Spider_web_Luc_Viatou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500570"/>
            <a:ext cx="2761239" cy="2076453"/>
          </a:xfrm>
          <a:prstGeom prst="rect">
            <a:avLst/>
          </a:prstGeom>
          <a:noFill/>
        </p:spPr>
      </p:pic>
      <p:pic>
        <p:nvPicPr>
          <p:cNvPr id="1034" name="Picture 10" descr="http://upload.wikimedia.org/wikipedia/commons/thumb/d/dd/Spider_vdg.jpg/250px-Spider_vd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214290"/>
            <a:ext cx="2881316" cy="215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Comic Sans MS" pitchFamily="66" charset="0"/>
              </a:rPr>
              <a:t>Значення у природі та житті людини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21506" name="Picture 2" descr="http://byology.ru/wp-content/uploads/2011/05/Xysti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29000"/>
            <a:ext cx="2857520" cy="2857520"/>
          </a:xfrm>
          <a:prstGeom prst="rect">
            <a:avLst/>
          </a:prstGeom>
          <a:noFill/>
        </p:spPr>
      </p:pic>
      <p:pic>
        <p:nvPicPr>
          <p:cNvPr id="21508" name="Picture 4" descr="http://3.bp.blogspot.com/-NZFa2NJETGs/Tk_yON9-ZOI/AAAAAAAAAAc/_euAzN-TnUU/s1600/Argiope-bruennic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412093"/>
            <a:ext cx="2286016" cy="2827041"/>
          </a:xfrm>
          <a:prstGeom prst="rect">
            <a:avLst/>
          </a:prstGeom>
          <a:noFill/>
        </p:spPr>
      </p:pic>
      <p:pic>
        <p:nvPicPr>
          <p:cNvPr id="21510" name="Picture 6" descr="http://www.naturalist.if.ua/wp-content/vestik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286256"/>
            <a:ext cx="2928958" cy="19288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1071547"/>
            <a:ext cx="80724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Comic Sans MS" pitchFamily="66" charset="0"/>
              </a:rPr>
              <a:t>Більшість видів павуків приносить користь, знищуючи комах - шкідників рослин. Але разом з тим отрута деяких із них небезпечна для здоров'я і життя людини, наприклад </a:t>
            </a:r>
            <a:r>
              <a:rPr lang="uk-UA" sz="2000" dirty="0" err="1" smtClean="0">
                <a:latin typeface="Comic Sans MS" pitchFamily="66" charset="0"/>
              </a:rPr>
              <a:t>павуки-птахоїди</a:t>
            </a:r>
            <a:r>
              <a:rPr lang="uk-UA" sz="2000" dirty="0" smtClean="0">
                <a:latin typeface="Comic Sans MS" pitchFamily="66" charset="0"/>
              </a:rPr>
              <a:t>, </a:t>
            </a:r>
            <a:r>
              <a:rPr lang="uk-UA" sz="2000" dirty="0" smtClean="0">
                <a:latin typeface="Comic Sans MS" pitchFamily="66" charset="0"/>
              </a:rPr>
              <a:t>а також тарантула та каракурта. Швидшому одужанню сприяє і виведення отрути з потом (для цього необхідно зігріти тіло, зробити масаж тощо).</a:t>
            </a:r>
          </a:p>
          <a:p>
            <a:pPr algn="ctr"/>
            <a:r>
              <a:rPr lang="uk-UA" sz="2000" dirty="0" smtClean="0">
                <a:latin typeface="Comic Sans MS" pitchFamily="66" charset="0"/>
              </a:rPr>
              <a:t/>
            </a:r>
            <a:br>
              <a:rPr lang="uk-UA" sz="2000" dirty="0" smtClean="0">
                <a:latin typeface="Comic Sans MS" pitchFamily="66" charset="0"/>
              </a:rPr>
            </a:br>
            <a:endParaRPr lang="uk-UA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0" y="2285992"/>
            <a:ext cx="2214563" cy="207168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0" y="214290"/>
            <a:ext cx="2214563" cy="207168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2214546" y="2285992"/>
            <a:ext cx="2214563" cy="207168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4572000" y="357166"/>
            <a:ext cx="2214563" cy="207168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4572000" y="2428868"/>
            <a:ext cx="2214563" cy="207168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9" name="Овал 8"/>
          <p:cNvSpPr/>
          <p:nvPr/>
        </p:nvSpPr>
        <p:spPr>
          <a:xfrm>
            <a:off x="0" y="4429132"/>
            <a:ext cx="2214563" cy="207168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6929437" y="285728"/>
            <a:ext cx="2214563" cy="207168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6929437" y="2428868"/>
            <a:ext cx="2214563" cy="207168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3" name="Овал 12"/>
          <p:cNvSpPr/>
          <p:nvPr/>
        </p:nvSpPr>
        <p:spPr>
          <a:xfrm>
            <a:off x="2214546" y="4429132"/>
            <a:ext cx="2214563" cy="207168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4" name="Овал 13"/>
          <p:cNvSpPr/>
          <p:nvPr/>
        </p:nvSpPr>
        <p:spPr>
          <a:xfrm>
            <a:off x="4500562" y="4500570"/>
            <a:ext cx="2214563" cy="207168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5" name="Овал 14"/>
          <p:cNvSpPr/>
          <p:nvPr/>
        </p:nvSpPr>
        <p:spPr>
          <a:xfrm>
            <a:off x="6929437" y="4572008"/>
            <a:ext cx="2214563" cy="207168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6" name="Овал 15"/>
          <p:cNvSpPr/>
          <p:nvPr/>
        </p:nvSpPr>
        <p:spPr>
          <a:xfrm>
            <a:off x="2214546" y="214290"/>
            <a:ext cx="2214563" cy="207168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358</TotalTime>
  <Words>350</Words>
  <Application>Microsoft Office PowerPoint</Application>
  <PresentationFormat>Экран (4:3)</PresentationFormat>
  <Paragraphs>39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Павукоподібні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Павукоподібні.(нервова та статева системи)</dc:title>
  <dc:creator>Ира</dc:creator>
  <cp:lastModifiedBy>Ира</cp:lastModifiedBy>
  <cp:revision>37</cp:revision>
  <dcterms:created xsi:type="dcterms:W3CDTF">2011-12-06T13:32:25Z</dcterms:created>
  <dcterms:modified xsi:type="dcterms:W3CDTF">2011-12-15T18:09:10Z</dcterms:modified>
</cp:coreProperties>
</file>