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20" autoAdjust="0"/>
  </p:normalViewPr>
  <p:slideViewPr>
    <p:cSldViewPr>
      <p:cViewPr varScale="1">
        <p:scale>
          <a:sx n="64" d="100"/>
          <a:sy n="64" d="100"/>
        </p:scale>
        <p:origin x="-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00174"/>
            <a:ext cx="6829444" cy="4043378"/>
          </a:xfrm>
          <a:solidFill>
            <a:srgbClr val="92D050">
              <a:alpha val="50000"/>
            </a:srgbClr>
          </a:solidFill>
        </p:spPr>
        <p:txBody>
          <a:bodyPr/>
          <a:lstStyle/>
          <a:p>
            <a:pPr algn="ctr">
              <a:buNone/>
            </a:pPr>
            <a:r>
              <a:rPr lang="uk-UA" dirty="0" smtClean="0"/>
              <a:t>Презентація</a:t>
            </a:r>
          </a:p>
          <a:p>
            <a:pPr algn="ctr">
              <a:buNone/>
            </a:pPr>
            <a:r>
              <a:rPr lang="uk-UA" dirty="0" smtClean="0"/>
              <a:t>З біології</a:t>
            </a:r>
          </a:p>
          <a:p>
            <a:pPr algn="ctr">
              <a:buNone/>
            </a:pPr>
            <a:r>
              <a:rPr lang="uk-UA" dirty="0" smtClean="0"/>
              <a:t>На тему: </a:t>
            </a:r>
            <a:r>
              <a:rPr lang="uk-UA" dirty="0" err="1" smtClean="0"/>
              <a:t>“Гіпотези</a:t>
            </a:r>
            <a:r>
              <a:rPr lang="uk-UA" dirty="0" smtClean="0"/>
              <a:t> виникнення </a:t>
            </a:r>
            <a:r>
              <a:rPr lang="uk-UA" dirty="0" err="1" smtClean="0"/>
              <a:t>життя”</a:t>
            </a:r>
            <a:endParaRPr lang="uk-UA" dirty="0" smtClean="0"/>
          </a:p>
          <a:p>
            <a:pPr algn="ctr">
              <a:buNone/>
            </a:pPr>
            <a:r>
              <a:rPr lang="uk-UA" dirty="0" smtClean="0"/>
              <a:t>Учениці 7(11) Б класу</a:t>
            </a:r>
          </a:p>
          <a:p>
            <a:pPr algn="ctr">
              <a:buNone/>
            </a:pPr>
            <a:r>
              <a:rPr lang="uk-UA" dirty="0" smtClean="0"/>
              <a:t>Одеського НВК №13</a:t>
            </a:r>
          </a:p>
          <a:p>
            <a:pPr algn="ctr">
              <a:buNone/>
            </a:pPr>
            <a:r>
              <a:rPr lang="uk-UA" dirty="0" smtClean="0"/>
              <a:t>Бургелі Наталії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14290"/>
            <a:ext cx="4471990" cy="6429396"/>
          </a:xfrm>
          <a:solidFill>
            <a:srgbClr val="92D050">
              <a:alpha val="50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уявленнями</a:t>
            </a:r>
            <a:r>
              <a:rPr lang="ru-RU" dirty="0" smtClean="0"/>
              <a:t> Томсона </a:t>
            </a:r>
            <a:r>
              <a:rPr lang="ru-RU" dirty="0" err="1" smtClean="0"/>
              <a:t>і</a:t>
            </a:r>
            <a:r>
              <a:rPr lang="ru-RU" dirty="0" smtClean="0"/>
              <a:t> Гельмгольца, спори </a:t>
            </a:r>
            <a:r>
              <a:rPr lang="ru-RU" dirty="0" err="1" smtClean="0"/>
              <a:t>бактерій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могли бути </a:t>
            </a:r>
            <a:r>
              <a:rPr lang="ru-RU" dirty="0" err="1" smtClean="0"/>
              <a:t>занесені</a:t>
            </a:r>
            <a:r>
              <a:rPr lang="ru-RU" dirty="0" smtClean="0"/>
              <a:t> на Землю </a:t>
            </a:r>
            <a:r>
              <a:rPr lang="ru-RU" dirty="0" err="1" smtClean="0"/>
              <a:t>з</a:t>
            </a:r>
            <a:r>
              <a:rPr lang="ru-RU" dirty="0" smtClean="0"/>
              <a:t> метеоритами. </a:t>
            </a:r>
            <a:r>
              <a:rPr lang="ru-RU" dirty="0" err="1" smtClean="0"/>
              <a:t>Лабораторні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стійкість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до </a:t>
            </a:r>
            <a:r>
              <a:rPr lang="ru-RU" dirty="0" err="1" smtClean="0"/>
              <a:t>несприятливих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низьких</a:t>
            </a:r>
            <a:r>
              <a:rPr lang="ru-RU" dirty="0" smtClean="0"/>
              <a:t> температур. </a:t>
            </a:r>
            <a:r>
              <a:rPr lang="ru-RU" dirty="0" err="1" smtClean="0"/>
              <a:t>Наприклад</a:t>
            </a:r>
            <a:r>
              <a:rPr lang="ru-RU" dirty="0" smtClean="0"/>
              <a:t>, спори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не гинули </a:t>
            </a:r>
            <a:r>
              <a:rPr lang="ru-RU" dirty="0" err="1" smtClean="0"/>
              <a:t>навіть</a:t>
            </a:r>
            <a:r>
              <a:rPr lang="ru-RU" dirty="0" smtClean="0"/>
              <a:t> при </a:t>
            </a:r>
            <a:r>
              <a:rPr lang="ru-RU" dirty="0" err="1" smtClean="0"/>
              <a:t>тривалому</a:t>
            </a:r>
            <a:r>
              <a:rPr lang="ru-RU" dirty="0" smtClean="0"/>
              <a:t> </a:t>
            </a:r>
            <a:r>
              <a:rPr lang="ru-RU" dirty="0" err="1" smtClean="0"/>
              <a:t>витримуванні</a:t>
            </a:r>
            <a:r>
              <a:rPr lang="ru-RU" dirty="0" smtClean="0"/>
              <a:t> в </a:t>
            </a:r>
            <a:r>
              <a:rPr lang="ru-RU" dirty="0" err="1" smtClean="0"/>
              <a:t>рідкому</a:t>
            </a:r>
            <a:r>
              <a:rPr lang="ru-RU" dirty="0" smtClean="0"/>
              <a:t> </a:t>
            </a:r>
            <a:r>
              <a:rPr lang="ru-RU" dirty="0" err="1" smtClean="0"/>
              <a:t>кисні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азоті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панспермії</a:t>
            </a:r>
            <a:r>
              <a:rPr lang="ru-RU" dirty="0" smtClean="0"/>
              <a:t> (в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- лауреат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англійський</a:t>
            </a:r>
            <a:r>
              <a:rPr lang="ru-RU" dirty="0" smtClean="0"/>
              <a:t> </a:t>
            </a:r>
            <a:r>
              <a:rPr lang="ru-RU" dirty="0" err="1" smtClean="0"/>
              <a:t>біофізик</a:t>
            </a:r>
            <a:r>
              <a:rPr lang="ru-RU" dirty="0" smtClean="0"/>
              <a:t> Ф. </a:t>
            </a:r>
            <a:r>
              <a:rPr lang="ru-RU" dirty="0" err="1" smtClean="0"/>
              <a:t>Крік</a:t>
            </a:r>
            <a:r>
              <a:rPr lang="ru-RU" dirty="0" smtClean="0"/>
              <a:t>)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Землю </a:t>
            </a:r>
            <a:r>
              <a:rPr lang="ru-RU" dirty="0" err="1" smtClean="0"/>
              <a:t>занесене</a:t>
            </a:r>
            <a:r>
              <a:rPr lang="ru-RU" dirty="0" smtClean="0"/>
              <a:t> </a:t>
            </a:r>
            <a:r>
              <a:rPr lang="ru-RU" dirty="0" err="1" smtClean="0"/>
              <a:t>випадково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навмисно</a:t>
            </a:r>
            <a:r>
              <a:rPr lang="ru-RU" dirty="0" smtClean="0"/>
              <a:t> </a:t>
            </a:r>
            <a:r>
              <a:rPr lang="ru-RU" dirty="0" err="1" smtClean="0"/>
              <a:t>космічними</a:t>
            </a:r>
            <a:r>
              <a:rPr lang="ru-RU" dirty="0" smtClean="0"/>
              <a:t> </a:t>
            </a:r>
            <a:r>
              <a:rPr lang="ru-RU" dirty="0" err="1" smtClean="0"/>
              <a:t>прибульцями</a:t>
            </a:r>
            <a:r>
              <a:rPr lang="ru-RU" dirty="0" smtClean="0"/>
              <a:t>. До </a:t>
            </a:r>
            <a:r>
              <a:rPr lang="ru-RU" dirty="0" err="1" smtClean="0"/>
              <a:t>гіпотези</a:t>
            </a:r>
            <a:r>
              <a:rPr lang="ru-RU" dirty="0" smtClean="0"/>
              <a:t> </a:t>
            </a:r>
            <a:r>
              <a:rPr lang="ru-RU" dirty="0" err="1" smtClean="0"/>
              <a:t>панспермії</a:t>
            </a:r>
            <a:r>
              <a:rPr lang="ru-RU" dirty="0" smtClean="0"/>
              <a:t> </a:t>
            </a:r>
            <a:r>
              <a:rPr lang="ru-RU" dirty="0" err="1" smtClean="0"/>
              <a:t>примикає</a:t>
            </a:r>
            <a:r>
              <a:rPr lang="ru-RU" dirty="0" smtClean="0"/>
              <a:t> точка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астрономів</a:t>
            </a:r>
            <a:r>
              <a:rPr lang="ru-RU" dirty="0" smtClean="0"/>
              <a:t> Ч. </a:t>
            </a:r>
            <a:r>
              <a:rPr lang="ru-RU" dirty="0" err="1" smtClean="0"/>
              <a:t>Вікрамасінгха</a:t>
            </a:r>
            <a:r>
              <a:rPr lang="ru-RU" dirty="0" smtClean="0"/>
              <a:t> (</a:t>
            </a:r>
            <a:r>
              <a:rPr lang="ru-RU" dirty="0" err="1" smtClean="0"/>
              <a:t>Шрі-Ланка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Ф. </a:t>
            </a:r>
            <a:r>
              <a:rPr lang="ru-RU" dirty="0" err="1" smtClean="0"/>
              <a:t>Хойла</a:t>
            </a:r>
            <a:r>
              <a:rPr lang="ru-RU" dirty="0" smtClean="0"/>
              <a:t> (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). Вони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космічному</a:t>
            </a:r>
            <a:r>
              <a:rPr lang="ru-RU" dirty="0" smtClean="0"/>
              <a:t> </a:t>
            </a:r>
            <a:r>
              <a:rPr lang="ru-RU" dirty="0" err="1" smtClean="0"/>
              <a:t>просторі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основному в </a:t>
            </a:r>
            <a:r>
              <a:rPr lang="ru-RU" dirty="0" err="1" smtClean="0"/>
              <a:t>газових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пилових</a:t>
            </a:r>
            <a:r>
              <a:rPr lang="ru-RU" dirty="0" smtClean="0"/>
              <a:t> </a:t>
            </a:r>
            <a:r>
              <a:rPr lang="ru-RU" dirty="0" err="1" smtClean="0"/>
              <a:t>хмарах</a:t>
            </a:r>
            <a:r>
              <a:rPr lang="ru-RU" dirty="0" smtClean="0"/>
              <a:t>, 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ru-RU" dirty="0" err="1" smtClean="0"/>
              <a:t>мікроорганізми</a:t>
            </a:r>
            <a:r>
              <a:rPr lang="ru-RU" dirty="0" smtClean="0"/>
              <a:t>, де вони, на думку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мікроорганізми</a:t>
            </a:r>
            <a:r>
              <a:rPr lang="ru-RU" dirty="0" smtClean="0"/>
              <a:t> </a:t>
            </a:r>
            <a:r>
              <a:rPr lang="ru-RU" dirty="0" err="1" smtClean="0"/>
              <a:t>захоплюються</a:t>
            </a:r>
            <a:r>
              <a:rPr lang="ru-RU" dirty="0" smtClean="0"/>
              <a:t> кометами,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, </a:t>
            </a:r>
            <a:r>
              <a:rPr lang="ru-RU" dirty="0" err="1" smtClean="0"/>
              <a:t>проходячи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планет, «</a:t>
            </a:r>
            <a:r>
              <a:rPr lang="ru-RU" dirty="0" err="1" smtClean="0"/>
              <a:t>сіють</a:t>
            </a:r>
            <a:r>
              <a:rPr lang="ru-RU" dirty="0" smtClean="0"/>
              <a:t> </a:t>
            </a:r>
            <a:r>
              <a:rPr lang="ru-RU" dirty="0" err="1" smtClean="0"/>
              <a:t>зародки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4" name="Рисунок 3" descr="t4_bacteriophages_targeting_e.coli_bacteria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011789" cy="2714644"/>
          </a:xfrm>
          <a:prstGeom prst="rect">
            <a:avLst/>
          </a:prstGeom>
        </p:spPr>
      </p:pic>
      <p:pic>
        <p:nvPicPr>
          <p:cNvPr id="5" name="Рисунок 4" descr="prubyl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43248"/>
            <a:ext cx="4071966" cy="3347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939784"/>
          </a:xfrm>
          <a:solidFill>
            <a:srgbClr val="92D050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ru-RU" cap="all" dirty="0" smtClean="0"/>
              <a:t>БІОХІМІЧНА ТЕОРІЯ</a:t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143504" cy="4572032"/>
          </a:xfrm>
          <a:solidFill>
            <a:srgbClr val="92D050">
              <a:alpha val="50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Першу </a:t>
            </a:r>
            <a:r>
              <a:rPr lang="ru-RU" dirty="0" err="1" smtClean="0"/>
              <a:t>наукову</a:t>
            </a:r>
            <a:r>
              <a:rPr lang="ru-RU" dirty="0" smtClean="0"/>
              <a:t> </a:t>
            </a:r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створив </a:t>
            </a:r>
            <a:r>
              <a:rPr lang="ru-RU" dirty="0" err="1" smtClean="0"/>
              <a:t>радянський</a:t>
            </a:r>
            <a:r>
              <a:rPr lang="ru-RU" dirty="0" smtClean="0"/>
              <a:t> </a:t>
            </a:r>
            <a:r>
              <a:rPr lang="ru-RU" dirty="0" err="1" smtClean="0"/>
              <a:t>біохімік</a:t>
            </a:r>
            <a:r>
              <a:rPr lang="ru-RU" dirty="0" smtClean="0"/>
              <a:t> А.І. </a:t>
            </a:r>
            <a:r>
              <a:rPr lang="ru-RU" dirty="0" err="1" smtClean="0"/>
              <a:t>Опарін</a:t>
            </a:r>
            <a:r>
              <a:rPr lang="ru-RU" dirty="0" smtClean="0"/>
              <a:t> (1894-1980). У 1924 р.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виклав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те, як могло </a:t>
            </a:r>
            <a:r>
              <a:rPr lang="ru-RU" dirty="0" err="1" smtClean="0"/>
              <a:t>виникнути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,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виникло</a:t>
            </a:r>
            <a:r>
              <a:rPr lang="ru-RU" dirty="0" smtClean="0"/>
              <a:t> в </a:t>
            </a:r>
            <a:r>
              <a:rPr lang="ru-RU" dirty="0" err="1" smtClean="0"/>
              <a:t>специфічних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стародавньої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</a:t>
            </a:r>
            <a:r>
              <a:rPr lang="ru-RU" dirty="0" err="1" smtClean="0"/>
              <a:t>Опаріним</a:t>
            </a:r>
            <a:r>
              <a:rPr lang="ru-RU" dirty="0" smtClean="0"/>
              <a:t> як </a:t>
            </a:r>
            <a:r>
              <a:rPr lang="ru-RU" dirty="0" err="1" smtClean="0"/>
              <a:t>закономірний</a:t>
            </a:r>
            <a:r>
              <a:rPr lang="ru-RU" dirty="0" smtClean="0"/>
              <a:t> результат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у </a:t>
            </a:r>
            <a:r>
              <a:rPr lang="ru-RU" dirty="0" err="1" smtClean="0"/>
              <a:t>Всесвіті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Опаріним</a:t>
            </a:r>
            <a:r>
              <a:rPr lang="ru-RU" dirty="0" smtClean="0"/>
              <a:t>, </a:t>
            </a:r>
            <a:r>
              <a:rPr lang="ru-RU" dirty="0" err="1" smtClean="0"/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призвів</a:t>
            </a:r>
            <a:r>
              <a:rPr lang="ru-RU" dirty="0" smtClean="0"/>
              <a:t> до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розділений</a:t>
            </a:r>
            <a:r>
              <a:rPr lang="ru-RU" dirty="0" smtClean="0"/>
              <a:t> на три </a:t>
            </a:r>
            <a:r>
              <a:rPr lang="ru-RU" dirty="0" err="1" smtClean="0"/>
              <a:t>етапи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найпростіших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біополімерів</a:t>
            </a:r>
            <a:r>
              <a:rPr lang="ru-RU" dirty="0" smtClean="0"/>
              <a:t> (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нуклеїнових</a:t>
            </a:r>
            <a:r>
              <a:rPr lang="ru-RU" dirty="0" smtClean="0"/>
              <a:t> кислот, </a:t>
            </a:r>
            <a:r>
              <a:rPr lang="ru-RU" dirty="0" err="1" smtClean="0"/>
              <a:t>полісахаридів</a:t>
            </a:r>
            <a:r>
              <a:rPr lang="ru-RU" dirty="0" smtClean="0"/>
              <a:t>, </a:t>
            </a:r>
            <a:r>
              <a:rPr lang="ru-RU" dirty="0" err="1" smtClean="0"/>
              <a:t>ліпідів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примітивних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здатних</a:t>
            </a:r>
            <a:r>
              <a:rPr lang="ru-RU" dirty="0" smtClean="0"/>
              <a:t> до </a:t>
            </a:r>
            <a:r>
              <a:rPr lang="ru-RU" dirty="0" err="1" smtClean="0"/>
              <a:t>самовідтворювання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Aleksandr_Oparin_and_Andrei_Kursanov_in_enzymology_laboratory_1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500174"/>
            <a:ext cx="3057236" cy="48306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7572396" cy="1714512"/>
          </a:xfrm>
          <a:solidFill>
            <a:srgbClr val="92D050">
              <a:alpha val="50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біохімічної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прихильників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. Земля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тому; </a:t>
            </a:r>
            <a:r>
              <a:rPr lang="ru-RU" dirty="0" err="1" smtClean="0"/>
              <a:t>спочатку</a:t>
            </a:r>
            <a:r>
              <a:rPr lang="ru-RU" dirty="0" smtClean="0"/>
              <a:t> температура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(до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градусів</a:t>
            </a:r>
            <a:r>
              <a:rPr lang="ru-RU" dirty="0" smtClean="0"/>
              <a:t>). У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остигання</a:t>
            </a:r>
            <a:r>
              <a:rPr lang="ru-RU" dirty="0" smtClean="0"/>
              <a:t> </a:t>
            </a:r>
            <a:r>
              <a:rPr lang="ru-RU" dirty="0" err="1" smtClean="0"/>
              <a:t>утворилася</a:t>
            </a:r>
            <a:r>
              <a:rPr lang="ru-RU" dirty="0" smtClean="0"/>
              <a:t> тверда </a:t>
            </a:r>
            <a:r>
              <a:rPr lang="ru-RU" dirty="0" err="1" smtClean="0"/>
              <a:t>поверхня</a:t>
            </a:r>
            <a:r>
              <a:rPr lang="ru-RU" dirty="0" smtClean="0"/>
              <a:t> (земна кора - </a:t>
            </a:r>
            <a:r>
              <a:rPr lang="ru-RU" dirty="0" err="1" smtClean="0"/>
              <a:t>літосфера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risovannie+oboi+planeta+zemlya+kartinka+91891598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357430"/>
            <a:ext cx="6357982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4071966" cy="5214950"/>
          </a:xfrm>
          <a:solidFill>
            <a:srgbClr val="92D050">
              <a:alpha val="50000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Життя</a:t>
            </a:r>
            <a:r>
              <a:rPr lang="ru-RU" dirty="0" smtClean="0"/>
              <a:t> -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найскладніших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 З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давнини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сприймалося</a:t>
            </a:r>
            <a:r>
              <a:rPr lang="ru-RU" dirty="0" smtClean="0"/>
              <a:t> як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таємниче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непізнане</a:t>
            </a:r>
            <a:r>
              <a:rPr lang="ru-RU" dirty="0" smtClean="0"/>
              <a:t> - ось </a:t>
            </a:r>
            <a:r>
              <a:rPr lang="ru-RU" dirty="0" err="1" smtClean="0"/>
              <a:t>чому</a:t>
            </a:r>
            <a:r>
              <a:rPr lang="ru-RU" dirty="0" smtClean="0"/>
              <a:t> над </a:t>
            </a:r>
            <a:r>
              <a:rPr lang="ru-RU" dirty="0" err="1" smtClean="0"/>
              <a:t>питанням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йшла</a:t>
            </a:r>
            <a:r>
              <a:rPr lang="ru-RU" dirty="0" smtClean="0"/>
              <a:t> </a:t>
            </a:r>
            <a:r>
              <a:rPr lang="ru-RU" dirty="0" err="1" smtClean="0"/>
              <a:t>гостра</a:t>
            </a:r>
            <a:r>
              <a:rPr lang="ru-RU" dirty="0" smtClean="0"/>
              <a:t>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матеріалістами</a:t>
            </a:r>
            <a:r>
              <a:rPr lang="ru-RU" dirty="0" smtClean="0"/>
              <a:t> та </a:t>
            </a:r>
            <a:r>
              <a:rPr lang="ru-RU" dirty="0" err="1" smtClean="0"/>
              <a:t>ідеалістами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ідеалістичних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духовним</a:t>
            </a:r>
            <a:r>
              <a:rPr lang="ru-RU" dirty="0" smtClean="0"/>
              <a:t>, </a:t>
            </a:r>
            <a:r>
              <a:rPr lang="ru-RU" dirty="0" err="1" smtClean="0"/>
              <a:t>нематеріальних</a:t>
            </a:r>
            <a:r>
              <a:rPr lang="ru-RU" dirty="0" smtClean="0"/>
              <a:t> началом,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виникло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божественного </a:t>
            </a:r>
            <a:r>
              <a:rPr lang="ru-RU" dirty="0" err="1" smtClean="0"/>
              <a:t>творіння</a:t>
            </a:r>
            <a:r>
              <a:rPr lang="ru-RU" dirty="0" smtClean="0"/>
              <a:t>. </a:t>
            </a:r>
            <a:r>
              <a:rPr lang="ru-RU" dirty="0" err="1" smtClean="0"/>
              <a:t>Матеріалісти</a:t>
            </a:r>
            <a:r>
              <a:rPr lang="ru-RU" dirty="0" smtClean="0"/>
              <a:t> ж,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неживої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 шляхом </a:t>
            </a:r>
            <a:r>
              <a:rPr lang="ru-RU" dirty="0" err="1" smtClean="0"/>
              <a:t>самозародження</a:t>
            </a:r>
            <a:r>
              <a:rPr lang="ru-RU" dirty="0" smtClean="0"/>
              <a:t> (</a:t>
            </a:r>
            <a:r>
              <a:rPr lang="ru-RU" dirty="0" err="1" smtClean="0"/>
              <a:t>абіогенезу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занесене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світів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породженням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(</a:t>
            </a:r>
            <a:r>
              <a:rPr lang="ru-RU" dirty="0" err="1" smtClean="0"/>
              <a:t>біогенез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li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1643050"/>
            <a:ext cx="4762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6143668"/>
          </a:xfrm>
          <a:solidFill>
            <a:srgbClr val="92D050">
              <a:alpha val="50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 </a:t>
            </a:r>
            <a:r>
              <a:rPr lang="ru-RU" b="1" dirty="0" err="1" smtClean="0"/>
              <a:t>теорія</a:t>
            </a:r>
            <a:r>
              <a:rPr lang="ru-RU" b="1" dirty="0" smtClean="0"/>
              <a:t>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на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dirty="0" smtClean="0"/>
              <a:t> – </a:t>
            </a:r>
            <a:r>
              <a:rPr lang="ru-RU" dirty="0" err="1" smtClean="0"/>
              <a:t>поняття</a:t>
            </a:r>
            <a:r>
              <a:rPr lang="ru-RU" dirty="0" smtClean="0"/>
              <a:t> як </a:t>
            </a:r>
            <a:r>
              <a:rPr lang="ru-RU" dirty="0" err="1" smtClean="0"/>
              <a:t>такі</a:t>
            </a:r>
            <a:r>
              <a:rPr lang="ru-RU" dirty="0" smtClean="0"/>
              <a:t> не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коректні</a:t>
            </a:r>
            <a:r>
              <a:rPr lang="ru-RU" dirty="0" smtClean="0"/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теорій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рівноцінні</a:t>
            </a:r>
            <a:r>
              <a:rPr lang="ru-RU" dirty="0" smtClean="0"/>
              <a:t> та </a:t>
            </a:r>
            <a:r>
              <a:rPr lang="ru-RU" dirty="0" err="1" smtClean="0"/>
              <a:t>розглядаються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разом. У </a:t>
            </a:r>
            <a:r>
              <a:rPr lang="ru-RU" dirty="0" err="1" smtClean="0"/>
              <a:t>різний</a:t>
            </a:r>
            <a:r>
              <a:rPr lang="ru-RU" dirty="0" smtClean="0"/>
              <a:t> час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культурах </a:t>
            </a:r>
            <a:r>
              <a:rPr lang="ru-RU" dirty="0" err="1" smtClean="0"/>
              <a:t>розглядалися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 </a:t>
            </a:r>
            <a:r>
              <a:rPr lang="ru-RU" b="1" dirty="0" err="1" smtClean="0"/>
              <a:t>теорія</a:t>
            </a:r>
            <a:r>
              <a:rPr lang="ru-RU" b="1" dirty="0" smtClean="0"/>
              <a:t>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на </a:t>
            </a:r>
            <a:r>
              <a:rPr lang="ru-RU" b="1" dirty="0" err="1" smtClean="0"/>
              <a:t>землі</a:t>
            </a:r>
            <a:r>
              <a:rPr lang="ru-RU" dirty="0" smtClean="0"/>
              <a:t> – </a:t>
            </a:r>
            <a:r>
              <a:rPr lang="ru-RU" dirty="0" err="1" smtClean="0"/>
              <a:t>креаціонізм</a:t>
            </a:r>
            <a:r>
              <a:rPr lang="ru-RU" dirty="0" smtClean="0"/>
              <a:t> (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створена </a:t>
            </a:r>
            <a:r>
              <a:rPr lang="ru-RU" dirty="0" err="1" smtClean="0"/>
              <a:t>Творцем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друга </a:t>
            </a:r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– </a:t>
            </a:r>
            <a:r>
              <a:rPr lang="ru-RU" dirty="0" err="1" smtClean="0"/>
              <a:t>мимовільне</a:t>
            </a:r>
            <a:r>
              <a:rPr lang="ru-RU" dirty="0" smtClean="0"/>
              <a:t> </a:t>
            </a:r>
            <a:r>
              <a:rPr lang="ru-RU" dirty="0" err="1" smtClean="0"/>
              <a:t>зародження</a:t>
            </a:r>
            <a:r>
              <a:rPr lang="ru-RU" dirty="0" smtClean="0"/>
              <a:t> (</a:t>
            </a:r>
            <a:r>
              <a:rPr lang="ru-RU" dirty="0" err="1" smtClean="0"/>
              <a:t>самозародження</a:t>
            </a:r>
            <a:r>
              <a:rPr lang="ru-RU" dirty="0" smtClean="0"/>
              <a:t>;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виникало</a:t>
            </a:r>
            <a:r>
              <a:rPr lang="ru-RU" dirty="0" smtClean="0"/>
              <a:t> </a:t>
            </a: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неживої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третя</a:t>
            </a:r>
            <a:r>
              <a:rPr lang="ru-RU" dirty="0" smtClean="0"/>
              <a:t> – </a:t>
            </a:r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 smtClean="0"/>
              <a:t>стаціонарного</a:t>
            </a:r>
            <a:r>
              <a:rPr lang="ru-RU" dirty="0" smtClean="0"/>
              <a:t> стану (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гіпотеза</a:t>
            </a:r>
            <a:r>
              <a:rPr lang="ru-RU" dirty="0" smtClean="0"/>
              <a:t> – </a:t>
            </a:r>
            <a:r>
              <a:rPr lang="ru-RU" dirty="0" err="1" smtClean="0"/>
              <a:t>панспермії</a:t>
            </a:r>
            <a:r>
              <a:rPr lang="ru-RU" dirty="0" smtClean="0"/>
              <a:t> (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занесене</a:t>
            </a:r>
            <a:r>
              <a:rPr lang="ru-RU" dirty="0" smtClean="0"/>
              <a:t> на Землю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планет);</a:t>
            </a:r>
          </a:p>
          <a:p>
            <a:pPr>
              <a:buNone/>
            </a:pP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 </a:t>
            </a:r>
            <a:r>
              <a:rPr lang="ru-RU" dirty="0" err="1" smtClean="0"/>
              <a:t>біохімічні</a:t>
            </a:r>
            <a:r>
              <a:rPr lang="ru-RU" dirty="0" smtClean="0"/>
              <a:t> </a:t>
            </a:r>
            <a:r>
              <a:rPr lang="ru-RU" b="1" dirty="0" err="1" smtClean="0"/>
              <a:t>гіпотези</a:t>
            </a:r>
            <a:r>
              <a:rPr lang="ru-RU" b="1" dirty="0" smtClean="0"/>
              <a:t>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на </a:t>
            </a:r>
            <a:r>
              <a:rPr lang="ru-RU" b="1" dirty="0" err="1" smtClean="0"/>
              <a:t>землі</a:t>
            </a:r>
            <a:r>
              <a:rPr lang="ru-RU" dirty="0" smtClean="0"/>
              <a:t> (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земних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підкоряються</a:t>
            </a:r>
            <a:r>
              <a:rPr lang="ru-RU" dirty="0" smtClean="0"/>
              <a:t> </a:t>
            </a:r>
            <a:r>
              <a:rPr lang="ru-RU" dirty="0" err="1" smtClean="0"/>
              <a:t>фізичним</a:t>
            </a:r>
            <a:r>
              <a:rPr lang="ru-RU" dirty="0" smtClean="0"/>
              <a:t> та </a:t>
            </a:r>
            <a:r>
              <a:rPr lang="ru-RU" dirty="0" err="1" smtClean="0"/>
              <a:t>хімічним</a:t>
            </a:r>
            <a:r>
              <a:rPr lang="ru-RU" dirty="0" smtClean="0"/>
              <a:t> законам, </a:t>
            </a:r>
            <a:r>
              <a:rPr lang="ru-RU" dirty="0" err="1" smtClean="0"/>
              <a:t>тобто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біохімічної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1000108"/>
          </a:xfrm>
          <a:solidFill>
            <a:srgbClr val="92D050">
              <a:alpha val="30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8900" b="1" cap="all" dirty="0" smtClean="0"/>
              <a:t>КРЕАЦІОНІЗМ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14422"/>
            <a:ext cx="4429124" cy="5643578"/>
          </a:xfrm>
          <a:solidFill>
            <a:srgbClr val="92D050">
              <a:alpha val="50000"/>
            </a:srgbClr>
          </a:solidFill>
        </p:spPr>
        <p:txBody>
          <a:bodyPr>
            <a:normAutofit fontScale="62500" lnSpcReduction="20000"/>
          </a:bodyPr>
          <a:lstStyle/>
          <a:p>
            <a:endParaRPr lang="ru-RU" cap="all" dirty="0" smtClean="0"/>
          </a:p>
          <a:p>
            <a:r>
              <a:rPr lang="ru-RU" dirty="0" err="1" smtClean="0"/>
              <a:t>Креаціоністська</a:t>
            </a:r>
            <a:r>
              <a:rPr lang="ru-RU" dirty="0" smtClean="0"/>
              <a:t> </a:t>
            </a:r>
            <a:r>
              <a:rPr lang="ru-RU" b="1" dirty="0" err="1" smtClean="0"/>
              <a:t>теорія</a:t>
            </a:r>
            <a:r>
              <a:rPr lang="ru-RU" b="1" dirty="0" smtClean="0"/>
              <a:t>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на </a:t>
            </a:r>
            <a:r>
              <a:rPr lang="ru-RU" b="1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релігійної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давнє</a:t>
            </a:r>
            <a:r>
              <a:rPr lang="ru-RU" dirty="0" smtClean="0"/>
              <a:t> </a:t>
            </a:r>
            <a:r>
              <a:rPr lang="ru-RU" dirty="0" err="1" smtClean="0"/>
              <a:t>коріння</a:t>
            </a:r>
            <a:r>
              <a:rPr lang="ru-RU" dirty="0" smtClean="0"/>
              <a:t>, все </a:t>
            </a:r>
            <a:r>
              <a:rPr lang="ru-RU" dirty="0" err="1" smtClean="0"/>
              <a:t>існуюче</a:t>
            </a:r>
            <a:r>
              <a:rPr lang="ru-RU" dirty="0" smtClean="0"/>
              <a:t> у </a:t>
            </a:r>
            <a:r>
              <a:rPr lang="ru-RU" dirty="0" err="1" smtClean="0"/>
              <a:t>Всесвіті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було</a:t>
            </a:r>
            <a:r>
              <a:rPr lang="ru-RU" dirty="0" smtClean="0"/>
              <a:t> створено </a:t>
            </a:r>
            <a:r>
              <a:rPr lang="ru-RU" dirty="0" err="1" smtClean="0"/>
              <a:t>єдиною</a:t>
            </a:r>
            <a:r>
              <a:rPr lang="ru-RU" dirty="0" smtClean="0"/>
              <a:t> Силою - </a:t>
            </a:r>
            <a:r>
              <a:rPr lang="ru-RU" dirty="0" err="1" smtClean="0"/>
              <a:t>Творцем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</a:t>
            </a:r>
            <a:r>
              <a:rPr lang="ru-RU" dirty="0" err="1" smtClean="0"/>
              <a:t>надприродного</a:t>
            </a:r>
            <a:r>
              <a:rPr lang="ru-RU" dirty="0" smtClean="0"/>
              <a:t> </a:t>
            </a:r>
            <a:r>
              <a:rPr lang="ru-RU" dirty="0" err="1" smtClean="0"/>
              <a:t>творіння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минулому</a:t>
            </a:r>
            <a:r>
              <a:rPr lang="ru-RU" dirty="0" smtClean="0"/>
              <a:t>. </a:t>
            </a:r>
            <a:r>
              <a:rPr lang="ru-RU" dirty="0" err="1" smtClean="0"/>
              <a:t>Організми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населяють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Землю, </a:t>
            </a:r>
            <a:r>
              <a:rPr lang="ru-RU" dirty="0" err="1" smtClean="0"/>
              <a:t>походять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.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самого початку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наділені</a:t>
            </a:r>
            <a:r>
              <a:rPr lang="ru-RU" dirty="0" smtClean="0"/>
              <a:t> </a:t>
            </a:r>
            <a:r>
              <a:rPr lang="ru-RU" dirty="0" err="1" smtClean="0"/>
              <a:t>здатністю</a:t>
            </a:r>
            <a:r>
              <a:rPr lang="ru-RU" dirty="0" smtClean="0"/>
              <a:t> до </a:t>
            </a:r>
            <a:r>
              <a:rPr lang="ru-RU" dirty="0" err="1" smtClean="0"/>
              <a:t>деякої</a:t>
            </a:r>
            <a:r>
              <a:rPr lang="ru-RU" dirty="0" smtClean="0"/>
              <a:t> </a:t>
            </a:r>
            <a:r>
              <a:rPr lang="ru-RU" dirty="0" err="1" smtClean="0"/>
              <a:t>мінливості</a:t>
            </a:r>
            <a:r>
              <a:rPr lang="ru-RU" dirty="0" smtClean="0"/>
              <a:t> в </a:t>
            </a:r>
            <a:r>
              <a:rPr lang="ru-RU" dirty="0" err="1" smtClean="0"/>
              <a:t>певних</a:t>
            </a:r>
            <a:r>
              <a:rPr lang="ru-RU" dirty="0" smtClean="0"/>
              <a:t> межах (</a:t>
            </a:r>
            <a:r>
              <a:rPr lang="ru-RU" dirty="0" err="1" smtClean="0"/>
              <a:t>мікроеволюція</a:t>
            </a:r>
            <a:r>
              <a:rPr lang="ru-RU" dirty="0" smtClean="0"/>
              <a:t>). </a:t>
            </a:r>
            <a:r>
              <a:rPr lang="ru-RU" dirty="0" err="1" smtClean="0"/>
              <a:t>Подібних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дотримується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810000" cy="379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20" y="0"/>
            <a:ext cx="4286280" cy="6215106"/>
          </a:xfrm>
          <a:solidFill>
            <a:srgbClr val="92D050">
              <a:alpha val="50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Традиційне</a:t>
            </a:r>
            <a:r>
              <a:rPr lang="ru-RU" dirty="0" smtClean="0"/>
              <a:t> </a:t>
            </a:r>
            <a:r>
              <a:rPr lang="ru-RU" dirty="0" err="1" smtClean="0"/>
              <a:t>іудейсько-християнське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викладене</a:t>
            </a:r>
            <a:r>
              <a:rPr lang="ru-RU" dirty="0" smtClean="0"/>
              <a:t> в </a:t>
            </a:r>
            <a:r>
              <a:rPr lang="ru-RU" dirty="0" err="1" smtClean="0"/>
              <a:t>Книзі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,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</a:t>
            </a:r>
            <a:r>
              <a:rPr lang="ru-RU" dirty="0" err="1" smtClean="0"/>
              <a:t>суперечки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в текстах </a:t>
            </a:r>
            <a:r>
              <a:rPr lang="ru-RU" dirty="0" err="1" smtClean="0"/>
              <a:t>протиріччя</a:t>
            </a:r>
            <a:r>
              <a:rPr lang="ru-RU" dirty="0" smtClean="0"/>
              <a:t> не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концепцію</a:t>
            </a:r>
            <a:r>
              <a:rPr lang="ru-RU" dirty="0" smtClean="0"/>
              <a:t> </a:t>
            </a:r>
            <a:r>
              <a:rPr lang="ru-RU" dirty="0" err="1" smtClean="0"/>
              <a:t>творіння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популярною. </a:t>
            </a:r>
            <a:r>
              <a:rPr lang="ru-RU" dirty="0" err="1" smtClean="0"/>
              <a:t>Релігія</a:t>
            </a:r>
            <a:r>
              <a:rPr lang="ru-RU" dirty="0" smtClean="0"/>
              <a:t>, </a:t>
            </a:r>
            <a:r>
              <a:rPr lang="ru-RU" dirty="0" err="1" smtClean="0"/>
              <a:t>розглядаючи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на </a:t>
            </a:r>
            <a:r>
              <a:rPr lang="ru-RU" dirty="0" err="1" smtClean="0"/>
              <a:t>питання</a:t>
            </a:r>
            <a:r>
              <a:rPr lang="ru-RU" dirty="0" smtClean="0"/>
              <a:t> «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метою?», а не на </a:t>
            </a:r>
            <a:r>
              <a:rPr lang="ru-RU" dirty="0" err="1" smtClean="0"/>
              <a:t>питання</a:t>
            </a:r>
            <a:r>
              <a:rPr lang="ru-RU" dirty="0" smtClean="0"/>
              <a:t> «</a:t>
            </a:r>
            <a:r>
              <a:rPr lang="ru-RU" dirty="0" err="1" smtClean="0"/>
              <a:t>яким</a:t>
            </a:r>
            <a:r>
              <a:rPr lang="ru-RU" dirty="0" smtClean="0"/>
              <a:t> чином?». </a:t>
            </a:r>
            <a:r>
              <a:rPr lang="ru-RU" dirty="0" err="1" smtClean="0"/>
              <a:t>Якщо</a:t>
            </a:r>
            <a:r>
              <a:rPr lang="ru-RU" dirty="0" smtClean="0"/>
              <a:t> наука в </a:t>
            </a:r>
            <a:r>
              <a:rPr lang="ru-RU" dirty="0" err="1" smtClean="0"/>
              <a:t>пошуках</a:t>
            </a:r>
            <a:r>
              <a:rPr lang="ru-RU" dirty="0" smtClean="0"/>
              <a:t> </a:t>
            </a:r>
            <a:r>
              <a:rPr lang="ru-RU" dirty="0" err="1" smtClean="0"/>
              <a:t>істини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експеримент</a:t>
            </a:r>
            <a:r>
              <a:rPr lang="ru-RU" dirty="0" smtClean="0"/>
              <a:t>, то </a:t>
            </a:r>
            <a:r>
              <a:rPr lang="ru-RU" dirty="0" err="1" smtClean="0"/>
              <a:t>богослов'я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до </a:t>
            </a:r>
            <a:r>
              <a:rPr lang="ru-RU" dirty="0" err="1" smtClean="0"/>
              <a:t>осягнення</a:t>
            </a:r>
            <a:r>
              <a:rPr lang="ru-RU" dirty="0" smtClean="0"/>
              <a:t> </a:t>
            </a:r>
            <a:r>
              <a:rPr lang="ru-RU" dirty="0" err="1" smtClean="0"/>
              <a:t>істини</a:t>
            </a:r>
            <a:r>
              <a:rPr lang="ru-RU" dirty="0" smtClean="0"/>
              <a:t> через </a:t>
            </a:r>
            <a:r>
              <a:rPr lang="ru-RU" dirty="0" err="1" smtClean="0"/>
              <a:t>надприродне</a:t>
            </a:r>
            <a:r>
              <a:rPr lang="ru-RU" dirty="0" smtClean="0"/>
              <a:t> </a:t>
            </a:r>
            <a:r>
              <a:rPr lang="ru-RU" dirty="0" err="1" smtClean="0"/>
              <a:t>прозріння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віру</a:t>
            </a:r>
            <a:r>
              <a:rPr lang="ru-RU" dirty="0" smtClean="0"/>
              <a:t>. Тому </a:t>
            </a:r>
            <a:r>
              <a:rPr lang="ru-RU" dirty="0" err="1" smtClean="0"/>
              <a:t>креаціонізм</a:t>
            </a:r>
            <a:r>
              <a:rPr lang="ru-RU" dirty="0" smtClean="0"/>
              <a:t> у </a:t>
            </a:r>
            <a:r>
              <a:rPr lang="ru-RU" dirty="0" err="1" smtClean="0"/>
              <a:t>принципі</a:t>
            </a:r>
            <a:r>
              <a:rPr lang="ru-RU" dirty="0" smtClean="0"/>
              <a:t> </a:t>
            </a:r>
            <a:r>
              <a:rPr lang="ru-RU" dirty="0" err="1" smtClean="0"/>
              <a:t>ненауковий</a:t>
            </a:r>
            <a:r>
              <a:rPr lang="ru-RU" dirty="0" smtClean="0"/>
              <a:t>, а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 smtClean="0"/>
              <a:t>зіставляти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науковими</a:t>
            </a:r>
            <a:r>
              <a:rPr lang="ru-RU" dirty="0" smtClean="0"/>
              <a:t> </a:t>
            </a:r>
            <a:r>
              <a:rPr lang="ru-RU" dirty="0" err="1" smtClean="0"/>
              <a:t>гіпотезами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методологічно</a:t>
            </a:r>
            <a:r>
              <a:rPr lang="ru-RU" dirty="0" smtClean="0"/>
              <a:t> </a:t>
            </a:r>
            <a:r>
              <a:rPr lang="ru-RU" dirty="0" err="1" smtClean="0"/>
              <a:t>некоректними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92413_190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556901" cy="3347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92D050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ru-RU" cap="all" dirty="0" smtClean="0"/>
              <a:t>ГІПОТЕЗИ САМОЗАРОДЖЕННЯ</a:t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>
              <a:alpha val="50000"/>
            </a:srgb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тисячоліть</a:t>
            </a:r>
            <a:r>
              <a:rPr lang="ru-RU" dirty="0" smtClean="0"/>
              <a:t> люди </a:t>
            </a:r>
            <a:r>
              <a:rPr lang="ru-RU" dirty="0" err="1" smtClean="0"/>
              <a:t>вірили</a:t>
            </a:r>
            <a:r>
              <a:rPr lang="ru-RU" dirty="0" smtClean="0"/>
              <a:t> в </a:t>
            </a:r>
            <a:r>
              <a:rPr lang="ru-RU" dirty="0" err="1" smtClean="0"/>
              <a:t>мимовільне</a:t>
            </a:r>
            <a:r>
              <a:rPr lang="ru-RU" dirty="0" smtClean="0"/>
              <a:t> </a:t>
            </a:r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вважаючи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звичайним</a:t>
            </a:r>
            <a:r>
              <a:rPr lang="ru-RU" dirty="0" smtClean="0"/>
              <a:t> способом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неживої</a:t>
            </a:r>
            <a:r>
              <a:rPr lang="ru-RU" dirty="0" smtClean="0"/>
              <a:t> </a:t>
            </a:r>
            <a:r>
              <a:rPr lang="ru-RU" dirty="0" err="1" smtClean="0"/>
              <a:t>матерії</a:t>
            </a:r>
            <a:r>
              <a:rPr lang="ru-RU" dirty="0" smtClean="0"/>
              <a:t>. </a:t>
            </a:r>
            <a:r>
              <a:rPr lang="ru-RU" dirty="0" err="1" smtClean="0"/>
              <a:t>Вважали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спонтанного </a:t>
            </a:r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гнилі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(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абіогенезу</a:t>
            </a:r>
            <a:r>
              <a:rPr lang="ru-RU" dirty="0" smtClean="0"/>
              <a:t>).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поширена</a:t>
            </a:r>
            <a:r>
              <a:rPr lang="ru-RU" dirty="0" smtClean="0"/>
              <a:t> в </a:t>
            </a:r>
            <a:r>
              <a:rPr lang="ru-RU" dirty="0" err="1" smtClean="0"/>
              <a:t>Стародавньому</a:t>
            </a:r>
            <a:r>
              <a:rPr lang="ru-RU" dirty="0" smtClean="0"/>
              <a:t> </a:t>
            </a:r>
            <a:r>
              <a:rPr lang="ru-RU" dirty="0" err="1" smtClean="0"/>
              <a:t>Китаї</a:t>
            </a:r>
            <a:r>
              <a:rPr lang="ru-RU" dirty="0" smtClean="0"/>
              <a:t>, </a:t>
            </a:r>
            <a:r>
              <a:rPr lang="ru-RU" dirty="0" err="1" smtClean="0"/>
              <a:t>Вавилоні</a:t>
            </a:r>
            <a:r>
              <a:rPr lang="ru-RU" dirty="0" smtClean="0"/>
              <a:t> та </a:t>
            </a:r>
            <a:r>
              <a:rPr lang="ru-RU" dirty="0" err="1" smtClean="0"/>
              <a:t>Єгипті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альтернативи</a:t>
            </a:r>
            <a:r>
              <a:rPr lang="ru-RU" dirty="0" smtClean="0"/>
              <a:t> </a:t>
            </a:r>
            <a:r>
              <a:rPr lang="ru-RU" dirty="0" err="1" smtClean="0"/>
              <a:t>креаціонізму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вона </a:t>
            </a:r>
            <a:r>
              <a:rPr lang="ru-RU" dirty="0" err="1" smtClean="0"/>
              <a:t>співіснувала</a:t>
            </a:r>
            <a:r>
              <a:rPr lang="ru-RU" dirty="0" smtClean="0"/>
              <a:t>.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самозародження</a:t>
            </a:r>
            <a:r>
              <a:rPr lang="ru-RU" dirty="0" smtClean="0"/>
              <a:t> </a:t>
            </a:r>
            <a:r>
              <a:rPr lang="ru-RU" dirty="0" err="1" smtClean="0"/>
              <a:t>висловлювалася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філософами</a:t>
            </a:r>
            <a:r>
              <a:rPr lang="ru-RU" dirty="0" smtClean="0"/>
              <a:t> </a:t>
            </a:r>
            <a:r>
              <a:rPr lang="ru-RU" dirty="0" err="1" smtClean="0"/>
              <a:t>Давньої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ранніми</a:t>
            </a:r>
            <a:r>
              <a:rPr lang="ru-RU" dirty="0" smtClean="0"/>
              <a:t> </a:t>
            </a:r>
            <a:r>
              <a:rPr lang="ru-RU" dirty="0" err="1" smtClean="0"/>
              <a:t>мислителями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вона, </a:t>
            </a:r>
            <a:r>
              <a:rPr lang="ru-RU" dirty="0" err="1" smtClean="0"/>
              <a:t>мабуть</a:t>
            </a:r>
            <a:r>
              <a:rPr lang="ru-RU" dirty="0" smtClean="0"/>
              <a:t>, так само стара,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тривалої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 smtClean="0"/>
              <a:t>видозмінювалася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 err="1" smtClean="0"/>
              <a:t>помилковою</a:t>
            </a:r>
            <a:r>
              <a:rPr lang="ru-RU" dirty="0" smtClean="0"/>
              <a:t>. </a:t>
            </a:r>
            <a:r>
              <a:rPr lang="ru-RU" dirty="0" err="1" smtClean="0"/>
              <a:t>Арістотель</a:t>
            </a:r>
            <a:r>
              <a:rPr lang="ru-RU" dirty="0" smtClean="0"/>
              <a:t>, </a:t>
            </a:r>
            <a:r>
              <a:rPr lang="ru-RU" dirty="0" err="1" smtClean="0"/>
              <a:t>якого</a:t>
            </a:r>
            <a:r>
              <a:rPr lang="ru-RU" dirty="0" smtClean="0"/>
              <a:t> часто </a:t>
            </a:r>
            <a:r>
              <a:rPr lang="ru-RU" dirty="0" err="1" smtClean="0"/>
              <a:t>проголошують</a:t>
            </a:r>
            <a:r>
              <a:rPr lang="ru-RU" dirty="0" smtClean="0"/>
              <a:t> </a:t>
            </a:r>
            <a:r>
              <a:rPr lang="ru-RU" dirty="0" err="1" smtClean="0"/>
              <a:t>засновником</a:t>
            </a:r>
            <a:r>
              <a:rPr lang="ru-RU" dirty="0" smtClean="0"/>
              <a:t> </a:t>
            </a:r>
            <a:r>
              <a:rPr lang="ru-RU" dirty="0" err="1" smtClean="0"/>
              <a:t>біології</a:t>
            </a:r>
            <a:r>
              <a:rPr lang="ru-RU" dirty="0" smtClean="0"/>
              <a:t>, писав,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жаби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 </a:t>
            </a:r>
            <a:r>
              <a:rPr lang="ru-RU" dirty="0" err="1" smtClean="0"/>
              <a:t>заводяться</a:t>
            </a:r>
            <a:r>
              <a:rPr lang="ru-RU" dirty="0" smtClean="0"/>
              <a:t> в сирому </a:t>
            </a:r>
            <a:r>
              <a:rPr lang="ru-RU" dirty="0" err="1" smtClean="0"/>
              <a:t>ґрунті</a:t>
            </a:r>
            <a:r>
              <a:rPr lang="ru-RU" dirty="0" smtClean="0"/>
              <a:t>. У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багатьом</a:t>
            </a:r>
            <a:r>
              <a:rPr lang="ru-RU" dirty="0" smtClean="0"/>
              <a:t> «</a:t>
            </a:r>
            <a:r>
              <a:rPr lang="ru-RU" dirty="0" err="1" smtClean="0"/>
              <a:t>вдавалося</a:t>
            </a:r>
            <a:r>
              <a:rPr lang="ru-RU" dirty="0" smtClean="0"/>
              <a:t>» </a:t>
            </a:r>
            <a:r>
              <a:rPr lang="ru-RU" dirty="0" err="1" smtClean="0"/>
              <a:t>спостерігати</a:t>
            </a:r>
            <a:r>
              <a:rPr lang="ru-RU" dirty="0" smtClean="0"/>
              <a:t> </a:t>
            </a:r>
            <a:r>
              <a:rPr lang="ru-RU" dirty="0" err="1" smtClean="0"/>
              <a:t>зародження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, таких як </a:t>
            </a:r>
            <a:r>
              <a:rPr lang="ru-RU" dirty="0" err="1" smtClean="0"/>
              <a:t>комахи</a:t>
            </a:r>
            <a:r>
              <a:rPr lang="ru-RU" dirty="0" smtClean="0"/>
              <a:t>, </a:t>
            </a:r>
            <a:r>
              <a:rPr lang="ru-RU" dirty="0" err="1" smtClean="0"/>
              <a:t>черв'яки</a:t>
            </a:r>
            <a:r>
              <a:rPr lang="ru-RU" dirty="0" smtClean="0"/>
              <a:t>, </a:t>
            </a:r>
            <a:r>
              <a:rPr lang="ru-RU" dirty="0" err="1" smtClean="0"/>
              <a:t>вугри</a:t>
            </a:r>
            <a:r>
              <a:rPr lang="ru-RU" dirty="0" smtClean="0"/>
              <a:t>, </a:t>
            </a:r>
            <a:r>
              <a:rPr lang="ru-RU" dirty="0" err="1" smtClean="0"/>
              <a:t>миші</a:t>
            </a:r>
            <a:r>
              <a:rPr lang="ru-RU" dirty="0" smtClean="0"/>
              <a:t>, в </a:t>
            </a:r>
            <a:r>
              <a:rPr lang="ru-RU" dirty="0" err="1" smtClean="0"/>
              <a:t>залишках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розкладалися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гнили.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785794"/>
            <a:ext cx="3900486" cy="6072206"/>
          </a:xfrm>
          <a:solidFill>
            <a:srgbClr val="92D050">
              <a:alpha val="50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Ці</a:t>
            </a:r>
            <a:r>
              <a:rPr lang="ru-RU" dirty="0" smtClean="0"/>
              <a:t> «</a:t>
            </a:r>
            <a:r>
              <a:rPr lang="ru-RU" dirty="0" err="1" smtClean="0"/>
              <a:t>факти</a:t>
            </a:r>
            <a:r>
              <a:rPr lang="ru-RU" dirty="0" smtClean="0"/>
              <a:t>» </a:t>
            </a:r>
            <a:r>
              <a:rPr lang="ru-RU" dirty="0" err="1" smtClean="0"/>
              <a:t>вважалися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переконливими</a:t>
            </a:r>
            <a:r>
              <a:rPr lang="ru-RU" dirty="0" smtClean="0"/>
              <a:t> </a:t>
            </a:r>
            <a:r>
              <a:rPr lang="ru-RU" dirty="0" err="1" smtClean="0"/>
              <a:t>доти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італійський</a:t>
            </a:r>
            <a:r>
              <a:rPr lang="ru-RU" dirty="0" smtClean="0"/>
              <a:t> </a:t>
            </a:r>
            <a:r>
              <a:rPr lang="ru-RU" dirty="0" err="1" smtClean="0"/>
              <a:t>лікар</a:t>
            </a:r>
            <a:r>
              <a:rPr lang="ru-RU" dirty="0" smtClean="0"/>
              <a:t>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Реді</a:t>
            </a:r>
            <a:r>
              <a:rPr lang="ru-RU" dirty="0" smtClean="0"/>
              <a:t> (1626-1697) не </a:t>
            </a:r>
            <a:r>
              <a:rPr lang="ru-RU" dirty="0" err="1" smtClean="0"/>
              <a:t>підійшов</a:t>
            </a:r>
            <a:r>
              <a:rPr lang="ru-RU" dirty="0" smtClean="0"/>
              <a:t> до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суворо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піддав</a:t>
            </a:r>
            <a:r>
              <a:rPr lang="ru-RU" dirty="0" smtClean="0"/>
              <a:t> </a:t>
            </a:r>
            <a:r>
              <a:rPr lang="ru-RU" dirty="0" err="1" smtClean="0"/>
              <a:t>сумніву</a:t>
            </a:r>
            <a:r>
              <a:rPr lang="ru-RU" dirty="0" smtClean="0"/>
              <a:t> </a:t>
            </a:r>
            <a:r>
              <a:rPr lang="ru-RU" dirty="0" err="1" smtClean="0"/>
              <a:t>теорію</a:t>
            </a:r>
            <a:r>
              <a:rPr lang="ru-RU" dirty="0" smtClean="0"/>
              <a:t> спонтанного </a:t>
            </a:r>
            <a:r>
              <a:rPr lang="ru-RU" dirty="0" err="1" smtClean="0"/>
              <a:t>зародження</a:t>
            </a:r>
            <a:r>
              <a:rPr lang="ru-RU" dirty="0" smtClean="0"/>
              <a:t>. У 1668 р. </a:t>
            </a:r>
            <a:r>
              <a:rPr lang="ru-RU" dirty="0" err="1" smtClean="0"/>
              <a:t>Реді</a:t>
            </a:r>
            <a:r>
              <a:rPr lang="ru-RU" dirty="0" smtClean="0"/>
              <a:t> </a:t>
            </a:r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дослід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помістив</a:t>
            </a:r>
            <a:r>
              <a:rPr lang="ru-RU" dirty="0" smtClean="0"/>
              <a:t> </a:t>
            </a:r>
            <a:r>
              <a:rPr lang="ru-RU" dirty="0" err="1" smtClean="0"/>
              <a:t>мертвих</a:t>
            </a:r>
            <a:r>
              <a:rPr lang="ru-RU" dirty="0" smtClean="0"/>
              <a:t> </a:t>
            </a:r>
            <a:r>
              <a:rPr lang="ru-RU" dirty="0" err="1" smtClean="0"/>
              <a:t>змій</a:t>
            </a:r>
            <a:r>
              <a:rPr lang="ru-RU" dirty="0" smtClean="0"/>
              <a:t> у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посудини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посудини</a:t>
            </a:r>
            <a:r>
              <a:rPr lang="ru-RU" dirty="0" smtClean="0"/>
              <a:t> </a:t>
            </a:r>
            <a:r>
              <a:rPr lang="ru-RU" dirty="0" err="1" smtClean="0"/>
              <a:t>накрив</a:t>
            </a:r>
            <a:r>
              <a:rPr lang="ru-RU" dirty="0" smtClean="0"/>
              <a:t>, 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відкритими</a:t>
            </a:r>
            <a:r>
              <a:rPr lang="ru-RU" dirty="0" smtClean="0"/>
              <a:t>. Мухи </a:t>
            </a:r>
            <a:r>
              <a:rPr lang="ru-RU" dirty="0" err="1" smtClean="0"/>
              <a:t>відклали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на </a:t>
            </a:r>
            <a:r>
              <a:rPr lang="ru-RU" dirty="0" err="1" smtClean="0"/>
              <a:t>мертвих</a:t>
            </a:r>
            <a:r>
              <a:rPr lang="ru-RU" dirty="0" smtClean="0"/>
              <a:t> </a:t>
            </a:r>
            <a:r>
              <a:rPr lang="ru-RU" dirty="0" err="1" smtClean="0"/>
              <a:t>зміях</a:t>
            </a:r>
            <a:r>
              <a:rPr lang="ru-RU" dirty="0" smtClean="0"/>
              <a:t> у </a:t>
            </a:r>
            <a:r>
              <a:rPr lang="ru-RU" dirty="0" err="1" smtClean="0"/>
              <a:t>відкритих</a:t>
            </a:r>
            <a:r>
              <a:rPr lang="ru-RU" dirty="0" smtClean="0"/>
              <a:t> посудинах;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яєць</a:t>
            </a:r>
            <a:r>
              <a:rPr lang="ru-RU" dirty="0" smtClean="0"/>
              <a:t> </a:t>
            </a:r>
            <a:r>
              <a:rPr lang="ru-RU" dirty="0" err="1" smtClean="0"/>
              <a:t>вивелися</a:t>
            </a:r>
            <a:r>
              <a:rPr lang="ru-RU" dirty="0" smtClean="0"/>
              <a:t> личинки. У </a:t>
            </a:r>
            <a:r>
              <a:rPr lang="ru-RU" dirty="0" err="1" smtClean="0"/>
              <a:t>накритих</a:t>
            </a:r>
            <a:r>
              <a:rPr lang="ru-RU" dirty="0" smtClean="0"/>
              <a:t> посудинах личинок не </a:t>
            </a:r>
            <a:r>
              <a:rPr lang="ru-RU" dirty="0" err="1" smtClean="0"/>
              <a:t>виявилося</a:t>
            </a:r>
            <a:r>
              <a:rPr lang="ru-RU" dirty="0" smtClean="0"/>
              <a:t>. Таким чином </a:t>
            </a:r>
            <a:r>
              <a:rPr lang="ru-RU" dirty="0" err="1" smtClean="0"/>
              <a:t>Реді</a:t>
            </a:r>
            <a:r>
              <a:rPr lang="ru-RU" dirty="0" smtClean="0"/>
              <a:t> </a:t>
            </a:r>
            <a:r>
              <a:rPr lang="ru-RU" dirty="0" err="1" smtClean="0"/>
              <a:t>довів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білі</a:t>
            </a:r>
            <a:r>
              <a:rPr lang="ru-RU" dirty="0" smtClean="0"/>
              <a:t> черви,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в </a:t>
            </a:r>
            <a:r>
              <a:rPr lang="ru-RU" dirty="0" err="1" smtClean="0"/>
              <a:t>м'ясі</a:t>
            </a:r>
            <a:r>
              <a:rPr lang="ru-RU" dirty="0" smtClean="0"/>
              <a:t> </a:t>
            </a:r>
            <a:r>
              <a:rPr lang="ru-RU" dirty="0" err="1" smtClean="0"/>
              <a:t>змій</a:t>
            </a:r>
            <a:r>
              <a:rPr lang="ru-RU" dirty="0" smtClean="0"/>
              <a:t>, личинки </a:t>
            </a:r>
            <a:r>
              <a:rPr lang="ru-RU" dirty="0" err="1" smtClean="0"/>
              <a:t>флорентійської</a:t>
            </a:r>
            <a:r>
              <a:rPr lang="ru-RU" dirty="0" smtClean="0"/>
              <a:t> мухи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закрити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запобігти</a:t>
            </a:r>
            <a:r>
              <a:rPr lang="ru-RU" dirty="0" smtClean="0"/>
              <a:t> доступу мух, то </a:t>
            </a:r>
            <a:r>
              <a:rPr lang="ru-RU" dirty="0" err="1" smtClean="0"/>
              <a:t>воно</a:t>
            </a:r>
            <a:r>
              <a:rPr lang="ru-RU" dirty="0" smtClean="0"/>
              <a:t> не «</a:t>
            </a:r>
            <a:r>
              <a:rPr lang="ru-RU" dirty="0" err="1" smtClean="0"/>
              <a:t>наробить</a:t>
            </a:r>
            <a:r>
              <a:rPr lang="ru-RU" dirty="0" smtClean="0"/>
              <a:t>» </a:t>
            </a:r>
            <a:r>
              <a:rPr lang="ru-RU" dirty="0" err="1" smtClean="0"/>
              <a:t>черв'яків</a:t>
            </a:r>
            <a:r>
              <a:rPr lang="ru-RU" dirty="0" smtClean="0"/>
              <a:t>. </a:t>
            </a:r>
            <a:r>
              <a:rPr lang="ru-RU" dirty="0" err="1" smtClean="0"/>
              <a:t>Спростувавши</a:t>
            </a:r>
            <a:r>
              <a:rPr lang="ru-RU" dirty="0" smtClean="0"/>
              <a:t> </a:t>
            </a:r>
            <a:r>
              <a:rPr lang="ru-RU" dirty="0" err="1" smtClean="0"/>
              <a:t>концепцію</a:t>
            </a:r>
            <a:r>
              <a:rPr lang="ru-RU" dirty="0" smtClean="0"/>
              <a:t> </a:t>
            </a:r>
            <a:r>
              <a:rPr lang="ru-RU" dirty="0" err="1" smtClean="0"/>
              <a:t>самозародження</a:t>
            </a:r>
            <a:r>
              <a:rPr lang="ru-RU" dirty="0" smtClean="0"/>
              <a:t>, </a:t>
            </a:r>
            <a:r>
              <a:rPr lang="ru-RU" dirty="0" err="1" smtClean="0"/>
              <a:t>Реді</a:t>
            </a:r>
            <a:r>
              <a:rPr lang="ru-RU" dirty="0" smtClean="0"/>
              <a:t> </a:t>
            </a:r>
            <a:r>
              <a:rPr lang="ru-RU" dirty="0" err="1" smtClean="0"/>
              <a:t>висловив</a:t>
            </a:r>
            <a:r>
              <a:rPr lang="ru-RU" dirty="0" smtClean="0"/>
              <a:t> думку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виникнути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(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біогенезу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 descr="Redi_Francesco_1626-16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4047391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50000"/>
            </a:srgbClr>
          </a:solidFill>
        </p:spPr>
        <p:txBody>
          <a:bodyPr/>
          <a:lstStyle/>
          <a:p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 smtClean="0"/>
              <a:t>стаціонарного</a:t>
            </a:r>
            <a:r>
              <a:rPr lang="ru-RU" dirty="0" smtClean="0"/>
              <a:t> стану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>
              <a:alpha val="50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гіпотези</a:t>
            </a:r>
            <a:r>
              <a:rPr lang="ru-RU" dirty="0" smtClean="0"/>
              <a:t> Земля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виникала</a:t>
            </a:r>
            <a:r>
              <a:rPr lang="ru-RU" dirty="0" smtClean="0"/>
              <a:t>, а </a:t>
            </a:r>
            <a:r>
              <a:rPr lang="ru-RU" dirty="0" err="1" smtClean="0"/>
              <a:t>існувала</a:t>
            </a:r>
            <a:r>
              <a:rPr lang="ru-RU" dirty="0" smtClean="0"/>
              <a:t> </a:t>
            </a:r>
            <a:r>
              <a:rPr lang="ru-RU" dirty="0" err="1" smtClean="0"/>
              <a:t>вічно</a:t>
            </a:r>
            <a:r>
              <a:rPr lang="ru-RU" dirty="0" smtClean="0"/>
              <a:t>, вона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здатна</a:t>
            </a:r>
            <a:r>
              <a:rPr lang="ru-RU" dirty="0" smtClean="0"/>
              <a:t>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змінювалася</a:t>
            </a:r>
            <a:r>
              <a:rPr lang="ru-RU" dirty="0" smtClean="0"/>
              <a:t>, то </a:t>
            </a:r>
            <a:r>
              <a:rPr lang="ru-RU" dirty="0" err="1" smtClean="0"/>
              <a:t>дуже</a:t>
            </a:r>
            <a:r>
              <a:rPr lang="ru-RU" dirty="0" smtClean="0"/>
              <a:t> мало;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.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гіпотезу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гіпотезою</a:t>
            </a:r>
            <a:r>
              <a:rPr lang="ru-RU" dirty="0" smtClean="0"/>
              <a:t> </a:t>
            </a:r>
            <a:r>
              <a:rPr lang="ru-RU" dirty="0" err="1" smtClean="0"/>
              <a:t>етернізму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лат. </a:t>
            </a:r>
            <a:r>
              <a:rPr lang="en-GB" dirty="0" err="1" smtClean="0"/>
              <a:t>Eternus</a:t>
            </a:r>
            <a:r>
              <a:rPr lang="en-GB" dirty="0" smtClean="0"/>
              <a:t> - </a:t>
            </a:r>
            <a:r>
              <a:rPr lang="ru-RU" dirty="0" err="1" smtClean="0"/>
              <a:t>вічний</a:t>
            </a:r>
            <a:r>
              <a:rPr lang="ru-RU" dirty="0" smtClean="0"/>
              <a:t>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концепції</a:t>
            </a:r>
            <a:r>
              <a:rPr lang="ru-RU" dirty="0" smtClean="0"/>
              <a:t> </a:t>
            </a:r>
            <a:r>
              <a:rPr lang="ru-RU" dirty="0" err="1" smtClean="0"/>
              <a:t>вічного</a:t>
            </a:r>
            <a:r>
              <a:rPr lang="ru-RU" dirty="0" smtClean="0"/>
              <a:t> </a:t>
            </a:r>
            <a:r>
              <a:rPr lang="ru-RU" dirty="0" err="1" smtClean="0"/>
              <a:t>нествореного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, </a:t>
            </a:r>
            <a:r>
              <a:rPr lang="ru-RU" dirty="0" err="1" smtClean="0"/>
              <a:t>характерної</a:t>
            </a:r>
            <a:r>
              <a:rPr lang="ru-RU" dirty="0" smtClean="0"/>
              <a:t> для </a:t>
            </a:r>
            <a:r>
              <a:rPr lang="ru-RU" dirty="0" err="1" smtClean="0"/>
              <a:t>східних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, таких як </a:t>
            </a:r>
            <a:r>
              <a:rPr lang="ru-RU" dirty="0" err="1" smtClean="0"/>
              <a:t>індуїзм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буддизм. У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астрономічних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гіпотеза</a:t>
            </a:r>
            <a:r>
              <a:rPr lang="ru-RU" dirty="0" smtClean="0"/>
              <a:t> не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наукова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>
              <a:alpha val="50000"/>
            </a:srgbClr>
          </a:solidFill>
        </p:spPr>
        <p:txBody>
          <a:bodyPr/>
          <a:lstStyle/>
          <a:p>
            <a:r>
              <a:rPr lang="ru-RU" cap="all" dirty="0" smtClean="0"/>
              <a:t>ГІПОТЕЗА ПАНСПЕРМІЇ</a:t>
            </a:r>
            <a:endParaRPr lang="ru-RU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5114932" cy="5286388"/>
          </a:xfrm>
          <a:solidFill>
            <a:srgbClr val="92D050">
              <a:alpha val="50000"/>
            </a:srgbClr>
          </a:solidFill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планет </a:t>
            </a:r>
            <a:r>
              <a:rPr lang="ru-RU" dirty="0" err="1" smtClean="0"/>
              <a:t>якихось</a:t>
            </a:r>
            <a:r>
              <a:rPr lang="ru-RU" dirty="0" smtClean="0"/>
              <a:t> </a:t>
            </a:r>
            <a:r>
              <a:rPr lang="ru-RU" dirty="0" err="1" smtClean="0"/>
              <a:t>зародків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панспермії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en-GB" dirty="0" smtClean="0"/>
              <a:t>Pan - </a:t>
            </a:r>
            <a:r>
              <a:rPr lang="ru-RU" dirty="0" smtClean="0"/>
              <a:t>весь, всякий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GB" dirty="0" err="1" smtClean="0"/>
              <a:t>sperma</a:t>
            </a:r>
            <a:r>
              <a:rPr lang="en-GB" dirty="0" smtClean="0"/>
              <a:t> - </a:t>
            </a:r>
            <a:r>
              <a:rPr lang="ru-RU" dirty="0" err="1" smtClean="0"/>
              <a:t>сім'я</a:t>
            </a:r>
            <a:r>
              <a:rPr lang="ru-RU" dirty="0" smtClean="0"/>
              <a:t>).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гіпотеза</a:t>
            </a:r>
            <a:r>
              <a:rPr lang="ru-RU" dirty="0" smtClean="0"/>
              <a:t> </a:t>
            </a:r>
            <a:r>
              <a:rPr lang="ru-RU" dirty="0" err="1" smtClean="0"/>
              <a:t>примикає</a:t>
            </a:r>
            <a:r>
              <a:rPr lang="ru-RU" dirty="0" smtClean="0"/>
              <a:t> до </a:t>
            </a:r>
            <a:r>
              <a:rPr lang="ru-RU" dirty="0" err="1" smtClean="0"/>
              <a:t>гіпотези</a:t>
            </a:r>
            <a:r>
              <a:rPr lang="ru-RU" dirty="0" smtClean="0"/>
              <a:t> </a:t>
            </a:r>
            <a:r>
              <a:rPr lang="ru-RU" dirty="0" err="1" smtClean="0"/>
              <a:t>стаціонарного</a:t>
            </a:r>
            <a:r>
              <a:rPr lang="ru-RU" dirty="0" smtClean="0"/>
              <a:t> стану.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підтримують</a:t>
            </a:r>
            <a:r>
              <a:rPr lang="ru-RU" dirty="0" smtClean="0"/>
              <a:t> думку про </a:t>
            </a:r>
            <a:r>
              <a:rPr lang="ru-RU" dirty="0" err="1" smtClean="0"/>
              <a:t>вічне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висувають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неземне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 Одним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ідею</a:t>
            </a:r>
            <a:r>
              <a:rPr lang="ru-RU" dirty="0" smtClean="0"/>
              <a:t> про </a:t>
            </a:r>
            <a:r>
              <a:rPr lang="ru-RU" dirty="0" err="1" smtClean="0"/>
              <a:t>космічне</a:t>
            </a:r>
            <a:r>
              <a:rPr lang="ru-RU" dirty="0" smtClean="0"/>
              <a:t> (</a:t>
            </a:r>
            <a:r>
              <a:rPr lang="ru-RU" dirty="0" err="1" smtClean="0"/>
              <a:t>неземне</a:t>
            </a:r>
            <a:r>
              <a:rPr lang="ru-RU" dirty="0" smtClean="0"/>
              <a:t>)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висловив</a:t>
            </a:r>
            <a:r>
              <a:rPr lang="ru-RU" dirty="0" smtClean="0"/>
              <a:t> </a:t>
            </a:r>
            <a:r>
              <a:rPr lang="ru-RU" dirty="0" err="1" smtClean="0"/>
              <a:t>німецький</a:t>
            </a:r>
            <a:r>
              <a:rPr lang="ru-RU" dirty="0" smtClean="0"/>
              <a:t> учений Г. </a:t>
            </a:r>
            <a:r>
              <a:rPr lang="ru-RU" dirty="0" err="1" smtClean="0"/>
              <a:t>Ріхтер</a:t>
            </a:r>
            <a:r>
              <a:rPr lang="ru-RU" dirty="0" smtClean="0"/>
              <a:t> в 1865 р.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Ріхтером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не </a:t>
            </a:r>
            <a:r>
              <a:rPr lang="ru-RU" dirty="0" err="1" smtClean="0"/>
              <a:t>виникло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занесене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планет.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виникали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наскільки</a:t>
            </a:r>
            <a:r>
              <a:rPr lang="ru-RU" dirty="0" smtClean="0"/>
              <a:t>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перенесення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на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як </a:t>
            </a:r>
            <a:r>
              <a:rPr lang="ru-RU" dirty="0" err="1" smtClean="0"/>
              <a:t>це</a:t>
            </a:r>
            <a:r>
              <a:rPr lang="ru-RU" dirty="0" smtClean="0"/>
              <a:t> могло бути </a:t>
            </a:r>
            <a:r>
              <a:rPr lang="ru-RU" dirty="0" err="1" smtClean="0"/>
              <a:t>здійснено</a:t>
            </a:r>
            <a:r>
              <a:rPr lang="ru-RU" dirty="0" smtClean="0"/>
              <a:t>. </a:t>
            </a:r>
            <a:r>
              <a:rPr lang="ru-RU" dirty="0" err="1" smtClean="0"/>
              <a:t>Відповіді</a:t>
            </a:r>
            <a:r>
              <a:rPr lang="ru-RU" dirty="0" smtClean="0"/>
              <a:t> </a:t>
            </a:r>
            <a:r>
              <a:rPr lang="ru-RU" dirty="0" err="1" smtClean="0"/>
              <a:t>шукали</a:t>
            </a:r>
            <a:r>
              <a:rPr lang="ru-RU" dirty="0" smtClean="0"/>
              <a:t> в першу </a:t>
            </a:r>
            <a:r>
              <a:rPr lang="ru-RU" dirty="0" err="1" smtClean="0"/>
              <a:t>чергу</a:t>
            </a:r>
            <a:r>
              <a:rPr lang="ru-RU" dirty="0" smtClean="0"/>
              <a:t> у </a:t>
            </a:r>
            <a:r>
              <a:rPr lang="ru-RU" dirty="0" err="1" smtClean="0"/>
              <a:t>фізиці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не дивно, </a:t>
            </a:r>
            <a:r>
              <a:rPr lang="ru-RU" dirty="0" err="1" smtClean="0"/>
              <a:t>що</a:t>
            </a:r>
            <a:r>
              <a:rPr lang="ru-RU" dirty="0" smtClean="0"/>
              <a:t> першими </a:t>
            </a:r>
            <a:r>
              <a:rPr lang="ru-RU" dirty="0" err="1" smtClean="0"/>
              <a:t>захисниками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виступили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науки, </a:t>
            </a:r>
            <a:r>
              <a:rPr lang="ru-RU" dirty="0" err="1" smtClean="0"/>
              <a:t>видатні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Г. Гельмгольц, С. </a:t>
            </a:r>
            <a:r>
              <a:rPr lang="ru-RU" dirty="0" err="1" smtClean="0"/>
              <a:t>Арреніус</a:t>
            </a:r>
            <a:r>
              <a:rPr lang="ru-RU" dirty="0" smtClean="0"/>
              <a:t>, Дж. Томсон, П.П. </a:t>
            </a:r>
            <a:r>
              <a:rPr lang="ru-RU" dirty="0" err="1" smtClean="0"/>
              <a:t>Лазарєв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Jeremias_Benjamin_Richt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785926"/>
            <a:ext cx="3097635" cy="4714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1070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КРЕАЦІОНІЗМ </vt:lpstr>
      <vt:lpstr>Слайд 5</vt:lpstr>
      <vt:lpstr>ГІПОТЕЗИ САМОЗАРОДЖЕННЯ </vt:lpstr>
      <vt:lpstr>Слайд 7</vt:lpstr>
      <vt:lpstr>Гіпотеза стаціонарного стану</vt:lpstr>
      <vt:lpstr>ГІПОТЕЗА ПАНСПЕРМІЇ</vt:lpstr>
      <vt:lpstr>Слайд 10</vt:lpstr>
      <vt:lpstr>БІОХІМІЧНА ТЕОРІЯ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2014-04-29T04:23:47Z</dcterms:modified>
</cp:coreProperties>
</file>