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2" r:id="rId6"/>
    <p:sldId id="261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02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5598A-2819-4D47-AEBE-359DBA480C28}" type="datetimeFigureOut">
              <a:rPr lang="ru-RU" smtClean="0"/>
              <a:pPr/>
              <a:t>28.03.2014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8FD58-BB45-44C3-B9D7-2EECBEE3BB30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8FD58-BB45-44C3-B9D7-2EECBEE3BB30}" type="slidenum">
              <a:rPr lang="uk-UA" smtClean="0"/>
              <a:pPr/>
              <a:t>2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ophiemaria.net/tl_files/sophiemaria/359425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995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8794" y="1785926"/>
            <a:ext cx="5857916" cy="121444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Найкорисніші продукти харчування</a:t>
            </a:r>
            <a:endParaRPr lang="uk-UA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29256" y="4214818"/>
            <a:ext cx="3200400" cy="17526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uk-UA" sz="2800" dirty="0" smtClean="0">
                <a:solidFill>
                  <a:schemeClr val="tx1"/>
                </a:solidFill>
              </a:rPr>
              <a:t>Виконала</a:t>
            </a:r>
          </a:p>
          <a:p>
            <a:pPr algn="l"/>
            <a:r>
              <a:rPr lang="uk-UA" sz="2800" dirty="0" smtClean="0">
                <a:solidFill>
                  <a:schemeClr val="tx1"/>
                </a:solidFill>
              </a:rPr>
              <a:t>учениця 11-Б класу</a:t>
            </a:r>
          </a:p>
          <a:p>
            <a:pPr algn="l"/>
            <a:r>
              <a:rPr lang="uk-UA" sz="2800" dirty="0" smtClean="0">
                <a:solidFill>
                  <a:schemeClr val="tx1"/>
                </a:solidFill>
              </a:rPr>
              <a:t>Горностай Карина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samyie-poleznyie-produktyi-dlya-zdorovya-zhenshhin-460x299.jpg"/>
          <p:cNvPicPr>
            <a:picLocks noChangeAspect="1"/>
          </p:cNvPicPr>
          <p:nvPr/>
        </p:nvPicPr>
        <p:blipFill>
          <a:blip r:embed="rId2"/>
          <a:srcRect l="33707"/>
          <a:stretch>
            <a:fillRect/>
          </a:stretch>
        </p:blipFill>
        <p:spPr>
          <a:xfrm>
            <a:off x="-1" y="2428868"/>
            <a:ext cx="2112925" cy="2286016"/>
          </a:xfrm>
          <a:prstGeom prst="rect">
            <a:avLst/>
          </a:prstGeom>
        </p:spPr>
      </p:pic>
      <p:pic>
        <p:nvPicPr>
          <p:cNvPr id="11" name="Рисунок 10" descr="dieta-250x1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40" y="2357430"/>
            <a:ext cx="2428860" cy="2357454"/>
          </a:xfrm>
          <a:prstGeom prst="rect">
            <a:avLst/>
          </a:prstGeom>
        </p:spPr>
      </p:pic>
      <p:pic>
        <p:nvPicPr>
          <p:cNvPr id="9" name="Рисунок 8" descr="1293722686_d181d0bed0ba20245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14875"/>
            <a:ext cx="3071802" cy="2143125"/>
          </a:xfrm>
          <a:prstGeom prst="rect">
            <a:avLst/>
          </a:prstGeom>
        </p:spPr>
      </p:pic>
      <p:pic>
        <p:nvPicPr>
          <p:cNvPr id="5" name="Рисунок 4" descr="119870_shutterstock_7546109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12" y="4714885"/>
            <a:ext cx="2857488" cy="2143116"/>
          </a:xfrm>
          <a:prstGeom prst="rect">
            <a:avLst/>
          </a:prstGeom>
        </p:spPr>
      </p:pic>
      <p:pic>
        <p:nvPicPr>
          <p:cNvPr id="8" name="Рисунок 7" descr="depositphotos_13896171_m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1802" y="4714883"/>
            <a:ext cx="3500462" cy="2143117"/>
          </a:xfrm>
          <a:prstGeom prst="rect">
            <a:avLst/>
          </a:prstGeom>
        </p:spPr>
      </p:pic>
      <p:pic>
        <p:nvPicPr>
          <p:cNvPr id="4" name="Рисунок 3" descr="41.jpg"/>
          <p:cNvPicPr>
            <a:picLocks noChangeAspect="1"/>
          </p:cNvPicPr>
          <p:nvPr/>
        </p:nvPicPr>
        <p:blipFill>
          <a:blip r:embed="rId7"/>
          <a:srcRect l="9866"/>
          <a:stretch>
            <a:fillRect/>
          </a:stretch>
        </p:blipFill>
        <p:spPr>
          <a:xfrm>
            <a:off x="0" y="0"/>
            <a:ext cx="3263037" cy="24288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71670" y="2428868"/>
            <a:ext cx="4929222" cy="230832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Турбуйтесь про себе та своїх близьких!</a:t>
            </a:r>
            <a:endParaRPr lang="uk-UA" sz="4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7" name="Рисунок 6" descr="119872_shutterstock_82444255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14677" y="0"/>
            <a:ext cx="3238491" cy="2428868"/>
          </a:xfrm>
          <a:prstGeom prst="rect">
            <a:avLst/>
          </a:prstGeom>
        </p:spPr>
      </p:pic>
      <p:pic>
        <p:nvPicPr>
          <p:cNvPr id="10" name="Рисунок 9" descr="8057005df00d5b8a2220fc2c00ace6dc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29388" y="0"/>
            <a:ext cx="2714612" cy="2428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4305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14356"/>
            <a:ext cx="4429156" cy="32861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 </a:t>
            </a:r>
            <a:r>
              <a:rPr lang="ru-RU" sz="2800" dirty="0" err="1" smtClean="0"/>
              <a:t>Дієтологи</a:t>
            </a:r>
            <a:r>
              <a:rPr lang="ru-RU" sz="2800" dirty="0" smtClean="0"/>
              <a:t> </a:t>
            </a:r>
            <a:r>
              <a:rPr lang="ru-RU" sz="2800" dirty="0" err="1" smtClean="0"/>
              <a:t>всього</a:t>
            </a:r>
            <a:r>
              <a:rPr lang="ru-RU" sz="2800" dirty="0" smtClean="0"/>
              <a:t> </a:t>
            </a:r>
            <a:r>
              <a:rPr lang="ru-RU" sz="2800" dirty="0" err="1" smtClean="0"/>
              <a:t>світу</a:t>
            </a:r>
            <a:r>
              <a:rPr lang="ru-RU" sz="2800" dirty="0" smtClean="0"/>
              <a:t> </a:t>
            </a:r>
            <a:r>
              <a:rPr lang="ru-RU" sz="2800" dirty="0" err="1" smtClean="0"/>
              <a:t>продовжують</a:t>
            </a:r>
            <a:r>
              <a:rPr lang="ru-RU" sz="2800" dirty="0" smtClean="0"/>
              <a:t> </a:t>
            </a:r>
            <a:r>
              <a:rPr lang="ru-RU" sz="2800" dirty="0" err="1" smtClean="0"/>
              <a:t>наполегливо</a:t>
            </a:r>
            <a:r>
              <a:rPr lang="ru-RU" sz="2800" dirty="0" smtClean="0"/>
              <a:t> </a:t>
            </a:r>
            <a:r>
              <a:rPr lang="ru-RU" sz="2800" dirty="0" err="1" smtClean="0"/>
              <a:t>сперечатися</a:t>
            </a:r>
            <a:r>
              <a:rPr lang="ru-RU" sz="2800" dirty="0" smtClean="0"/>
              <a:t> про те, </a:t>
            </a:r>
            <a:r>
              <a:rPr lang="ru-RU" sz="2800" dirty="0" err="1" smtClean="0"/>
              <a:t>які</a:t>
            </a:r>
            <a:r>
              <a:rPr lang="ru-RU" sz="2800" dirty="0" smtClean="0"/>
              <a:t> ж </a:t>
            </a:r>
            <a:r>
              <a:rPr lang="ru-RU" sz="2800" dirty="0" err="1" smtClean="0"/>
              <a:t>продукти</a:t>
            </a:r>
            <a:r>
              <a:rPr lang="ru-RU" sz="2800" dirty="0" smtClean="0"/>
              <a:t> </a:t>
            </a:r>
            <a:r>
              <a:rPr lang="ru-RU" sz="2800" dirty="0" err="1" smtClean="0"/>
              <a:t>харчування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є</a:t>
            </a:r>
            <a:r>
              <a:rPr lang="ru-RU" sz="2800" dirty="0" smtClean="0"/>
              <a:t> </a:t>
            </a:r>
            <a:r>
              <a:rPr lang="ru-RU" sz="2800" dirty="0" err="1" smtClean="0"/>
              <a:t>найбільш</a:t>
            </a:r>
            <a:r>
              <a:rPr lang="ru-RU" sz="2800" dirty="0" smtClean="0"/>
              <a:t> </a:t>
            </a:r>
            <a:r>
              <a:rPr lang="ru-RU" sz="2800" dirty="0" err="1" smtClean="0"/>
              <a:t>корисними</a:t>
            </a:r>
            <a:r>
              <a:rPr lang="ru-RU" sz="2800" dirty="0" smtClean="0"/>
              <a:t> для </a:t>
            </a:r>
            <a:r>
              <a:rPr lang="ru-RU" sz="2800" dirty="0" err="1" smtClean="0"/>
              <a:t>людини</a:t>
            </a:r>
            <a:r>
              <a:rPr lang="ru-RU" sz="2800" dirty="0" smtClean="0"/>
              <a:t>. </a:t>
            </a:r>
            <a:endParaRPr lang="uk-UA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571868" y="4143380"/>
            <a:ext cx="53578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/>
              <a:t>Актуальне</a:t>
            </a:r>
            <a:r>
              <a:rPr lang="ru-RU" sz="2800" dirty="0" smtClean="0"/>
              <a:t> </a:t>
            </a:r>
            <a:r>
              <a:rPr lang="ru-RU" sz="2800" dirty="0" err="1" smtClean="0"/>
              <a:t>останнім</a:t>
            </a:r>
            <a:r>
              <a:rPr lang="ru-RU" sz="2800" dirty="0" smtClean="0"/>
              <a:t> часом </a:t>
            </a:r>
            <a:r>
              <a:rPr lang="ru-RU" sz="2800" dirty="0" err="1" smtClean="0"/>
              <a:t>питання</a:t>
            </a:r>
            <a:r>
              <a:rPr lang="ru-RU" sz="2800" dirty="0" smtClean="0"/>
              <a:t> здорового способу </a:t>
            </a:r>
            <a:r>
              <a:rPr lang="ru-RU" sz="2800" dirty="0" err="1" smtClean="0"/>
              <a:t>життя</a:t>
            </a:r>
            <a:r>
              <a:rPr lang="ru-RU" sz="2800" dirty="0" smtClean="0"/>
              <a:t> </a:t>
            </a:r>
            <a:r>
              <a:rPr lang="ru-RU" sz="2800" dirty="0" err="1" smtClean="0"/>
              <a:t>ще</a:t>
            </a:r>
            <a:r>
              <a:rPr lang="ru-RU" sz="2800" dirty="0" smtClean="0"/>
              <a:t> </a:t>
            </a:r>
            <a:r>
              <a:rPr lang="ru-RU" sz="2800" dirty="0" err="1" smtClean="0"/>
              <a:t>більше</a:t>
            </a:r>
            <a:r>
              <a:rPr lang="ru-RU" sz="2800" dirty="0" smtClean="0"/>
              <a:t> </a:t>
            </a:r>
            <a:r>
              <a:rPr lang="ru-RU" sz="2800" dirty="0" err="1" smtClean="0"/>
              <a:t>стимулює</a:t>
            </a:r>
            <a:r>
              <a:rPr lang="ru-RU" sz="2800" dirty="0" smtClean="0"/>
              <a:t> </a:t>
            </a:r>
            <a:r>
              <a:rPr lang="ru-RU" sz="2800" dirty="0" err="1" smtClean="0"/>
              <a:t>вчених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проводити</a:t>
            </a:r>
            <a:r>
              <a:rPr lang="ru-RU" sz="2800" dirty="0" smtClean="0"/>
              <a:t> </a:t>
            </a:r>
            <a:r>
              <a:rPr lang="ru-RU" sz="2800" dirty="0" err="1" smtClean="0"/>
              <a:t>дослідження</a:t>
            </a:r>
            <a:r>
              <a:rPr lang="ru-RU" sz="2800" dirty="0" smtClean="0"/>
              <a:t> в </a:t>
            </a:r>
            <a:r>
              <a:rPr lang="ru-RU" sz="2800" dirty="0" err="1" smtClean="0"/>
              <a:t>цій</a:t>
            </a:r>
            <a:r>
              <a:rPr lang="ru-RU" sz="2800" dirty="0" smtClean="0"/>
              <a:t> </a:t>
            </a:r>
            <a:r>
              <a:rPr lang="ru-RU" sz="2800" dirty="0" err="1" smtClean="0"/>
              <a:t>області</a:t>
            </a:r>
            <a:r>
              <a:rPr lang="ru-RU" sz="2800" dirty="0" smtClean="0"/>
              <a:t>.</a:t>
            </a:r>
            <a:endParaRPr lang="uk-UA" sz="2800" dirty="0"/>
          </a:p>
        </p:txBody>
      </p:sp>
      <p:pic>
        <p:nvPicPr>
          <p:cNvPr id="16386" name="Picture 2" descr="http://jobgu.ru/files/categories/nutriti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366793"/>
            <a:ext cx="3071802" cy="3491207"/>
          </a:xfrm>
          <a:prstGeom prst="rect">
            <a:avLst/>
          </a:prstGeom>
          <a:noFill/>
        </p:spPr>
      </p:pic>
      <p:pic>
        <p:nvPicPr>
          <p:cNvPr id="16390" name="Picture 6" descr="http://timophi.org.ua/wp-content/uploads/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500042"/>
            <a:ext cx="4200525" cy="2562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72" name="Picture 16" descr="Найкорисніші продукти харчування"/>
          <p:cNvPicPr>
            <a:picLocks noChangeAspect="1" noChangeArrowheads="1"/>
          </p:cNvPicPr>
          <p:nvPr/>
        </p:nvPicPr>
        <p:blipFill>
          <a:blip r:embed="rId2"/>
          <a:srcRect r="5274" b="6123"/>
          <a:stretch>
            <a:fillRect/>
          </a:stretch>
        </p:blipFill>
        <p:spPr bwMode="auto">
          <a:xfrm>
            <a:off x="4714876" y="3571876"/>
            <a:ext cx="4429124" cy="3286124"/>
          </a:xfrm>
          <a:prstGeom prst="rect">
            <a:avLst/>
          </a:prstGeom>
          <a:noFill/>
        </p:spPr>
      </p:pic>
      <p:pic>
        <p:nvPicPr>
          <p:cNvPr id="19458" name="Picture 2" descr="http://fitfan.ru/uploads/posts/2010-07/1280350147_klubni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857488" cy="25717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14" y="214290"/>
            <a:ext cx="6929486" cy="1143000"/>
          </a:xfrm>
        </p:spPr>
        <p:txBody>
          <a:bodyPr/>
          <a:lstStyle/>
          <a:p>
            <a:r>
              <a:rPr lang="ru-RU" b="1" i="1" dirty="0" err="1" smtClean="0"/>
              <a:t>Які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продукти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корисні</a:t>
            </a:r>
            <a:r>
              <a:rPr lang="ru-RU" b="1" i="1" dirty="0" smtClean="0"/>
              <a:t>?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428844"/>
            <a:ext cx="5357818" cy="442915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ru-RU" dirty="0" smtClean="0"/>
              <a:t>    </a:t>
            </a:r>
            <a:r>
              <a:rPr lang="ru-RU" sz="3100" dirty="0" smtClean="0"/>
              <a:t>Особливо </a:t>
            </a:r>
            <a:r>
              <a:rPr lang="ru-RU" sz="3100" dirty="0" err="1" smtClean="0"/>
              <a:t>корисними</a:t>
            </a:r>
            <a:r>
              <a:rPr lang="ru-RU" sz="3100" dirty="0" smtClean="0"/>
              <a:t> </a:t>
            </a:r>
            <a:r>
              <a:rPr lang="ru-RU" sz="3100" dirty="0" err="1" smtClean="0"/>
              <a:t>є</a:t>
            </a:r>
            <a:r>
              <a:rPr lang="ru-RU" sz="3100" dirty="0" smtClean="0"/>
              <a:t> </a:t>
            </a:r>
            <a:r>
              <a:rPr lang="ru-RU" sz="3100" dirty="0" err="1" smtClean="0"/>
              <a:t>властивості</a:t>
            </a:r>
            <a:r>
              <a:rPr lang="ru-RU" sz="3100" dirty="0" smtClean="0"/>
              <a:t> </a:t>
            </a:r>
            <a:r>
              <a:rPr lang="ru-RU" sz="3100" b="1" dirty="0" err="1" smtClean="0"/>
              <a:t>чорниці</a:t>
            </a:r>
            <a:r>
              <a:rPr lang="ru-RU" sz="3100" dirty="0" smtClean="0"/>
              <a:t> та </a:t>
            </a:r>
            <a:r>
              <a:rPr lang="ru-RU" sz="3100" b="1" dirty="0" err="1" smtClean="0"/>
              <a:t>лохини</a:t>
            </a:r>
            <a:r>
              <a:rPr lang="ru-RU" sz="3100" dirty="0" smtClean="0"/>
              <a:t>. </a:t>
            </a:r>
            <a:r>
              <a:rPr lang="ru-RU" sz="3100" dirty="0" err="1" smtClean="0"/>
              <a:t>Ці</a:t>
            </a:r>
            <a:r>
              <a:rPr lang="ru-RU" sz="3100" dirty="0" smtClean="0"/>
              <a:t> </a:t>
            </a:r>
            <a:r>
              <a:rPr lang="ru-RU" sz="3100" dirty="0" err="1" smtClean="0"/>
              <a:t>корисні</a:t>
            </a:r>
            <a:r>
              <a:rPr lang="ru-RU" sz="3100" dirty="0" smtClean="0"/>
              <a:t> </a:t>
            </a:r>
            <a:r>
              <a:rPr lang="ru-RU" sz="3100" dirty="0" err="1" smtClean="0"/>
              <a:t>продукти</a:t>
            </a:r>
            <a:r>
              <a:rPr lang="ru-RU" sz="3100" dirty="0" smtClean="0"/>
              <a:t> </a:t>
            </a:r>
            <a:r>
              <a:rPr lang="ru-RU" sz="3100" dirty="0" err="1" smtClean="0"/>
              <a:t>містять</a:t>
            </a:r>
            <a:r>
              <a:rPr lang="ru-RU" sz="3100" dirty="0" smtClean="0"/>
              <a:t> </a:t>
            </a:r>
            <a:r>
              <a:rPr lang="ru-RU" sz="3100" dirty="0" err="1" smtClean="0"/>
              <a:t>найбільшу</a:t>
            </a:r>
            <a:r>
              <a:rPr lang="ru-RU" sz="3100" dirty="0" smtClean="0"/>
              <a:t> </a:t>
            </a:r>
            <a:r>
              <a:rPr lang="ru-RU" sz="3100" dirty="0" err="1" smtClean="0"/>
              <a:t>кількість</a:t>
            </a:r>
            <a:r>
              <a:rPr lang="ru-RU" sz="3100" dirty="0" smtClean="0"/>
              <a:t> </a:t>
            </a:r>
            <a:r>
              <a:rPr lang="ru-RU" sz="3100" dirty="0" err="1" smtClean="0"/>
              <a:t>антиоксидантів</a:t>
            </a:r>
            <a:r>
              <a:rPr lang="ru-RU" sz="3100" dirty="0" smtClean="0"/>
              <a:t>. </a:t>
            </a:r>
            <a:r>
              <a:rPr lang="ru-RU" sz="3100" dirty="0" err="1" smtClean="0"/>
              <a:t>Крім</a:t>
            </a:r>
            <a:r>
              <a:rPr lang="ru-RU" sz="3100" dirty="0" smtClean="0"/>
              <a:t> того, </a:t>
            </a:r>
            <a:r>
              <a:rPr lang="ru-RU" sz="3100" b="1" dirty="0" err="1" smtClean="0"/>
              <a:t>антоціан</a:t>
            </a:r>
            <a:r>
              <a:rPr lang="ru-RU" sz="3100" dirty="0" smtClean="0"/>
              <a:t>, </a:t>
            </a:r>
            <a:r>
              <a:rPr lang="ru-RU" sz="3100" dirty="0" err="1" smtClean="0"/>
              <a:t>що</a:t>
            </a:r>
            <a:r>
              <a:rPr lang="ru-RU" sz="3100" dirty="0" smtClean="0"/>
              <a:t> </a:t>
            </a:r>
            <a:r>
              <a:rPr lang="ru-RU" sz="3100" dirty="0" err="1" smtClean="0"/>
              <a:t>міститься</a:t>
            </a:r>
            <a:r>
              <a:rPr lang="ru-RU" sz="3100" dirty="0" smtClean="0"/>
              <a:t> в </a:t>
            </a:r>
            <a:r>
              <a:rPr lang="ru-RU" sz="3100" dirty="0" err="1" smtClean="0"/>
              <a:t>цих</a:t>
            </a:r>
            <a:r>
              <a:rPr lang="ru-RU" sz="3100" dirty="0" smtClean="0"/>
              <a:t> ягодах, </a:t>
            </a:r>
            <a:r>
              <a:rPr lang="ru-RU" sz="3100" dirty="0" err="1" smtClean="0"/>
              <a:t>сприяє</a:t>
            </a:r>
            <a:r>
              <a:rPr lang="ru-RU" sz="3100" dirty="0" smtClean="0"/>
              <a:t> </a:t>
            </a:r>
            <a:r>
              <a:rPr lang="ru-RU" sz="3100" dirty="0" err="1" smtClean="0"/>
              <a:t>уповільненню</a:t>
            </a:r>
            <a:r>
              <a:rPr lang="ru-RU" sz="3100" dirty="0" smtClean="0"/>
              <a:t> </a:t>
            </a:r>
            <a:r>
              <a:rPr lang="ru-RU" sz="3100" dirty="0" err="1" smtClean="0"/>
              <a:t>процесів</a:t>
            </a:r>
            <a:r>
              <a:rPr lang="ru-RU" sz="3100" dirty="0" smtClean="0"/>
              <a:t> </a:t>
            </a:r>
            <a:r>
              <a:rPr lang="ru-RU" sz="3100" dirty="0" err="1" smtClean="0"/>
              <a:t>старіння</a:t>
            </a:r>
            <a:r>
              <a:rPr lang="ru-RU" sz="3100" dirty="0" smtClean="0"/>
              <a:t> </a:t>
            </a:r>
            <a:r>
              <a:rPr lang="ru-RU" sz="3100" dirty="0" err="1" smtClean="0"/>
              <a:t>нервової</a:t>
            </a:r>
            <a:r>
              <a:rPr lang="ru-RU" sz="3100" dirty="0" smtClean="0"/>
              <a:t> </a:t>
            </a:r>
            <a:r>
              <a:rPr lang="ru-RU" sz="3100" dirty="0" err="1" smtClean="0"/>
              <a:t>системи</a:t>
            </a:r>
            <a:r>
              <a:rPr lang="ru-RU" sz="3100" dirty="0" smtClean="0"/>
              <a:t> </a:t>
            </a:r>
            <a:r>
              <a:rPr lang="ru-RU" sz="3100" dirty="0" err="1" smtClean="0"/>
              <a:t>людини</a:t>
            </a:r>
            <a:r>
              <a:rPr lang="ru-RU" sz="3100" dirty="0" smtClean="0"/>
              <a:t>. </a:t>
            </a:r>
            <a:r>
              <a:rPr lang="ru-RU" sz="3100" dirty="0" err="1" smtClean="0"/>
              <a:t>Чорниця</a:t>
            </a:r>
            <a:r>
              <a:rPr lang="ru-RU" sz="3100" dirty="0" smtClean="0"/>
              <a:t> </a:t>
            </a:r>
            <a:r>
              <a:rPr lang="ru-RU" sz="3100" dirty="0" err="1" smtClean="0"/>
              <a:t>і</a:t>
            </a:r>
            <a:r>
              <a:rPr lang="ru-RU" sz="3100" dirty="0" smtClean="0"/>
              <a:t> </a:t>
            </a:r>
            <a:r>
              <a:rPr lang="ru-RU" sz="3100" dirty="0" err="1" smtClean="0"/>
              <a:t>лохина</a:t>
            </a:r>
            <a:r>
              <a:rPr lang="ru-RU" sz="3100" dirty="0" smtClean="0"/>
              <a:t> – </a:t>
            </a:r>
            <a:r>
              <a:rPr lang="ru-RU" sz="3100" dirty="0" err="1" smtClean="0"/>
              <a:t>дуже</a:t>
            </a:r>
            <a:r>
              <a:rPr lang="ru-RU" sz="3100" dirty="0" smtClean="0"/>
              <a:t> </a:t>
            </a:r>
            <a:r>
              <a:rPr lang="ru-RU" sz="3100" dirty="0" err="1" smtClean="0"/>
              <a:t>корисна</a:t>
            </a:r>
            <a:r>
              <a:rPr lang="ru-RU" sz="3100" dirty="0" smtClean="0"/>
              <a:t> </a:t>
            </a:r>
            <a:r>
              <a:rPr lang="ru-RU" sz="3100" dirty="0" err="1" smtClean="0"/>
              <a:t>їжа</a:t>
            </a:r>
            <a:r>
              <a:rPr lang="ru-RU" sz="3100" dirty="0" smtClean="0"/>
              <a:t> для тих, </a:t>
            </a:r>
            <a:r>
              <a:rPr lang="ru-RU" sz="3100" dirty="0" err="1" smtClean="0"/>
              <a:t>хто</a:t>
            </a:r>
            <a:r>
              <a:rPr lang="ru-RU" sz="3100" dirty="0" smtClean="0"/>
              <a:t> </a:t>
            </a:r>
            <a:r>
              <a:rPr lang="ru-RU" sz="3100" dirty="0" err="1" smtClean="0"/>
              <a:t>страждає</a:t>
            </a:r>
            <a:r>
              <a:rPr lang="ru-RU" sz="3100" dirty="0" smtClean="0"/>
              <a:t> </a:t>
            </a:r>
            <a:r>
              <a:rPr lang="ru-RU" sz="3100" dirty="0" err="1" smtClean="0"/>
              <a:t>захворюваннями</a:t>
            </a:r>
            <a:r>
              <a:rPr lang="ru-RU" sz="3100" dirty="0" smtClean="0"/>
              <a:t> </a:t>
            </a:r>
            <a:r>
              <a:rPr lang="ru-RU" sz="3100" dirty="0" err="1" smtClean="0"/>
              <a:t>серцево-судинної</a:t>
            </a:r>
            <a:r>
              <a:rPr lang="ru-RU" sz="3100" dirty="0" smtClean="0"/>
              <a:t> </a:t>
            </a:r>
            <a:r>
              <a:rPr lang="ru-RU" sz="3100" dirty="0" err="1" smtClean="0"/>
              <a:t>і</a:t>
            </a:r>
            <a:r>
              <a:rPr lang="ru-RU" sz="3100" dirty="0" smtClean="0"/>
              <a:t> </a:t>
            </a:r>
            <a:r>
              <a:rPr lang="ru-RU" sz="3100" dirty="0" err="1" smtClean="0"/>
              <a:t>травної</a:t>
            </a:r>
            <a:r>
              <a:rPr lang="ru-RU" sz="3100" dirty="0" smtClean="0"/>
              <a:t> </a:t>
            </a:r>
            <a:r>
              <a:rPr lang="ru-RU" sz="3100" dirty="0" err="1" smtClean="0"/>
              <a:t>системи</a:t>
            </a:r>
            <a:r>
              <a:rPr lang="ru-RU" sz="3100" dirty="0" smtClean="0"/>
              <a:t>, </a:t>
            </a:r>
            <a:r>
              <a:rPr lang="ru-RU" sz="3100" dirty="0" err="1" smtClean="0"/>
              <a:t>онкологічними</a:t>
            </a:r>
            <a:r>
              <a:rPr lang="ru-RU" sz="3100" dirty="0" smtClean="0"/>
              <a:t> хворобами. </a:t>
            </a: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2928926" y="1428736"/>
            <a:ext cx="207170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Ягоди!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85720" y="2643182"/>
            <a:ext cx="5643602" cy="3571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endParaRPr kumimoji="0" lang="uk-UA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86348" y="1142984"/>
            <a:ext cx="38576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Незамінні</a:t>
            </a:r>
            <a:r>
              <a:rPr lang="ru-RU" sz="2400" dirty="0" smtClean="0"/>
              <a:t> </a:t>
            </a:r>
            <a:r>
              <a:rPr lang="ru-RU" sz="2400" dirty="0" err="1" smtClean="0"/>
              <a:t>ці</a:t>
            </a:r>
            <a:r>
              <a:rPr lang="ru-RU" sz="2400" dirty="0" smtClean="0"/>
              <a:t> </a:t>
            </a:r>
            <a:r>
              <a:rPr lang="ru-RU" sz="2400" dirty="0" err="1" smtClean="0"/>
              <a:t>корисні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продукти</a:t>
            </a:r>
            <a:r>
              <a:rPr lang="ru-RU" sz="2400" dirty="0" smtClean="0"/>
              <a:t> </a:t>
            </a:r>
            <a:r>
              <a:rPr lang="ru-RU" sz="2400" dirty="0" err="1" smtClean="0"/>
              <a:t>харчування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для людей,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 smtClean="0"/>
              <a:t>страждають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ожирінням</a:t>
            </a:r>
            <a:r>
              <a:rPr lang="ru-RU" sz="2400" dirty="0" smtClean="0"/>
              <a:t>,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хворих</a:t>
            </a:r>
            <a:r>
              <a:rPr lang="ru-RU" sz="2400" dirty="0" smtClean="0"/>
              <a:t> на </a:t>
            </a:r>
            <a:r>
              <a:rPr lang="ru-RU" sz="2400" dirty="0" err="1" smtClean="0"/>
              <a:t>діабет</a:t>
            </a:r>
            <a:r>
              <a:rPr lang="ru-RU" sz="2400" dirty="0" smtClean="0"/>
              <a:t>, </a:t>
            </a:r>
            <a:r>
              <a:rPr lang="ru-RU" sz="2400" dirty="0" err="1" smtClean="0"/>
              <a:t>оскільки</a:t>
            </a:r>
            <a:r>
              <a:rPr lang="ru-RU" sz="2400" dirty="0" smtClean="0"/>
              <a:t> </a:t>
            </a:r>
            <a:r>
              <a:rPr lang="ru-RU" sz="2400" dirty="0" err="1" smtClean="0"/>
              <a:t>здатні</a:t>
            </a:r>
            <a:r>
              <a:rPr lang="ru-RU" sz="2400" dirty="0" smtClean="0"/>
              <a:t> </a:t>
            </a:r>
            <a:r>
              <a:rPr lang="ru-RU" sz="2400" dirty="0" err="1" smtClean="0"/>
              <a:t>знижувати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рівень</a:t>
            </a:r>
            <a:r>
              <a:rPr lang="ru-RU" sz="2400" dirty="0" smtClean="0"/>
              <a:t> холестерину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цукру</a:t>
            </a:r>
            <a:r>
              <a:rPr lang="ru-RU" sz="2400" dirty="0" smtClean="0"/>
              <a:t> в </a:t>
            </a:r>
            <a:r>
              <a:rPr lang="ru-RU" sz="2400" dirty="0" err="1" smtClean="0"/>
              <a:t>крові</a:t>
            </a:r>
            <a:r>
              <a:rPr lang="ru-RU" sz="2400" dirty="0" smtClean="0"/>
              <a:t>.</a:t>
            </a:r>
            <a:endParaRPr lang="uk-U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85622376_1.jpg"/>
          <p:cNvPicPr>
            <a:picLocks noGrp="1" noChangeAspect="1"/>
          </p:cNvPicPr>
          <p:nvPr>
            <p:ph idx="1"/>
          </p:nvPr>
        </p:nvPicPr>
        <p:blipFill>
          <a:blip r:embed="rId2"/>
          <a:srcRect l="13525" t="8204" b="11804"/>
          <a:stretch>
            <a:fillRect/>
          </a:stretch>
        </p:blipFill>
        <p:spPr>
          <a:xfrm>
            <a:off x="0" y="4071894"/>
            <a:ext cx="3197184" cy="2786106"/>
          </a:xfrm>
        </p:spPr>
      </p:pic>
      <p:pic>
        <p:nvPicPr>
          <p:cNvPr id="4098" name="Picture 2" descr="http://mannton.com.ua/wp-content/uploads/2013/11/lisovi-gorih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92485" cy="6858000"/>
          </a:xfrm>
          <a:prstGeom prst="rect">
            <a:avLst/>
          </a:prstGeom>
          <a:noFill/>
        </p:spPr>
      </p:pic>
      <p:pic>
        <p:nvPicPr>
          <p:cNvPr id="9" name="Рисунок 8" descr="66081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357166"/>
            <a:ext cx="3857652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samye-poleznye-produkty-pitaniya-kakaya-eda_11.jpg"/>
          <p:cNvPicPr>
            <a:picLocks noChangeAspect="1"/>
          </p:cNvPicPr>
          <p:nvPr/>
        </p:nvPicPr>
        <p:blipFill>
          <a:blip r:embed="rId5"/>
          <a:srcRect l="3403" t="6250" r="4722" b="6250"/>
          <a:stretch>
            <a:fillRect/>
          </a:stretch>
        </p:blipFill>
        <p:spPr>
          <a:xfrm>
            <a:off x="4714876" y="2714620"/>
            <a:ext cx="3857652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500034" y="5429264"/>
            <a:ext cx="178595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tx1"/>
                </a:solidFill>
              </a:rPr>
              <a:t>Горіхи!</a:t>
            </a:r>
            <a:endParaRPr lang="uk-UA" sz="40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500042"/>
            <a:ext cx="4071966" cy="41549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 </a:t>
            </a:r>
            <a:r>
              <a:rPr lang="ru-RU" sz="2400" b="1" dirty="0" err="1" smtClean="0"/>
              <a:t>Горіхи</a:t>
            </a:r>
            <a:r>
              <a:rPr lang="ru-RU" sz="2400" b="1" dirty="0" smtClean="0"/>
              <a:t> </a:t>
            </a:r>
            <a:r>
              <a:rPr lang="ru-RU" sz="2400" dirty="0" err="1" smtClean="0"/>
              <a:t>є</a:t>
            </a:r>
            <a:r>
              <a:rPr lang="ru-RU" sz="2400" dirty="0" smtClean="0"/>
              <a:t> </a:t>
            </a:r>
            <a:r>
              <a:rPr lang="ru-RU" sz="2400" dirty="0" err="1" smtClean="0"/>
              <a:t>джерелом</a:t>
            </a:r>
            <a:r>
              <a:rPr lang="ru-RU" sz="2400" dirty="0" smtClean="0"/>
              <a:t> </a:t>
            </a:r>
            <a:r>
              <a:rPr lang="ru-RU" sz="2400" dirty="0" err="1" smtClean="0"/>
              <a:t>значної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кількості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вітамінів</a:t>
            </a:r>
            <a:r>
              <a:rPr lang="ru-RU" sz="2400" dirty="0" smtClean="0"/>
              <a:t>, </a:t>
            </a:r>
            <a:r>
              <a:rPr lang="ru-RU" sz="2400" dirty="0" err="1" smtClean="0"/>
              <a:t>мінералів</a:t>
            </a:r>
            <a:r>
              <a:rPr lang="ru-RU" sz="2400" dirty="0" smtClean="0"/>
              <a:t>, </a:t>
            </a:r>
            <a:r>
              <a:rPr lang="ru-RU" sz="2400" dirty="0" err="1" smtClean="0"/>
              <a:t>білків</a:t>
            </a:r>
            <a:r>
              <a:rPr lang="ru-RU" sz="2400" dirty="0" smtClean="0"/>
              <a:t>, </a:t>
            </a:r>
            <a:r>
              <a:rPr lang="ru-RU" sz="2400" dirty="0" err="1" smtClean="0"/>
              <a:t>корисних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жирів</a:t>
            </a:r>
            <a:r>
              <a:rPr lang="ru-RU" sz="2400" dirty="0" smtClean="0"/>
              <a:t>. </a:t>
            </a:r>
            <a:r>
              <a:rPr lang="ru-RU" sz="2400" dirty="0" err="1" smtClean="0"/>
              <a:t>Ці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продукти</a:t>
            </a:r>
            <a:r>
              <a:rPr lang="ru-RU" sz="2400" dirty="0" smtClean="0"/>
              <a:t> </a:t>
            </a:r>
            <a:r>
              <a:rPr lang="ru-RU" sz="2400" dirty="0" err="1" smtClean="0"/>
              <a:t>харчування</a:t>
            </a:r>
            <a:r>
              <a:rPr lang="ru-RU" sz="2400" dirty="0" smtClean="0"/>
              <a:t> при </a:t>
            </a:r>
            <a:r>
              <a:rPr lang="ru-RU" sz="2400" dirty="0" err="1" smtClean="0"/>
              <a:t>щоденному</a:t>
            </a:r>
            <a:r>
              <a:rPr lang="ru-RU" sz="2400" dirty="0" smtClean="0"/>
              <a:t> </a:t>
            </a:r>
            <a:r>
              <a:rPr lang="ru-RU" sz="2400" dirty="0" err="1" smtClean="0"/>
              <a:t>їх</a:t>
            </a:r>
            <a:r>
              <a:rPr lang="ru-RU" sz="2400" dirty="0" smtClean="0"/>
              <a:t> </a:t>
            </a:r>
            <a:r>
              <a:rPr lang="ru-RU" sz="2400" dirty="0" err="1" smtClean="0"/>
              <a:t>споживанні</a:t>
            </a:r>
            <a:r>
              <a:rPr lang="ru-RU" sz="2400" dirty="0" smtClean="0"/>
              <a:t> </a:t>
            </a:r>
            <a:r>
              <a:rPr lang="ru-RU" sz="2400" dirty="0" err="1" smtClean="0"/>
              <a:t>підходять</a:t>
            </a:r>
            <a:r>
              <a:rPr lang="ru-RU" sz="2400" dirty="0" smtClean="0"/>
              <a:t> </a:t>
            </a:r>
            <a:r>
              <a:rPr lang="ru-RU" sz="2400" dirty="0" smtClean="0"/>
              <a:t>для </a:t>
            </a:r>
            <a:r>
              <a:rPr lang="ru-RU" sz="2400" dirty="0" err="1" smtClean="0"/>
              <a:t>профілактики</a:t>
            </a:r>
            <a:r>
              <a:rPr lang="ru-RU" sz="2400" dirty="0" smtClean="0"/>
              <a:t> </a:t>
            </a:r>
            <a:r>
              <a:rPr lang="ru-RU" sz="2400" dirty="0" err="1" smtClean="0"/>
              <a:t>серцево-судинних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захворювань</a:t>
            </a:r>
            <a:r>
              <a:rPr lang="ru-RU" sz="2400" dirty="0" smtClean="0"/>
              <a:t>, </a:t>
            </a:r>
            <a:r>
              <a:rPr lang="ru-RU" sz="2400" dirty="0" err="1" smtClean="0"/>
              <a:t>цукрового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діабету</a:t>
            </a:r>
            <a:r>
              <a:rPr lang="ru-RU" sz="2400" dirty="0" smtClean="0"/>
              <a:t>, </a:t>
            </a:r>
            <a:r>
              <a:rPr lang="ru-RU" sz="2400" dirty="0" err="1" smtClean="0"/>
              <a:t>анемії</a:t>
            </a:r>
            <a:r>
              <a:rPr lang="ru-RU" sz="2400" dirty="0" smtClean="0"/>
              <a:t>, проблем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потенцією</a:t>
            </a:r>
            <a:r>
              <a:rPr lang="ru-RU" sz="2400" dirty="0" smtClean="0"/>
              <a:t>, </a:t>
            </a:r>
            <a:r>
              <a:rPr lang="ru-RU" sz="2400" dirty="0" err="1" smtClean="0"/>
              <a:t>зором</a:t>
            </a:r>
            <a:r>
              <a:rPr lang="ru-RU" sz="2400" dirty="0" smtClean="0"/>
              <a:t>, </a:t>
            </a:r>
            <a:r>
              <a:rPr lang="ru-RU" sz="2400" dirty="0" err="1" smtClean="0"/>
              <a:t>менструальним</a:t>
            </a:r>
            <a:r>
              <a:rPr lang="ru-RU" sz="2400" dirty="0" smtClean="0"/>
              <a:t> циклом.</a:t>
            </a:r>
            <a:endParaRPr lang="uk-UA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4857760"/>
            <a:ext cx="4286264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err="1" smtClean="0"/>
              <a:t>Також</a:t>
            </a:r>
            <a:r>
              <a:rPr lang="ru-RU" sz="2400" dirty="0" smtClean="0"/>
              <a:t> доведено,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горіхи</a:t>
            </a:r>
            <a:r>
              <a:rPr lang="ru-RU" sz="2400" dirty="0" smtClean="0"/>
              <a:t> – </a:t>
            </a:r>
            <a:r>
              <a:rPr lang="ru-RU" sz="2400" dirty="0" err="1" smtClean="0"/>
              <a:t>корисна</a:t>
            </a:r>
            <a:r>
              <a:rPr lang="ru-RU" sz="2400" dirty="0" smtClean="0"/>
              <a:t> </a:t>
            </a:r>
            <a:r>
              <a:rPr lang="ru-RU" sz="2400" dirty="0" err="1" smtClean="0"/>
              <a:t>їжа</a:t>
            </a:r>
            <a:r>
              <a:rPr lang="ru-RU" sz="2400" dirty="0" smtClean="0"/>
              <a:t> при </a:t>
            </a:r>
            <a:r>
              <a:rPr lang="ru-RU" sz="2400" dirty="0" err="1" smtClean="0"/>
              <a:t>стресах</a:t>
            </a:r>
            <a:r>
              <a:rPr lang="ru-RU" sz="2400" dirty="0" smtClean="0"/>
              <a:t>, </a:t>
            </a:r>
            <a:r>
              <a:rPr lang="ru-RU" sz="2400" dirty="0" err="1" smtClean="0"/>
              <a:t>депресіях</a:t>
            </a:r>
            <a:r>
              <a:rPr lang="ru-RU" sz="2400" dirty="0" smtClean="0"/>
              <a:t>, </a:t>
            </a:r>
            <a:r>
              <a:rPr lang="ru-RU" sz="2400" dirty="0" err="1" smtClean="0"/>
              <a:t>занепаді</a:t>
            </a:r>
            <a:r>
              <a:rPr lang="ru-RU" sz="2400" dirty="0" smtClean="0"/>
              <a:t> сил, </a:t>
            </a:r>
            <a:r>
              <a:rPr lang="ru-RU" sz="2400" dirty="0" err="1" smtClean="0"/>
              <a:t>загального</a:t>
            </a:r>
            <a:r>
              <a:rPr lang="ru-RU" sz="2400" dirty="0" smtClean="0"/>
              <a:t> тонусу </a:t>
            </a:r>
            <a:r>
              <a:rPr lang="ru-RU" sz="2400" dirty="0" err="1" smtClean="0"/>
              <a:t>організму</a:t>
            </a:r>
            <a:r>
              <a:rPr lang="ru-RU" sz="2400" dirty="0" smtClean="0"/>
              <a:t>.</a:t>
            </a:r>
            <a:endParaRPr lang="uk-U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vkurse.ua/i/2011-11/poleznye-svoystva-lu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5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71480"/>
            <a:ext cx="5357850" cy="192882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     Як </a:t>
            </a:r>
            <a:r>
              <a:rPr lang="ru-RU" sz="2400" dirty="0" err="1" smtClean="0"/>
              <a:t>справжня</a:t>
            </a:r>
            <a:r>
              <a:rPr lang="ru-RU" sz="2400" dirty="0" smtClean="0"/>
              <a:t> </a:t>
            </a:r>
            <a:r>
              <a:rPr lang="ru-RU" sz="2400" dirty="0" err="1" smtClean="0"/>
              <a:t>криниця</a:t>
            </a:r>
            <a:r>
              <a:rPr lang="ru-RU" sz="2400" dirty="0" smtClean="0"/>
              <a:t> </a:t>
            </a:r>
            <a:r>
              <a:rPr lang="ru-RU" sz="2400" dirty="0" err="1" smtClean="0"/>
              <a:t>вітамінів</a:t>
            </a:r>
            <a:r>
              <a:rPr lang="ru-RU" sz="2400" dirty="0" smtClean="0"/>
              <a:t>, </a:t>
            </a:r>
            <a:r>
              <a:rPr lang="ru-RU" sz="2400" dirty="0" err="1" smtClean="0"/>
              <a:t>мінералів</a:t>
            </a:r>
            <a:r>
              <a:rPr lang="ru-RU" sz="2400" dirty="0" smtClean="0"/>
              <a:t>, </a:t>
            </a:r>
            <a:r>
              <a:rPr lang="ru-RU" sz="2400" dirty="0" err="1" smtClean="0"/>
              <a:t>мікроелементів</a:t>
            </a:r>
            <a:r>
              <a:rPr lang="ru-RU" sz="2400" dirty="0" smtClean="0"/>
              <a:t> та </a:t>
            </a:r>
            <a:r>
              <a:rPr lang="ru-RU" sz="2400" dirty="0" err="1" smtClean="0"/>
              <a:t>корисних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ефірних</a:t>
            </a:r>
            <a:r>
              <a:rPr lang="ru-RU" sz="2400" dirty="0" smtClean="0"/>
              <a:t> масел, </a:t>
            </a:r>
            <a:r>
              <a:rPr lang="ru-RU" sz="2400" dirty="0" err="1" smtClean="0"/>
              <a:t>ці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продукти</a:t>
            </a:r>
            <a:r>
              <a:rPr lang="ru-RU" sz="2400" dirty="0" smtClean="0"/>
              <a:t> </a:t>
            </a:r>
            <a:r>
              <a:rPr lang="ru-RU" sz="2400" dirty="0" err="1" smtClean="0"/>
              <a:t>харчування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здійснюють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позитивний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вплив</a:t>
            </a:r>
            <a:r>
              <a:rPr lang="ru-RU" sz="2400" dirty="0" smtClean="0"/>
              <a:t> </a:t>
            </a:r>
            <a:r>
              <a:rPr lang="ru-RU" sz="2400" dirty="0" smtClean="0"/>
              <a:t>на</a:t>
            </a:r>
            <a:r>
              <a:rPr lang="ru-RU" sz="2400" dirty="0" smtClean="0"/>
              <a:t> весь </a:t>
            </a:r>
            <a:r>
              <a:rPr lang="ru-RU" sz="2400" dirty="0" err="1" smtClean="0"/>
              <a:t>організм</a:t>
            </a:r>
            <a:r>
              <a:rPr lang="ru-RU" sz="2400" dirty="0" smtClean="0"/>
              <a:t> </a:t>
            </a:r>
            <a:r>
              <a:rPr lang="ru-RU" sz="2400" dirty="0" err="1" smtClean="0"/>
              <a:t>людини</a:t>
            </a:r>
            <a:r>
              <a:rPr lang="ru-RU" sz="2400" dirty="0" smtClean="0"/>
              <a:t>. </a:t>
            </a:r>
            <a:endParaRPr lang="uk-UA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5357826"/>
            <a:ext cx="514352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err="1" smtClean="0"/>
              <a:t>Ефірні</a:t>
            </a:r>
            <a:r>
              <a:rPr lang="ru-RU" sz="2400" dirty="0" smtClean="0"/>
              <a:t> </a:t>
            </a:r>
            <a:r>
              <a:rPr lang="ru-RU" sz="2400" dirty="0" err="1" smtClean="0"/>
              <a:t>олії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фінтоціди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містяться</a:t>
            </a:r>
            <a:r>
              <a:rPr lang="ru-RU" sz="2400" dirty="0" smtClean="0"/>
              <a:t> в </a:t>
            </a:r>
            <a:r>
              <a:rPr lang="ru-RU" sz="2400" dirty="0" err="1" smtClean="0"/>
              <a:t>цибулі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часнику</a:t>
            </a:r>
            <a:r>
              <a:rPr lang="ru-RU" sz="2400" dirty="0" smtClean="0"/>
              <a:t>, </a:t>
            </a:r>
            <a:r>
              <a:rPr lang="ru-RU" sz="2400" dirty="0" err="1" smtClean="0"/>
              <a:t>запобігають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розмноженню</a:t>
            </a:r>
            <a:r>
              <a:rPr lang="ru-RU" sz="2400" dirty="0" smtClean="0"/>
              <a:t> </a:t>
            </a:r>
            <a:r>
              <a:rPr lang="ru-RU" sz="2400" dirty="0" err="1" smtClean="0"/>
              <a:t>мікробів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знищують</a:t>
            </a:r>
            <a:r>
              <a:rPr lang="ru-RU" sz="2400" dirty="0" smtClean="0"/>
              <a:t> </a:t>
            </a:r>
            <a:r>
              <a:rPr lang="ru-RU" sz="2400" dirty="0" err="1" smtClean="0"/>
              <a:t>їх</a:t>
            </a:r>
            <a:r>
              <a:rPr lang="ru-RU" sz="2400" dirty="0" smtClean="0"/>
              <a:t>.</a:t>
            </a:r>
            <a:endParaRPr lang="uk-UA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868" y="3000372"/>
            <a:ext cx="5286396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/>
              <a:t>Цибуля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часник</a:t>
            </a:r>
            <a:r>
              <a:rPr lang="ru-RU" sz="2400" dirty="0" smtClean="0"/>
              <a:t> </a:t>
            </a:r>
            <a:r>
              <a:rPr lang="ru-RU" sz="2400" dirty="0" err="1" smtClean="0"/>
              <a:t>корисні</a:t>
            </a:r>
            <a:r>
              <a:rPr lang="ru-RU" sz="2400" dirty="0" smtClean="0"/>
              <a:t> </a:t>
            </a:r>
            <a:r>
              <a:rPr lang="ru-RU" sz="2400" dirty="0" smtClean="0"/>
              <a:t>при </a:t>
            </a:r>
            <a:r>
              <a:rPr lang="ru-RU" sz="2400" dirty="0" err="1" smtClean="0"/>
              <a:t>захворюваннях</a:t>
            </a:r>
            <a:r>
              <a:rPr lang="ru-RU" sz="2400" dirty="0" smtClean="0"/>
              <a:t> </a:t>
            </a:r>
            <a:r>
              <a:rPr lang="ru-RU" sz="2400" dirty="0" err="1" smtClean="0"/>
              <a:t>печінки</a:t>
            </a:r>
            <a:r>
              <a:rPr lang="ru-RU" sz="2400" dirty="0" smtClean="0"/>
              <a:t>, </a:t>
            </a:r>
            <a:r>
              <a:rPr lang="ru-RU" sz="2400" dirty="0" err="1" smtClean="0"/>
              <a:t>серцево-судинної</a:t>
            </a:r>
            <a:r>
              <a:rPr lang="ru-RU" sz="2400" dirty="0" smtClean="0"/>
              <a:t> та </a:t>
            </a:r>
            <a:r>
              <a:rPr lang="ru-RU" sz="2400" dirty="0" err="1" smtClean="0"/>
              <a:t>ендокринної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системи</a:t>
            </a:r>
            <a:r>
              <a:rPr lang="ru-RU" sz="2400" dirty="0" smtClean="0"/>
              <a:t>, </a:t>
            </a:r>
            <a:r>
              <a:rPr lang="ru-RU" sz="2400" dirty="0" err="1" smtClean="0"/>
              <a:t>знижують</a:t>
            </a:r>
            <a:r>
              <a:rPr lang="ru-RU" sz="2400" dirty="0" smtClean="0"/>
              <a:t> </a:t>
            </a:r>
            <a:r>
              <a:rPr lang="ru-RU" sz="2400" dirty="0" err="1" smtClean="0"/>
              <a:t>рівень</a:t>
            </a:r>
            <a:r>
              <a:rPr lang="ru-RU" sz="2400" dirty="0" smtClean="0"/>
              <a:t> холестерину в </a:t>
            </a:r>
            <a:r>
              <a:rPr lang="ru-RU" sz="2400" dirty="0" err="1" smtClean="0"/>
              <a:t>крові</a:t>
            </a:r>
            <a:r>
              <a:rPr lang="ru-RU" sz="2400" dirty="0" smtClean="0"/>
              <a:t>, </a:t>
            </a:r>
            <a:r>
              <a:rPr lang="ru-RU" sz="2400" dirty="0" err="1" smtClean="0"/>
              <a:t>зміцнюють</a:t>
            </a:r>
            <a:r>
              <a:rPr lang="ru-RU" sz="2400" dirty="0" smtClean="0"/>
              <a:t> </a:t>
            </a:r>
            <a:r>
              <a:rPr lang="ru-RU" sz="2400" dirty="0" err="1" smtClean="0"/>
              <a:t>імунну</a:t>
            </a:r>
            <a:r>
              <a:rPr lang="ru-RU" sz="2400" dirty="0" smtClean="0"/>
              <a:t> систему </a:t>
            </a:r>
            <a:r>
              <a:rPr lang="ru-RU" sz="2400" dirty="0" err="1" smtClean="0"/>
              <a:t>людини</a:t>
            </a:r>
            <a:r>
              <a:rPr lang="ru-RU" sz="2400" dirty="0" smtClean="0"/>
              <a:t>.</a:t>
            </a:r>
            <a:endParaRPr lang="uk-UA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715008" y="1285860"/>
            <a:ext cx="321467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/>
              <a:t>Цибуля та часник!</a:t>
            </a:r>
            <a:endParaRPr lang="uk-UA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305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7999"/>
          </a:xfrm>
          <a:prstGeom prst="rect">
            <a:avLst/>
          </a:prstGeom>
        </p:spPr>
      </p:pic>
      <p:pic>
        <p:nvPicPr>
          <p:cNvPr id="2050" name="Picture 2" descr="http://vkurse.ua/i/2012-10/sidyashchim-na-diete-isklyuchit-frukt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76750"/>
            <a:ext cx="3810000" cy="23812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4282" y="6000768"/>
            <a:ext cx="178595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Фрукти!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29190" y="214290"/>
            <a:ext cx="39290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/>
              <a:t>Яблука</a:t>
            </a:r>
            <a:r>
              <a:rPr lang="ru-RU" sz="2400" dirty="0" smtClean="0"/>
              <a:t> </a:t>
            </a:r>
            <a:r>
              <a:rPr lang="ru-RU" sz="2400" dirty="0" err="1" smtClean="0"/>
              <a:t>корисні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серцево-судинної</a:t>
            </a:r>
            <a:r>
              <a:rPr lang="ru-RU" sz="2400" dirty="0" smtClean="0"/>
              <a:t>, </a:t>
            </a:r>
            <a:r>
              <a:rPr lang="ru-RU" sz="2400" dirty="0" err="1" smtClean="0"/>
              <a:t>травної</a:t>
            </a:r>
            <a:r>
              <a:rPr lang="ru-RU" sz="2400" dirty="0" smtClean="0"/>
              <a:t>, </a:t>
            </a:r>
            <a:r>
              <a:rPr lang="ru-RU" sz="2400" dirty="0" err="1" smtClean="0"/>
              <a:t>сечовидільної</a:t>
            </a:r>
            <a:r>
              <a:rPr lang="ru-RU" sz="2400" dirty="0" smtClean="0"/>
              <a:t>, </a:t>
            </a:r>
            <a:r>
              <a:rPr lang="ru-RU" sz="2400" dirty="0" err="1" smtClean="0"/>
              <a:t>імунної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системи</a:t>
            </a:r>
            <a:r>
              <a:rPr lang="ru-RU" sz="2400" dirty="0" smtClean="0"/>
              <a:t>, </a:t>
            </a:r>
            <a:r>
              <a:rPr lang="ru-RU" sz="2400" dirty="0" err="1" smtClean="0"/>
              <a:t>захворюваннях</a:t>
            </a:r>
            <a:r>
              <a:rPr lang="ru-RU" sz="2400" dirty="0" smtClean="0"/>
              <a:t> </a:t>
            </a:r>
            <a:r>
              <a:rPr lang="ru-RU" sz="2400" dirty="0" err="1" smtClean="0"/>
              <a:t>шкіри</a:t>
            </a:r>
            <a:r>
              <a:rPr lang="ru-RU" sz="2400" dirty="0" smtClean="0"/>
              <a:t> та </a:t>
            </a:r>
            <a:r>
              <a:rPr lang="ru-RU" sz="2400" dirty="0" err="1" smtClean="0"/>
              <a:t>опорно-рухового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апарату</a:t>
            </a:r>
            <a:r>
              <a:rPr lang="ru-RU" sz="2400" dirty="0" smtClean="0"/>
              <a:t>.</a:t>
            </a:r>
            <a:endParaRPr lang="uk-UA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2285992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У список «</a:t>
            </a:r>
            <a:r>
              <a:rPr lang="ru-RU" sz="2400" dirty="0" err="1" smtClean="0"/>
              <a:t>Найкорисніші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продукти</a:t>
            </a:r>
            <a:r>
              <a:rPr lang="ru-RU" sz="2400" dirty="0" smtClean="0"/>
              <a:t>» </a:t>
            </a:r>
            <a:r>
              <a:rPr lang="ru-RU" sz="2400" dirty="0" err="1" smtClean="0"/>
              <a:t>потрапили</a:t>
            </a:r>
            <a:r>
              <a:rPr lang="ru-RU" sz="2400" dirty="0" smtClean="0"/>
              <a:t> </a:t>
            </a:r>
            <a:r>
              <a:rPr lang="ru-RU" sz="2400" dirty="0" err="1" smtClean="0"/>
              <a:t>також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інші</a:t>
            </a:r>
            <a:r>
              <a:rPr lang="ru-RU" sz="2400" dirty="0" smtClean="0"/>
              <a:t> </a:t>
            </a:r>
            <a:r>
              <a:rPr lang="ru-RU" sz="2400" dirty="0" err="1" smtClean="0"/>
              <a:t>фрукти</a:t>
            </a:r>
            <a:r>
              <a:rPr lang="ru-RU" sz="2400" dirty="0" smtClean="0"/>
              <a:t>: </a:t>
            </a:r>
            <a:r>
              <a:rPr lang="ru-RU" sz="2400" dirty="0" err="1" smtClean="0"/>
              <a:t>ківі</a:t>
            </a:r>
            <a:r>
              <a:rPr lang="ru-RU" sz="2400" dirty="0" smtClean="0"/>
              <a:t> та хурма, ананас </a:t>
            </a:r>
            <a:r>
              <a:rPr lang="ru-RU" sz="2400" dirty="0" err="1" smtClean="0"/>
              <a:t>і</a:t>
            </a:r>
            <a:r>
              <a:rPr lang="ru-RU" sz="2400" dirty="0" smtClean="0"/>
              <a:t> гранат, абрикос </a:t>
            </a:r>
            <a:r>
              <a:rPr lang="ru-RU" sz="2400" dirty="0" err="1" smtClean="0"/>
              <a:t>і</a:t>
            </a:r>
            <a:r>
              <a:rPr lang="ru-RU" sz="2400" dirty="0" smtClean="0"/>
              <a:t> банан, авокадо </a:t>
            </a:r>
            <a:r>
              <a:rPr lang="ru-RU" sz="2400" dirty="0" err="1" smtClean="0"/>
              <a:t>і</a:t>
            </a:r>
            <a:r>
              <a:rPr lang="ru-RU" sz="2400" dirty="0" smtClean="0"/>
              <a:t> манго. </a:t>
            </a:r>
            <a:endParaRPr lang="uk-UA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143372" y="521495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Таким чином, </a:t>
            </a:r>
            <a:r>
              <a:rPr lang="ru-RU" sz="2400" dirty="0" err="1" smtClean="0"/>
              <a:t>чим</a:t>
            </a:r>
            <a:r>
              <a:rPr lang="ru-RU" sz="2400" dirty="0" smtClean="0"/>
              <a:t> </a:t>
            </a:r>
            <a:r>
              <a:rPr lang="ru-RU" sz="2400" dirty="0" err="1" smtClean="0"/>
              <a:t>різноманітнішим</a:t>
            </a:r>
            <a:r>
              <a:rPr lang="ru-RU" sz="2400" dirty="0" smtClean="0"/>
              <a:t> </a:t>
            </a:r>
            <a:r>
              <a:rPr lang="ru-RU" sz="2400" dirty="0" smtClean="0"/>
              <a:t>буде ваше «</a:t>
            </a:r>
            <a:r>
              <a:rPr lang="ru-RU" sz="2400" dirty="0" err="1" smtClean="0"/>
              <a:t>фруктове</a:t>
            </a:r>
            <a:r>
              <a:rPr lang="ru-RU" sz="2400" dirty="0" smtClean="0"/>
              <a:t> меню» – </a:t>
            </a:r>
            <a:r>
              <a:rPr lang="ru-RU" sz="2400" dirty="0" err="1" smtClean="0"/>
              <a:t>тим</a:t>
            </a:r>
            <a:r>
              <a:rPr lang="ru-RU" sz="2400" dirty="0" smtClean="0"/>
              <a:t> </a:t>
            </a:r>
            <a:r>
              <a:rPr lang="ru-RU" sz="2400" dirty="0" err="1" smtClean="0"/>
              <a:t>краще</a:t>
            </a:r>
            <a:r>
              <a:rPr lang="ru-RU" sz="2400" dirty="0" smtClean="0"/>
              <a:t>.</a:t>
            </a:r>
            <a:endParaRPr lang="uk-UA" sz="2400" dirty="0"/>
          </a:p>
        </p:txBody>
      </p:sp>
      <p:pic>
        <p:nvPicPr>
          <p:cNvPr id="13" name="Picture 6" descr="http://img02.rl0.ru/eda/c464x302/s1.afisha-eda.ru/Photos/120214133254-120327171517-p-O-ananas.jpg"/>
          <p:cNvPicPr>
            <a:picLocks noChangeAspect="1" noChangeArrowheads="1"/>
          </p:cNvPicPr>
          <p:nvPr/>
        </p:nvPicPr>
        <p:blipFill>
          <a:blip r:embed="rId4"/>
          <a:srcRect l="25862" r="30495"/>
          <a:stretch>
            <a:fillRect/>
          </a:stretch>
        </p:blipFill>
        <p:spPr bwMode="auto">
          <a:xfrm>
            <a:off x="4929190" y="2643182"/>
            <a:ext cx="1724458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 descr="https://encrypted-tbn0.gstatic.com/images?q=tbn:ANd9GcTLDt32LZnf9OxIX-ptXEVe_JWoyUXnhmX_qkVd66iljtKphCh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6" y="2643182"/>
            <a:ext cx="1713537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5" name="Picture 7" descr="http://www.eurolab.ua/img/photos/0/9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214290"/>
            <a:ext cx="3857652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www.bonduelle.ua/uploads/_contents/290/content/veggiepedia-new.jpg"/>
          <p:cNvPicPr>
            <a:picLocks noChangeAspect="1" noChangeArrowheads="1"/>
          </p:cNvPicPr>
          <p:nvPr/>
        </p:nvPicPr>
        <p:blipFill>
          <a:blip r:embed="rId2"/>
          <a:srcRect l="49628"/>
          <a:stretch>
            <a:fillRect/>
          </a:stretch>
        </p:blipFill>
        <p:spPr bwMode="auto">
          <a:xfrm>
            <a:off x="0" y="0"/>
            <a:ext cx="9168459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572264" y="285728"/>
            <a:ext cx="228601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Овочі!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1214422"/>
            <a:ext cx="5286412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err="1" smtClean="0"/>
              <a:t>Найкориснішими</a:t>
            </a:r>
            <a:r>
              <a:rPr lang="ru-RU" sz="2000" dirty="0" smtClean="0"/>
              <a:t>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зелені</a:t>
            </a:r>
            <a:r>
              <a:rPr lang="ru-RU" sz="2000" dirty="0" smtClean="0"/>
              <a:t> </a:t>
            </a:r>
            <a:r>
              <a:rPr lang="ru-RU" sz="2000" dirty="0" err="1" smtClean="0"/>
              <a:t>листові</a:t>
            </a:r>
            <a:r>
              <a:rPr lang="ru-RU" sz="2000" dirty="0" smtClean="0"/>
              <a:t> </a:t>
            </a:r>
            <a:r>
              <a:rPr lang="ru-RU" sz="2000" dirty="0" err="1" smtClean="0"/>
              <a:t>овочі</a:t>
            </a:r>
            <a:r>
              <a:rPr lang="ru-RU" sz="2000" dirty="0" smtClean="0"/>
              <a:t>: шпинат </a:t>
            </a:r>
            <a:r>
              <a:rPr lang="ru-RU" sz="2000" dirty="0" err="1" smtClean="0"/>
              <a:t>і</a:t>
            </a:r>
            <a:r>
              <a:rPr lang="ru-RU" sz="2000" dirty="0" smtClean="0"/>
              <a:t> салат. </a:t>
            </a:r>
            <a:r>
              <a:rPr lang="ru-RU" sz="2000" dirty="0" err="1" smtClean="0"/>
              <a:t>Ці</a:t>
            </a:r>
            <a:r>
              <a:rPr lang="ru-RU" sz="2000" dirty="0" smtClean="0"/>
              <a:t> 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продукти</a:t>
            </a:r>
            <a:r>
              <a:rPr lang="ru-RU" sz="2000" dirty="0" smtClean="0"/>
              <a:t>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полівітамінними</a:t>
            </a:r>
            <a:r>
              <a:rPr lang="ru-RU" sz="2000" dirty="0" smtClean="0"/>
              <a:t>, </a:t>
            </a:r>
            <a:r>
              <a:rPr lang="ru-RU" sz="2000" dirty="0" err="1" smtClean="0"/>
              <a:t>гарні</a:t>
            </a:r>
            <a:r>
              <a:rPr lang="ru-RU" sz="2000" dirty="0" smtClean="0"/>
              <a:t> для кишечника, </a:t>
            </a:r>
            <a:r>
              <a:rPr lang="ru-RU" sz="2000" dirty="0" err="1" smtClean="0"/>
              <a:t>сповільнюють</a:t>
            </a:r>
            <a:r>
              <a:rPr lang="ru-RU" sz="2000" dirty="0" smtClean="0"/>
              <a:t> </a:t>
            </a:r>
            <a:r>
              <a:rPr lang="ru-RU" sz="2000" dirty="0" err="1" smtClean="0"/>
              <a:t>ріст</a:t>
            </a:r>
            <a:r>
              <a:rPr lang="ru-RU" sz="2000" dirty="0" smtClean="0"/>
              <a:t> </a:t>
            </a:r>
            <a:r>
              <a:rPr lang="ru-RU" sz="2000" dirty="0" err="1" smtClean="0"/>
              <a:t>пухлин</a:t>
            </a:r>
            <a:r>
              <a:rPr lang="ru-RU" sz="2000" dirty="0" smtClean="0"/>
              <a:t> (особливо </a:t>
            </a:r>
            <a:r>
              <a:rPr lang="ru-RU" sz="2000" dirty="0" err="1" smtClean="0"/>
              <a:t>простати</a:t>
            </a:r>
            <a:r>
              <a:rPr lang="ru-RU" sz="2000" dirty="0" smtClean="0"/>
              <a:t>), </a:t>
            </a:r>
            <a:r>
              <a:rPr lang="ru-RU" sz="2000" dirty="0" err="1" smtClean="0"/>
              <a:t>надають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сечогінну</a:t>
            </a:r>
            <a:r>
              <a:rPr lang="ru-RU" sz="2000" dirty="0" smtClean="0"/>
              <a:t> </a:t>
            </a:r>
            <a:r>
              <a:rPr lang="ru-RU" sz="2000" dirty="0" err="1" smtClean="0"/>
              <a:t>дію</a:t>
            </a:r>
            <a:r>
              <a:rPr lang="ru-RU" sz="2000" dirty="0" smtClean="0"/>
              <a:t>, </a:t>
            </a:r>
            <a:r>
              <a:rPr lang="ru-RU" sz="2000" dirty="0" err="1" smtClean="0"/>
              <a:t>корисні</a:t>
            </a:r>
            <a:r>
              <a:rPr lang="ru-RU" sz="2000" dirty="0" smtClean="0"/>
              <a:t> при </a:t>
            </a:r>
            <a:r>
              <a:rPr lang="ru-RU" sz="2000" dirty="0" err="1" smtClean="0"/>
              <a:t>гіпертонії</a:t>
            </a:r>
            <a:r>
              <a:rPr lang="ru-RU" sz="2000" dirty="0" smtClean="0"/>
              <a:t>, </a:t>
            </a:r>
            <a:r>
              <a:rPr lang="ru-RU" sz="2000" dirty="0" err="1" smtClean="0"/>
              <a:t>ожирінні</a:t>
            </a:r>
            <a:r>
              <a:rPr lang="ru-RU" sz="2000" dirty="0" smtClean="0"/>
              <a:t>, </a:t>
            </a:r>
            <a:r>
              <a:rPr lang="ru-RU" sz="2000" dirty="0" err="1" smtClean="0"/>
              <a:t>туберкульозі</a:t>
            </a:r>
            <a:r>
              <a:rPr lang="ru-RU" sz="2000" dirty="0" smtClean="0"/>
              <a:t>, </a:t>
            </a:r>
            <a:r>
              <a:rPr lang="ru-RU" sz="2000" dirty="0" err="1" smtClean="0"/>
              <a:t>атеросклерозі</a:t>
            </a:r>
            <a:r>
              <a:rPr lang="ru-RU" sz="2000" dirty="0" smtClean="0"/>
              <a:t>.</a:t>
            </a:r>
            <a:endParaRPr lang="uk-UA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643306" y="3786190"/>
            <a:ext cx="5286412" cy="2862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err="1" smtClean="0"/>
              <a:t>Корисні</a:t>
            </a:r>
            <a:r>
              <a:rPr lang="ru-RU" sz="2000" dirty="0" smtClean="0"/>
              <a:t>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</a:t>
            </a:r>
            <a:r>
              <a:rPr lang="ru-RU" sz="2000" dirty="0" smtClean="0"/>
              <a:t>капуста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морква</a:t>
            </a:r>
            <a:r>
              <a:rPr lang="ru-RU" sz="2000" dirty="0" smtClean="0"/>
              <a:t>. Так, капуста (особливо </a:t>
            </a:r>
            <a:r>
              <a:rPr lang="ru-RU" sz="2000" dirty="0" err="1" smtClean="0"/>
              <a:t>білокачанна</a:t>
            </a:r>
            <a:r>
              <a:rPr lang="ru-RU" sz="2000" dirty="0" smtClean="0"/>
              <a:t>) </a:t>
            </a:r>
            <a:r>
              <a:rPr lang="ru-RU" sz="2000" dirty="0" err="1" smtClean="0"/>
              <a:t>має</a:t>
            </a:r>
            <a:r>
              <a:rPr lang="ru-RU" sz="2000" dirty="0" smtClean="0"/>
              <a:t> </a:t>
            </a:r>
            <a:r>
              <a:rPr lang="ru-RU" sz="2000" dirty="0" err="1" smtClean="0"/>
              <a:t>високу</a:t>
            </a:r>
            <a:r>
              <a:rPr lang="ru-RU" sz="2000" dirty="0" smtClean="0"/>
              <a:t> </a:t>
            </a:r>
            <a:r>
              <a:rPr lang="ru-RU" sz="2000" dirty="0" err="1" smtClean="0"/>
              <a:t>поживну</a:t>
            </a:r>
            <a:r>
              <a:rPr lang="ru-RU" sz="2000" dirty="0" smtClean="0"/>
              <a:t> </a:t>
            </a:r>
            <a:r>
              <a:rPr lang="ru-RU" sz="2000" dirty="0" err="1" smtClean="0"/>
              <a:t>цінність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корисна</a:t>
            </a:r>
            <a:r>
              <a:rPr lang="ru-RU" sz="2000" dirty="0" smtClean="0"/>
              <a:t> як у </a:t>
            </a:r>
            <a:r>
              <a:rPr lang="ru-RU" sz="2000" dirty="0" err="1" smtClean="0"/>
              <a:t>свіжому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вигляді</a:t>
            </a:r>
            <a:r>
              <a:rPr lang="ru-RU" sz="2000" dirty="0" smtClean="0"/>
              <a:t>, так </a:t>
            </a:r>
            <a:r>
              <a:rPr lang="ru-RU" sz="2000" dirty="0" err="1" smtClean="0"/>
              <a:t>і</a:t>
            </a:r>
            <a:r>
              <a:rPr lang="ru-RU" sz="2000" dirty="0" smtClean="0"/>
              <a:t> в квашеному. Капуста </a:t>
            </a:r>
            <a:r>
              <a:rPr lang="ru-RU" sz="2000" dirty="0" err="1" smtClean="0"/>
              <a:t>збагачує</a:t>
            </a:r>
            <a:r>
              <a:rPr lang="ru-RU" sz="2000" dirty="0" smtClean="0"/>
              <a:t> </a:t>
            </a:r>
            <a:r>
              <a:rPr lang="ru-RU" sz="2000" dirty="0" err="1" smtClean="0"/>
              <a:t>мікрофлору</a:t>
            </a:r>
            <a:r>
              <a:rPr lang="ru-RU" sz="2000" dirty="0" smtClean="0"/>
              <a:t> кишечника, </a:t>
            </a:r>
            <a:r>
              <a:rPr lang="ru-RU" sz="2000" dirty="0" err="1" smtClean="0"/>
              <a:t>здатна</a:t>
            </a:r>
            <a:r>
              <a:rPr lang="ru-RU" sz="2000" dirty="0" smtClean="0"/>
              <a:t> </a:t>
            </a:r>
            <a:r>
              <a:rPr lang="ru-RU" sz="2000" dirty="0" err="1" smtClean="0"/>
              <a:t>виводити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організму</a:t>
            </a:r>
            <a:r>
              <a:rPr lang="ru-RU" sz="2000" dirty="0" smtClean="0"/>
              <a:t> холестерин. </a:t>
            </a:r>
            <a:r>
              <a:rPr lang="ru-RU" sz="2000" dirty="0" err="1" smtClean="0"/>
              <a:t>Це</a:t>
            </a:r>
            <a:r>
              <a:rPr lang="ru-RU" sz="2000" dirty="0" smtClean="0"/>
              <a:t> особливо </a:t>
            </a:r>
            <a:r>
              <a:rPr lang="ru-RU" sz="2000" dirty="0" err="1" smtClean="0"/>
              <a:t>корисна</a:t>
            </a:r>
            <a:r>
              <a:rPr lang="ru-RU" sz="2000" dirty="0" smtClean="0"/>
              <a:t> </a:t>
            </a:r>
            <a:r>
              <a:rPr lang="ru-RU" sz="2000" dirty="0" err="1" smtClean="0"/>
              <a:t>їжа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хворих</a:t>
            </a:r>
            <a:r>
              <a:rPr lang="ru-RU" sz="2000" dirty="0" smtClean="0"/>
              <a:t> на гастрит </a:t>
            </a:r>
            <a:r>
              <a:rPr lang="ru-RU" sz="2000" dirty="0" err="1" smtClean="0"/>
              <a:t>зі</a:t>
            </a:r>
            <a:r>
              <a:rPr lang="ru-RU" sz="2000" dirty="0" smtClean="0"/>
              <a:t> </a:t>
            </a:r>
            <a:r>
              <a:rPr lang="ru-RU" sz="2000" dirty="0" err="1" smtClean="0"/>
              <a:t>зниженою</a:t>
            </a:r>
            <a:r>
              <a:rPr lang="ru-RU" sz="2000" dirty="0" smtClean="0"/>
              <a:t> </a:t>
            </a:r>
            <a:r>
              <a:rPr lang="ru-RU" sz="2000" dirty="0" err="1" smtClean="0"/>
              <a:t>кислотністю</a:t>
            </a:r>
            <a:r>
              <a:rPr lang="ru-RU" sz="2000" dirty="0" smtClean="0"/>
              <a:t>, </a:t>
            </a:r>
            <a:r>
              <a:rPr lang="ru-RU" sz="2000" dirty="0" err="1" smtClean="0"/>
              <a:t>виразковою</a:t>
            </a:r>
            <a:r>
              <a:rPr lang="ru-RU" sz="2000" dirty="0" smtClean="0"/>
              <a:t> хворобою,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страждають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гемороєм</a:t>
            </a:r>
            <a:r>
              <a:rPr lang="ru-RU" sz="2000" dirty="0" smtClean="0"/>
              <a:t> та запорами, </a:t>
            </a:r>
            <a:r>
              <a:rPr lang="ru-RU" sz="2000" dirty="0" err="1" smtClean="0"/>
              <a:t>ожирінням</a:t>
            </a:r>
            <a:r>
              <a:rPr lang="ru-RU" sz="2000" dirty="0" smtClean="0"/>
              <a:t>.</a:t>
            </a:r>
            <a:endParaRPr lang="uk-UA" sz="2000" dirty="0"/>
          </a:p>
        </p:txBody>
      </p:sp>
      <p:pic>
        <p:nvPicPr>
          <p:cNvPr id="22534" name="Picture 6" descr="http://www.bonduelle.ua/uploads/_contents/6837/content/calories-in-vegtab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5" y="1214422"/>
            <a:ext cx="3071835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6" name="Picture 8" descr="http://1agro.com.ua/userfiles/image/ovoch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786190"/>
            <a:ext cx="2952771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versal-online.com.ua/wp-content/uploads/8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357166"/>
            <a:ext cx="285752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/>
              <a:t>Морепродукти!</a:t>
            </a:r>
            <a:endParaRPr lang="uk-UA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857364"/>
            <a:ext cx="3000396" cy="40934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/>
              <a:t>Дари моря – </a:t>
            </a:r>
            <a:r>
              <a:rPr lang="ru-RU" sz="2000" dirty="0" err="1" smtClean="0"/>
              <a:t>безумовно</a:t>
            </a:r>
            <a:r>
              <a:rPr lang="ru-RU" sz="2000" dirty="0" smtClean="0"/>
              <a:t>, </a:t>
            </a:r>
            <a:r>
              <a:rPr lang="ru-RU" sz="2000" dirty="0" err="1" smtClean="0"/>
              <a:t>корисні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продукти</a:t>
            </a:r>
            <a:r>
              <a:rPr lang="ru-RU" sz="2000" dirty="0" smtClean="0"/>
              <a:t> </a:t>
            </a:r>
            <a:r>
              <a:rPr lang="ru-RU" sz="2000" dirty="0" err="1" smtClean="0"/>
              <a:t>харчування</a:t>
            </a:r>
            <a:r>
              <a:rPr lang="ru-RU" sz="2000" dirty="0" smtClean="0"/>
              <a:t>. Перше </a:t>
            </a:r>
            <a:r>
              <a:rPr lang="ru-RU" sz="2000" dirty="0" err="1" smtClean="0"/>
              <a:t>місце</a:t>
            </a:r>
            <a:r>
              <a:rPr lang="ru-RU" sz="2000" dirty="0" smtClean="0"/>
              <a:t> </a:t>
            </a:r>
            <a:r>
              <a:rPr lang="ru-RU" sz="2000" dirty="0" err="1" smtClean="0"/>
              <a:t>серед</a:t>
            </a:r>
            <a:r>
              <a:rPr lang="ru-RU" sz="2000" dirty="0" smtClean="0"/>
              <a:t> них </a:t>
            </a:r>
            <a:r>
              <a:rPr lang="ru-RU" sz="2000" dirty="0" err="1" smtClean="0"/>
              <a:t>займає</a:t>
            </a:r>
            <a:r>
              <a:rPr lang="ru-RU" sz="2000" dirty="0" smtClean="0"/>
              <a:t> </a:t>
            </a:r>
            <a:r>
              <a:rPr lang="ru-RU" sz="2000" dirty="0" err="1" smtClean="0"/>
              <a:t>риба</a:t>
            </a:r>
            <a:r>
              <a:rPr lang="ru-RU" sz="2000" dirty="0" smtClean="0"/>
              <a:t>. </a:t>
            </a:r>
            <a:r>
              <a:rPr lang="ru-RU" sz="2000" dirty="0" err="1" smtClean="0"/>
              <a:t>Найкорисніші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продукти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рибних</a:t>
            </a:r>
            <a:r>
              <a:rPr lang="ru-RU" sz="2000" dirty="0" smtClean="0"/>
              <a:t> – </a:t>
            </a:r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 smtClean="0"/>
              <a:t>жирні</a:t>
            </a:r>
            <a:r>
              <a:rPr lang="ru-RU" sz="2000" dirty="0" smtClean="0"/>
              <a:t> </a:t>
            </a:r>
            <a:r>
              <a:rPr lang="ru-RU" sz="2000" dirty="0" err="1" smtClean="0"/>
              <a:t>сорти</a:t>
            </a:r>
            <a:r>
              <a:rPr lang="ru-RU" sz="2000" dirty="0" smtClean="0"/>
              <a:t>: лосось, </a:t>
            </a:r>
            <a:r>
              <a:rPr lang="ru-RU" sz="2000" dirty="0" err="1" smtClean="0"/>
              <a:t>тунець</a:t>
            </a:r>
            <a:r>
              <a:rPr lang="ru-RU" sz="2000" dirty="0" smtClean="0"/>
              <a:t>, </a:t>
            </a:r>
            <a:r>
              <a:rPr lang="ru-RU" sz="2000" dirty="0" err="1" smtClean="0"/>
              <a:t>сардини</a:t>
            </a:r>
            <a:r>
              <a:rPr lang="ru-RU" sz="2000" dirty="0" smtClean="0"/>
              <a:t>. </a:t>
            </a:r>
            <a:r>
              <a:rPr lang="ru-RU" sz="2000" dirty="0" err="1" smtClean="0"/>
              <a:t>Сприятливо</a:t>
            </a:r>
            <a:r>
              <a:rPr lang="ru-RU" sz="2000" dirty="0" smtClean="0"/>
              <a:t> </a:t>
            </a:r>
            <a:r>
              <a:rPr lang="ru-RU" sz="2000" dirty="0" err="1" smtClean="0"/>
              <a:t>впливаючи</a:t>
            </a:r>
            <a:r>
              <a:rPr lang="ru-RU" sz="2000" dirty="0" smtClean="0"/>
              <a:t> на </a:t>
            </a:r>
            <a:r>
              <a:rPr lang="ru-RU" sz="2000" dirty="0" err="1" smtClean="0"/>
              <a:t>серцево-судинну</a:t>
            </a:r>
            <a:r>
              <a:rPr lang="ru-RU" sz="2000" dirty="0" smtClean="0"/>
              <a:t> систему, </a:t>
            </a:r>
            <a:r>
              <a:rPr lang="ru-RU" sz="2000" dirty="0" err="1" smtClean="0"/>
              <a:t>риба</a:t>
            </a:r>
            <a:r>
              <a:rPr lang="ru-RU" sz="2000" dirty="0" smtClean="0"/>
              <a:t> </a:t>
            </a:r>
            <a:r>
              <a:rPr lang="ru-RU" sz="2000" dirty="0" err="1" smtClean="0"/>
              <a:t>значно</a:t>
            </a:r>
            <a:r>
              <a:rPr lang="ru-RU" sz="2000" dirty="0" smtClean="0"/>
              <a:t> </a:t>
            </a:r>
            <a:r>
              <a:rPr lang="ru-RU" sz="2000" dirty="0" err="1" smtClean="0"/>
              <a:t>зменшує</a:t>
            </a:r>
            <a:r>
              <a:rPr lang="ru-RU" sz="2000" dirty="0" smtClean="0"/>
              <a:t> </a:t>
            </a:r>
            <a:r>
              <a:rPr lang="ru-RU" sz="2000" dirty="0" err="1" smtClean="0"/>
              <a:t>можливість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виникнення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різних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захворювань</a:t>
            </a:r>
            <a:r>
              <a:rPr lang="ru-RU" sz="2000" dirty="0" smtClean="0"/>
              <a:t> </a:t>
            </a:r>
            <a:r>
              <a:rPr lang="ru-RU" sz="2000" dirty="0" err="1" smtClean="0"/>
              <a:t>серця</a:t>
            </a:r>
            <a:r>
              <a:rPr lang="ru-RU" sz="2000" dirty="0" smtClean="0"/>
              <a:t>.</a:t>
            </a:r>
            <a:r>
              <a:rPr lang="ru-RU" sz="2000" dirty="0" smtClean="0"/>
              <a:t> </a:t>
            </a:r>
            <a:endParaRPr lang="uk-UA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57620" y="357166"/>
            <a:ext cx="5000628" cy="2246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err="1" smtClean="0"/>
              <a:t>Також</a:t>
            </a:r>
            <a:r>
              <a:rPr lang="ru-RU" sz="2000" dirty="0" smtClean="0"/>
              <a:t> </a:t>
            </a:r>
            <a:r>
              <a:rPr lang="ru-RU" sz="2000" dirty="0" err="1" smtClean="0"/>
              <a:t>рекомендується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приймати</a:t>
            </a:r>
            <a:r>
              <a:rPr lang="ru-RU" sz="2000" dirty="0" smtClean="0"/>
              <a:t> в </a:t>
            </a:r>
            <a:r>
              <a:rPr lang="ru-RU" sz="2000" dirty="0" err="1" smtClean="0"/>
              <a:t>їжу</a:t>
            </a:r>
            <a:r>
              <a:rPr lang="ru-RU" sz="2000" dirty="0" smtClean="0"/>
              <a:t> </a:t>
            </a:r>
            <a:r>
              <a:rPr lang="ru-RU" sz="2000" dirty="0" err="1" smtClean="0"/>
              <a:t>ці</a:t>
            </a:r>
            <a:r>
              <a:rPr lang="ru-RU" sz="2000" dirty="0" smtClean="0"/>
              <a:t> </a:t>
            </a:r>
            <a:r>
              <a:rPr lang="ru-RU" sz="2000" dirty="0" err="1" smtClean="0"/>
              <a:t>корисні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продукти</a:t>
            </a:r>
            <a:r>
              <a:rPr lang="ru-RU" sz="2000" dirty="0" smtClean="0"/>
              <a:t> людям,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мають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проблеми</a:t>
            </a:r>
            <a:r>
              <a:rPr lang="ru-RU" sz="2000" dirty="0" smtClean="0"/>
              <a:t> </a:t>
            </a:r>
            <a:r>
              <a:rPr lang="ru-RU" sz="2000" dirty="0" err="1" smtClean="0"/>
              <a:t>зі</a:t>
            </a:r>
            <a:r>
              <a:rPr lang="ru-RU" sz="2000" dirty="0" smtClean="0"/>
              <a:t> </a:t>
            </a:r>
            <a:r>
              <a:rPr lang="ru-RU" sz="2000" dirty="0" err="1" smtClean="0"/>
              <a:t>шлунком</a:t>
            </a:r>
            <a:r>
              <a:rPr lang="ru-RU" sz="2000" dirty="0" smtClean="0"/>
              <a:t>, щитовидною </a:t>
            </a:r>
            <a:r>
              <a:rPr lang="ru-RU" sz="2000" dirty="0" err="1" smtClean="0"/>
              <a:t>залозою</a:t>
            </a:r>
            <a:r>
              <a:rPr lang="ru-RU" sz="2000" dirty="0" smtClean="0"/>
              <a:t>, </a:t>
            </a:r>
            <a:r>
              <a:rPr lang="ru-RU" sz="2000" dirty="0" err="1" smtClean="0"/>
              <a:t>зайвою</a:t>
            </a:r>
            <a:r>
              <a:rPr lang="ru-RU" sz="2000" dirty="0" smtClean="0"/>
              <a:t> вагою. </a:t>
            </a:r>
            <a:r>
              <a:rPr lang="ru-RU" sz="2000" dirty="0" err="1" smtClean="0"/>
              <a:t>Риба</a:t>
            </a:r>
            <a:r>
              <a:rPr lang="ru-RU" sz="2000" dirty="0" smtClean="0"/>
              <a:t> </a:t>
            </a:r>
            <a:r>
              <a:rPr lang="ru-RU" sz="2000" dirty="0" err="1" smtClean="0"/>
              <a:t>сприяє</a:t>
            </a:r>
            <a:r>
              <a:rPr lang="ru-RU" sz="2000" dirty="0" smtClean="0"/>
              <a:t> </a:t>
            </a:r>
            <a:r>
              <a:rPr lang="ru-RU" sz="2000" dirty="0" err="1" smtClean="0"/>
              <a:t>активізації</a:t>
            </a:r>
            <a:r>
              <a:rPr lang="ru-RU" sz="2000" dirty="0" smtClean="0"/>
              <a:t> </a:t>
            </a:r>
            <a:r>
              <a:rPr lang="ru-RU" sz="2000" dirty="0" err="1" smtClean="0"/>
              <a:t>роботи</a:t>
            </a:r>
            <a:r>
              <a:rPr lang="ru-RU" sz="2000" dirty="0" smtClean="0"/>
              <a:t> </a:t>
            </a:r>
            <a:r>
              <a:rPr lang="ru-RU" sz="2000" dirty="0" err="1" smtClean="0"/>
              <a:t>мозку</a:t>
            </a:r>
            <a:r>
              <a:rPr lang="ru-RU" sz="2000" dirty="0" smtClean="0"/>
              <a:t>, </a:t>
            </a:r>
            <a:r>
              <a:rPr lang="ru-RU" sz="2000" dirty="0" err="1" smtClean="0"/>
              <a:t>швидкому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загоєнню</a:t>
            </a:r>
            <a:r>
              <a:rPr lang="ru-RU" sz="2000" dirty="0" smtClean="0"/>
              <a:t> ран, </a:t>
            </a:r>
            <a:r>
              <a:rPr lang="ru-RU" sz="2000" dirty="0" err="1" smtClean="0"/>
              <a:t>перешкоджає</a:t>
            </a:r>
            <a:r>
              <a:rPr lang="ru-RU" sz="2000" dirty="0" smtClean="0"/>
              <a:t> </a:t>
            </a:r>
            <a:r>
              <a:rPr lang="ru-RU" sz="2000" dirty="0" err="1" smtClean="0"/>
              <a:t>утворенню</a:t>
            </a:r>
            <a:r>
              <a:rPr lang="ru-RU" sz="2000" dirty="0" smtClean="0"/>
              <a:t> </a:t>
            </a:r>
            <a:r>
              <a:rPr lang="ru-RU" sz="2000" dirty="0" err="1" smtClean="0"/>
              <a:t>ракових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клітин</a:t>
            </a:r>
            <a:r>
              <a:rPr lang="ru-RU" sz="2000" dirty="0" smtClean="0"/>
              <a:t>.</a:t>
            </a:r>
            <a:endParaRPr lang="uk-UA" sz="2000" dirty="0"/>
          </a:p>
        </p:txBody>
      </p:sp>
      <p:pic>
        <p:nvPicPr>
          <p:cNvPr id="23556" name="Picture 4" descr="Найкорисніші продукти харчуванн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2786058"/>
            <a:ext cx="5000660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lenta-ua.net/uploads/posts/2013-08/1375805318_molok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2" y="428604"/>
            <a:ext cx="235745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Молоко!</a:t>
            </a:r>
            <a:endParaRPr lang="uk-UA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714488"/>
            <a:ext cx="271462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solidFill>
                  <a:schemeClr val="bg1"/>
                </a:solidFill>
              </a:rPr>
              <a:t>Кальцій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що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міститься</a:t>
            </a:r>
            <a:r>
              <a:rPr lang="ru-RU" sz="2000" dirty="0" smtClean="0">
                <a:solidFill>
                  <a:schemeClr val="bg1"/>
                </a:solidFill>
              </a:rPr>
              <a:t> в </a:t>
            </a:r>
            <a:r>
              <a:rPr lang="ru-RU" sz="2000" dirty="0" err="1" smtClean="0">
                <a:solidFill>
                  <a:schemeClr val="bg1"/>
                </a:solidFill>
              </a:rPr>
              <a:t>молоці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укріплює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кістки</a:t>
            </a:r>
            <a:r>
              <a:rPr lang="ru-RU" sz="2000" dirty="0" smtClean="0">
                <a:solidFill>
                  <a:schemeClr val="bg1"/>
                </a:solidFill>
              </a:rPr>
              <a:t> , </a:t>
            </a:r>
            <a:r>
              <a:rPr lang="ru-RU" sz="2000" dirty="0" err="1" smtClean="0">
                <a:solidFill>
                  <a:schemeClr val="bg1"/>
                </a:solidFill>
              </a:rPr>
              <a:t>зуби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волосся</a:t>
            </a:r>
            <a:r>
              <a:rPr lang="ru-RU" sz="2000" dirty="0" smtClean="0">
                <a:solidFill>
                  <a:schemeClr val="bg1"/>
                </a:solidFill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</a:rPr>
              <a:t>Також</a:t>
            </a:r>
            <a:r>
              <a:rPr lang="ru-RU" sz="2000" dirty="0" smtClean="0">
                <a:solidFill>
                  <a:schemeClr val="bg1"/>
                </a:solidFill>
              </a:rPr>
              <a:t> молоко </a:t>
            </a:r>
            <a:r>
              <a:rPr lang="ru-RU" sz="2000" dirty="0" err="1" smtClean="0">
                <a:solidFill>
                  <a:schemeClr val="bg1"/>
                </a:solidFill>
              </a:rPr>
              <a:t>рекомендується</a:t>
            </a:r>
            <a:r>
              <a:rPr lang="ru-RU" sz="2000" dirty="0" smtClean="0">
                <a:solidFill>
                  <a:schemeClr val="bg1"/>
                </a:solidFill>
              </a:rPr>
              <a:t> при </a:t>
            </a:r>
            <a:r>
              <a:rPr lang="ru-RU" sz="2000" dirty="0" err="1" smtClean="0">
                <a:solidFill>
                  <a:schemeClr val="bg1"/>
                </a:solidFill>
              </a:rPr>
              <a:t>серцево-судинних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захворюваннях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анемії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набряках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різних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захворюваннях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шлунково-кишкового</a:t>
            </a:r>
            <a:r>
              <a:rPr lang="ru-RU" sz="2000" dirty="0" smtClean="0">
                <a:solidFill>
                  <a:schemeClr val="bg1"/>
                </a:solidFill>
              </a:rPr>
              <a:t> тракту 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  <a:endParaRPr lang="uk-UA" sz="20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5643578"/>
            <a:ext cx="36433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стосується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кисломолочних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продуктів</a:t>
            </a:r>
            <a:r>
              <a:rPr lang="ru-RU" dirty="0" smtClean="0">
                <a:solidFill>
                  <a:schemeClr val="bg1"/>
                </a:solidFill>
              </a:rPr>
              <a:t>, то </a:t>
            </a:r>
            <a:r>
              <a:rPr lang="ru-RU" dirty="0" err="1" smtClean="0">
                <a:solidFill>
                  <a:schemeClr val="bg1"/>
                </a:solidFill>
              </a:rPr>
              <a:t>кефір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сир – </a:t>
            </a:r>
            <a:r>
              <a:rPr lang="ru-RU" dirty="0" err="1" smtClean="0">
                <a:solidFill>
                  <a:schemeClr val="bg1"/>
                </a:solidFill>
              </a:rPr>
              <a:t>найкорисніші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серед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них. </a:t>
            </a:r>
            <a:endParaRPr lang="uk-U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501</Words>
  <PresentationFormat>Экран (4:3)</PresentationFormat>
  <Paragraphs>33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Найкорисніші продукти харчування</vt:lpstr>
      <vt:lpstr>Слайд 2</vt:lpstr>
      <vt:lpstr>Які продукти корисні?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Найкорисніші продукти харчування</dc:title>
  <cp:lastModifiedBy>Admin</cp:lastModifiedBy>
  <cp:revision>27</cp:revision>
  <dcterms:modified xsi:type="dcterms:W3CDTF">2014-03-28T20:05:32Z</dcterms:modified>
</cp:coreProperties>
</file>