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3" r:id="rId5"/>
    <p:sldId id="267" r:id="rId6"/>
    <p:sldId id="265" r:id="rId7"/>
    <p:sldId id="269" r:id="rId8"/>
    <p:sldId id="271" r:id="rId9"/>
    <p:sldId id="272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73C46-FC56-44E4-9DFE-37633907FBAF}" type="doc">
      <dgm:prSet loTypeId="urn:microsoft.com/office/officeart/2011/layout/CircleProcess" loCatId="officeonline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AF09D60-1A42-410F-BE5F-A728C2ED8C33}">
      <dgm:prSet phldrT="[Текст]"/>
      <dgm:spPr/>
      <dgm:t>
        <a:bodyPr/>
        <a:lstStyle/>
        <a:p>
          <a:r>
            <a:rPr lang="uk-UA" dirty="0" smtClean="0"/>
            <a:t>Дякую</a:t>
          </a:r>
          <a:endParaRPr lang="uk-UA" dirty="0"/>
        </a:p>
      </dgm:t>
    </dgm:pt>
    <dgm:pt modelId="{CFE4A18C-9A67-4181-94FF-AA5386C46474}" type="parTrans" cxnId="{6D614D42-8438-493C-97E6-844AF1F3F18F}">
      <dgm:prSet/>
      <dgm:spPr/>
      <dgm:t>
        <a:bodyPr/>
        <a:lstStyle/>
        <a:p>
          <a:endParaRPr lang="uk-UA"/>
        </a:p>
      </dgm:t>
    </dgm:pt>
    <dgm:pt modelId="{3EA0BA6E-DA33-44F7-8696-68AD01E549C8}" type="sibTrans" cxnId="{6D614D42-8438-493C-97E6-844AF1F3F18F}">
      <dgm:prSet/>
      <dgm:spPr/>
      <dgm:t>
        <a:bodyPr/>
        <a:lstStyle/>
        <a:p>
          <a:endParaRPr lang="uk-UA"/>
        </a:p>
      </dgm:t>
    </dgm:pt>
    <dgm:pt modelId="{3413DE78-FE68-4364-9B89-45E00D72442F}">
      <dgm:prSet phldrT="[Текст]"/>
      <dgm:spPr/>
      <dgm:t>
        <a:bodyPr/>
        <a:lstStyle/>
        <a:p>
          <a:r>
            <a:rPr lang="uk-UA" dirty="0" smtClean="0"/>
            <a:t>за</a:t>
          </a:r>
          <a:endParaRPr lang="uk-UA" dirty="0"/>
        </a:p>
      </dgm:t>
    </dgm:pt>
    <dgm:pt modelId="{600E3B76-5DE9-46C3-94C9-C93DA2F0AD70}" type="parTrans" cxnId="{100346F2-565A-4C8D-9537-E6AFE019E55C}">
      <dgm:prSet/>
      <dgm:spPr/>
      <dgm:t>
        <a:bodyPr/>
        <a:lstStyle/>
        <a:p>
          <a:endParaRPr lang="uk-UA"/>
        </a:p>
      </dgm:t>
    </dgm:pt>
    <dgm:pt modelId="{4741CDD2-529A-4D1E-BC47-E1BCA3031D89}" type="sibTrans" cxnId="{100346F2-565A-4C8D-9537-E6AFE019E55C}">
      <dgm:prSet/>
      <dgm:spPr/>
      <dgm:t>
        <a:bodyPr/>
        <a:lstStyle/>
        <a:p>
          <a:endParaRPr lang="uk-UA"/>
        </a:p>
      </dgm:t>
    </dgm:pt>
    <dgm:pt modelId="{AFEE1B21-9E54-456C-95AB-037CD70663FD}">
      <dgm:prSet phldrT="[Текст]"/>
      <dgm:spPr/>
      <dgm:t>
        <a:bodyPr/>
        <a:lstStyle/>
        <a:p>
          <a:r>
            <a:rPr lang="uk-UA" dirty="0" smtClean="0"/>
            <a:t>увагу</a:t>
          </a:r>
          <a:r>
            <a:rPr lang="uk-UA" b="0" i="0" dirty="0" smtClean="0"/>
            <a:t>!</a:t>
          </a:r>
          <a:endParaRPr lang="uk-UA" dirty="0"/>
        </a:p>
      </dgm:t>
    </dgm:pt>
    <dgm:pt modelId="{6B709545-C331-4704-9DB8-A464C7459E27}" type="parTrans" cxnId="{EF6E1E18-DF21-47B8-9164-A2F40B94591E}">
      <dgm:prSet/>
      <dgm:spPr/>
      <dgm:t>
        <a:bodyPr/>
        <a:lstStyle/>
        <a:p>
          <a:endParaRPr lang="uk-UA"/>
        </a:p>
      </dgm:t>
    </dgm:pt>
    <dgm:pt modelId="{7B7BC955-2714-4444-A4FC-CF5125C49546}" type="sibTrans" cxnId="{EF6E1E18-DF21-47B8-9164-A2F40B94591E}">
      <dgm:prSet/>
      <dgm:spPr/>
      <dgm:t>
        <a:bodyPr/>
        <a:lstStyle/>
        <a:p>
          <a:endParaRPr lang="uk-UA"/>
        </a:p>
      </dgm:t>
    </dgm:pt>
    <dgm:pt modelId="{D1368426-18D6-482D-A6CE-2B3D694B0C44}" type="pres">
      <dgm:prSet presAssocID="{1DF73C46-FC56-44E4-9DFE-37633907FBAF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AC78CE33-581B-47A1-95F9-7345382E1EEF}" type="pres">
      <dgm:prSet presAssocID="{AFEE1B21-9E54-456C-95AB-037CD70663FD}" presName="Accent3" presStyleCnt="0"/>
      <dgm:spPr/>
    </dgm:pt>
    <dgm:pt modelId="{7C03A112-B82E-4232-B154-B28EB8E38F50}" type="pres">
      <dgm:prSet presAssocID="{AFEE1B21-9E54-456C-95AB-037CD70663FD}" presName="Accent" presStyleLbl="node1" presStyleIdx="0" presStyleCnt="3"/>
      <dgm:spPr/>
    </dgm:pt>
    <dgm:pt modelId="{39DB32CB-6A43-47D5-B655-294CC397EFA4}" type="pres">
      <dgm:prSet presAssocID="{AFEE1B21-9E54-456C-95AB-037CD70663FD}" presName="ParentBackground3" presStyleCnt="0"/>
      <dgm:spPr/>
    </dgm:pt>
    <dgm:pt modelId="{B3E49FD4-8F54-4BE1-88B6-475B3E4E1138}" type="pres">
      <dgm:prSet presAssocID="{AFEE1B21-9E54-456C-95AB-037CD70663FD}" presName="ParentBackground" presStyleLbl="fgAcc1" presStyleIdx="0" presStyleCnt="3"/>
      <dgm:spPr/>
      <dgm:t>
        <a:bodyPr/>
        <a:lstStyle/>
        <a:p>
          <a:endParaRPr lang="uk-UA"/>
        </a:p>
      </dgm:t>
    </dgm:pt>
    <dgm:pt modelId="{E8FE876D-6ACB-489D-A759-4D47F11D7DFD}" type="pres">
      <dgm:prSet presAssocID="{AFEE1B21-9E54-456C-95AB-037CD70663FD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7A99F1-7F3E-4735-A211-9CC925E15760}" type="pres">
      <dgm:prSet presAssocID="{3413DE78-FE68-4364-9B89-45E00D72442F}" presName="Accent2" presStyleCnt="0"/>
      <dgm:spPr/>
    </dgm:pt>
    <dgm:pt modelId="{5A0C7FC9-976B-47E8-B63C-6F813EA8B2DC}" type="pres">
      <dgm:prSet presAssocID="{3413DE78-FE68-4364-9B89-45E00D72442F}" presName="Accent" presStyleLbl="node1" presStyleIdx="1" presStyleCnt="3"/>
      <dgm:spPr/>
    </dgm:pt>
    <dgm:pt modelId="{B3A534D0-136D-429D-BEB1-B315BAC5985F}" type="pres">
      <dgm:prSet presAssocID="{3413DE78-FE68-4364-9B89-45E00D72442F}" presName="ParentBackground2" presStyleCnt="0"/>
      <dgm:spPr/>
    </dgm:pt>
    <dgm:pt modelId="{53CB389A-7FB8-40E8-9BA1-1A3B4751E24F}" type="pres">
      <dgm:prSet presAssocID="{3413DE78-FE68-4364-9B89-45E00D72442F}" presName="ParentBackground" presStyleLbl="fgAcc1" presStyleIdx="1" presStyleCnt="3"/>
      <dgm:spPr/>
      <dgm:t>
        <a:bodyPr/>
        <a:lstStyle/>
        <a:p>
          <a:endParaRPr lang="uk-UA"/>
        </a:p>
      </dgm:t>
    </dgm:pt>
    <dgm:pt modelId="{03103C86-F703-4535-A9B7-54367ABD81B6}" type="pres">
      <dgm:prSet presAssocID="{3413DE78-FE68-4364-9B89-45E00D72442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740FAF-950C-4764-9ABA-507CADA44E5B}" type="pres">
      <dgm:prSet presAssocID="{4AF09D60-1A42-410F-BE5F-A728C2ED8C33}" presName="Accent1" presStyleCnt="0"/>
      <dgm:spPr/>
    </dgm:pt>
    <dgm:pt modelId="{4EC4F019-BADB-4381-86D2-298E3BDFAA86}" type="pres">
      <dgm:prSet presAssocID="{4AF09D60-1A42-410F-BE5F-A728C2ED8C33}" presName="Accent" presStyleLbl="node1" presStyleIdx="2" presStyleCnt="3"/>
      <dgm:spPr/>
    </dgm:pt>
    <dgm:pt modelId="{516DE8A1-3BA5-454D-9A8C-803623AB99D3}" type="pres">
      <dgm:prSet presAssocID="{4AF09D60-1A42-410F-BE5F-A728C2ED8C33}" presName="ParentBackground1" presStyleCnt="0"/>
      <dgm:spPr/>
    </dgm:pt>
    <dgm:pt modelId="{E3B24CBF-1B3F-4097-A025-1F5F9DEA9652}" type="pres">
      <dgm:prSet presAssocID="{4AF09D60-1A42-410F-BE5F-A728C2ED8C33}" presName="ParentBackground" presStyleLbl="fgAcc1" presStyleIdx="2" presStyleCnt="3"/>
      <dgm:spPr/>
      <dgm:t>
        <a:bodyPr/>
        <a:lstStyle/>
        <a:p>
          <a:endParaRPr lang="uk-UA"/>
        </a:p>
      </dgm:t>
    </dgm:pt>
    <dgm:pt modelId="{7FDAF471-A133-4DF2-AEF4-931426F5C92C}" type="pres">
      <dgm:prSet presAssocID="{4AF09D60-1A42-410F-BE5F-A728C2ED8C33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F7CE9D7-D8B6-4937-8547-575139CAD22F}" type="presOf" srcId="{4AF09D60-1A42-410F-BE5F-A728C2ED8C33}" destId="{7FDAF471-A133-4DF2-AEF4-931426F5C92C}" srcOrd="1" destOrd="0" presId="urn:microsoft.com/office/officeart/2011/layout/CircleProcess"/>
    <dgm:cxn modelId="{79C800B2-4E37-46B4-96E9-18EC74055FAF}" type="presOf" srcId="{AFEE1B21-9E54-456C-95AB-037CD70663FD}" destId="{B3E49FD4-8F54-4BE1-88B6-475B3E4E1138}" srcOrd="0" destOrd="0" presId="urn:microsoft.com/office/officeart/2011/layout/CircleProcess"/>
    <dgm:cxn modelId="{EF6E1E18-DF21-47B8-9164-A2F40B94591E}" srcId="{1DF73C46-FC56-44E4-9DFE-37633907FBAF}" destId="{AFEE1B21-9E54-456C-95AB-037CD70663FD}" srcOrd="2" destOrd="0" parTransId="{6B709545-C331-4704-9DB8-A464C7459E27}" sibTransId="{7B7BC955-2714-4444-A4FC-CF5125C49546}"/>
    <dgm:cxn modelId="{8DCAA0EB-B45C-499C-B321-461BA44A466A}" type="presOf" srcId="{4AF09D60-1A42-410F-BE5F-A728C2ED8C33}" destId="{E3B24CBF-1B3F-4097-A025-1F5F9DEA9652}" srcOrd="0" destOrd="0" presId="urn:microsoft.com/office/officeart/2011/layout/CircleProcess"/>
    <dgm:cxn modelId="{6D614D42-8438-493C-97E6-844AF1F3F18F}" srcId="{1DF73C46-FC56-44E4-9DFE-37633907FBAF}" destId="{4AF09D60-1A42-410F-BE5F-A728C2ED8C33}" srcOrd="0" destOrd="0" parTransId="{CFE4A18C-9A67-4181-94FF-AA5386C46474}" sibTransId="{3EA0BA6E-DA33-44F7-8696-68AD01E549C8}"/>
    <dgm:cxn modelId="{100346F2-565A-4C8D-9537-E6AFE019E55C}" srcId="{1DF73C46-FC56-44E4-9DFE-37633907FBAF}" destId="{3413DE78-FE68-4364-9B89-45E00D72442F}" srcOrd="1" destOrd="0" parTransId="{600E3B76-5DE9-46C3-94C9-C93DA2F0AD70}" sibTransId="{4741CDD2-529A-4D1E-BC47-E1BCA3031D89}"/>
    <dgm:cxn modelId="{8181EC54-511D-4A99-8F3D-4B2B2DC8DE7D}" type="presOf" srcId="{3413DE78-FE68-4364-9B89-45E00D72442F}" destId="{03103C86-F703-4535-A9B7-54367ABD81B6}" srcOrd="1" destOrd="0" presId="urn:microsoft.com/office/officeart/2011/layout/CircleProcess"/>
    <dgm:cxn modelId="{A8D72B33-A13E-47D1-A6F5-92DEAA604A53}" type="presOf" srcId="{AFEE1B21-9E54-456C-95AB-037CD70663FD}" destId="{E8FE876D-6ACB-489D-A759-4D47F11D7DFD}" srcOrd="1" destOrd="0" presId="urn:microsoft.com/office/officeart/2011/layout/CircleProcess"/>
    <dgm:cxn modelId="{C8ED494C-FFA3-4562-BD09-79234FF92F7F}" type="presOf" srcId="{3413DE78-FE68-4364-9B89-45E00D72442F}" destId="{53CB389A-7FB8-40E8-9BA1-1A3B4751E24F}" srcOrd="0" destOrd="0" presId="urn:microsoft.com/office/officeart/2011/layout/CircleProcess"/>
    <dgm:cxn modelId="{BC8EC5FE-C88A-4365-B6F9-6E2BB85A89CC}" type="presOf" srcId="{1DF73C46-FC56-44E4-9DFE-37633907FBAF}" destId="{D1368426-18D6-482D-A6CE-2B3D694B0C44}" srcOrd="0" destOrd="0" presId="urn:microsoft.com/office/officeart/2011/layout/CircleProcess"/>
    <dgm:cxn modelId="{93C9A387-CF22-454E-BFB3-DFF37D42FBF1}" type="presParOf" srcId="{D1368426-18D6-482D-A6CE-2B3D694B0C44}" destId="{AC78CE33-581B-47A1-95F9-7345382E1EEF}" srcOrd="0" destOrd="0" presId="urn:microsoft.com/office/officeart/2011/layout/CircleProcess"/>
    <dgm:cxn modelId="{BD7F9F9F-8BC9-4BFF-8ADD-DDFD40A23BCD}" type="presParOf" srcId="{AC78CE33-581B-47A1-95F9-7345382E1EEF}" destId="{7C03A112-B82E-4232-B154-B28EB8E38F50}" srcOrd="0" destOrd="0" presId="urn:microsoft.com/office/officeart/2011/layout/CircleProcess"/>
    <dgm:cxn modelId="{CE58714C-BE69-42C5-BC51-69F7DBF8A4FF}" type="presParOf" srcId="{D1368426-18D6-482D-A6CE-2B3D694B0C44}" destId="{39DB32CB-6A43-47D5-B655-294CC397EFA4}" srcOrd="1" destOrd="0" presId="urn:microsoft.com/office/officeart/2011/layout/CircleProcess"/>
    <dgm:cxn modelId="{047A3619-9948-498D-A9E2-A706FBCD350C}" type="presParOf" srcId="{39DB32CB-6A43-47D5-B655-294CC397EFA4}" destId="{B3E49FD4-8F54-4BE1-88B6-475B3E4E1138}" srcOrd="0" destOrd="0" presId="urn:microsoft.com/office/officeart/2011/layout/CircleProcess"/>
    <dgm:cxn modelId="{A95644CB-EF5F-47B1-8166-F62DE1862E45}" type="presParOf" srcId="{D1368426-18D6-482D-A6CE-2B3D694B0C44}" destId="{E8FE876D-6ACB-489D-A759-4D47F11D7DFD}" srcOrd="2" destOrd="0" presId="urn:microsoft.com/office/officeart/2011/layout/CircleProcess"/>
    <dgm:cxn modelId="{A399003E-868B-4F69-8EE9-D7D469F56CCE}" type="presParOf" srcId="{D1368426-18D6-482D-A6CE-2B3D694B0C44}" destId="{2E7A99F1-7F3E-4735-A211-9CC925E15760}" srcOrd="3" destOrd="0" presId="urn:microsoft.com/office/officeart/2011/layout/CircleProcess"/>
    <dgm:cxn modelId="{7B8CBD21-5B4F-4FB4-9944-E19D0CF75762}" type="presParOf" srcId="{2E7A99F1-7F3E-4735-A211-9CC925E15760}" destId="{5A0C7FC9-976B-47E8-B63C-6F813EA8B2DC}" srcOrd="0" destOrd="0" presId="urn:microsoft.com/office/officeart/2011/layout/CircleProcess"/>
    <dgm:cxn modelId="{74745B80-D64E-410B-9A34-409126385DA9}" type="presParOf" srcId="{D1368426-18D6-482D-A6CE-2B3D694B0C44}" destId="{B3A534D0-136D-429D-BEB1-B315BAC5985F}" srcOrd="4" destOrd="0" presId="urn:microsoft.com/office/officeart/2011/layout/CircleProcess"/>
    <dgm:cxn modelId="{F9469E55-255A-42D7-915C-5A1FF5ECA798}" type="presParOf" srcId="{B3A534D0-136D-429D-BEB1-B315BAC5985F}" destId="{53CB389A-7FB8-40E8-9BA1-1A3B4751E24F}" srcOrd="0" destOrd="0" presId="urn:microsoft.com/office/officeart/2011/layout/CircleProcess"/>
    <dgm:cxn modelId="{20C01C79-1944-4E5C-8C4D-A82976D16CFF}" type="presParOf" srcId="{D1368426-18D6-482D-A6CE-2B3D694B0C44}" destId="{03103C86-F703-4535-A9B7-54367ABD81B6}" srcOrd="5" destOrd="0" presId="urn:microsoft.com/office/officeart/2011/layout/CircleProcess"/>
    <dgm:cxn modelId="{BD760B57-7D57-408E-B00A-24F12EFB0728}" type="presParOf" srcId="{D1368426-18D6-482D-A6CE-2B3D694B0C44}" destId="{3A740FAF-950C-4764-9ABA-507CADA44E5B}" srcOrd="6" destOrd="0" presId="urn:microsoft.com/office/officeart/2011/layout/CircleProcess"/>
    <dgm:cxn modelId="{F8E9804E-BD14-4043-B938-86F6019BE593}" type="presParOf" srcId="{3A740FAF-950C-4764-9ABA-507CADA44E5B}" destId="{4EC4F019-BADB-4381-86D2-298E3BDFAA86}" srcOrd="0" destOrd="0" presId="urn:microsoft.com/office/officeart/2011/layout/CircleProcess"/>
    <dgm:cxn modelId="{041BEC8A-D30E-4F87-AA81-866D29E49E14}" type="presParOf" srcId="{D1368426-18D6-482D-A6CE-2B3D694B0C44}" destId="{516DE8A1-3BA5-454D-9A8C-803623AB99D3}" srcOrd="7" destOrd="0" presId="urn:microsoft.com/office/officeart/2011/layout/CircleProcess"/>
    <dgm:cxn modelId="{766BE27A-5511-406A-B217-DC45BF4B7CEF}" type="presParOf" srcId="{516DE8A1-3BA5-454D-9A8C-803623AB99D3}" destId="{E3B24CBF-1B3F-4097-A025-1F5F9DEA9652}" srcOrd="0" destOrd="0" presId="urn:microsoft.com/office/officeart/2011/layout/CircleProcess"/>
    <dgm:cxn modelId="{D2F7D82A-DCD0-450C-91F0-4F2CB5CE3808}" type="presParOf" srcId="{D1368426-18D6-482D-A6CE-2B3D694B0C44}" destId="{7FDAF471-A133-4DF2-AEF4-931426F5C92C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03A112-B82E-4232-B154-B28EB8E38F50}">
      <dsp:nvSpPr>
        <dsp:cNvPr id="0" name=""/>
        <dsp:cNvSpPr/>
      </dsp:nvSpPr>
      <dsp:spPr>
        <a:xfrm>
          <a:off x="5695500" y="1020730"/>
          <a:ext cx="2484477" cy="2484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E49FD4-8F54-4BE1-88B6-475B3E4E1138}">
      <dsp:nvSpPr>
        <dsp:cNvPr id="0" name=""/>
        <dsp:cNvSpPr/>
      </dsp:nvSpPr>
      <dsp:spPr>
        <a:xfrm>
          <a:off x="5777992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увагу</a:t>
          </a:r>
          <a:r>
            <a:rPr lang="uk-UA" sz="3800" b="0" i="0" kern="1200" dirty="0" smtClean="0"/>
            <a:t>!</a:t>
          </a:r>
          <a:endParaRPr lang="uk-UA" sz="3800" kern="1200" dirty="0"/>
        </a:p>
      </dsp:txBody>
      <dsp:txXfrm>
        <a:off x="6109579" y="1434959"/>
        <a:ext cx="1656318" cy="1656479"/>
      </dsp:txXfrm>
    </dsp:sp>
    <dsp:sp modelId="{5A0C7FC9-976B-47E8-B63C-6F813EA8B2DC}">
      <dsp:nvSpPr>
        <dsp:cNvPr id="0" name=""/>
        <dsp:cNvSpPr/>
      </dsp:nvSpPr>
      <dsp:spPr>
        <a:xfrm rot="2700000">
          <a:off x="3130713" y="1023734"/>
          <a:ext cx="2478493" cy="2478493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B389A-7FB8-40E8-9BA1-1A3B4751E24F}">
      <dsp:nvSpPr>
        <dsp:cNvPr id="0" name=""/>
        <dsp:cNvSpPr/>
      </dsp:nvSpPr>
      <dsp:spPr>
        <a:xfrm>
          <a:off x="3210213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за</a:t>
          </a:r>
          <a:endParaRPr lang="uk-UA" sz="3800" kern="1200" dirty="0"/>
        </a:p>
      </dsp:txBody>
      <dsp:txXfrm>
        <a:off x="3541801" y="1434959"/>
        <a:ext cx="1656318" cy="1656479"/>
      </dsp:txXfrm>
    </dsp:sp>
    <dsp:sp modelId="{4EC4F019-BADB-4381-86D2-298E3BDFAA86}">
      <dsp:nvSpPr>
        <dsp:cNvPr id="0" name=""/>
        <dsp:cNvSpPr/>
      </dsp:nvSpPr>
      <dsp:spPr>
        <a:xfrm rot="2700000">
          <a:off x="562934" y="1023734"/>
          <a:ext cx="2478493" cy="2478493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B24CBF-1B3F-4097-A025-1F5F9DEA9652}">
      <dsp:nvSpPr>
        <dsp:cNvPr id="0" name=""/>
        <dsp:cNvSpPr/>
      </dsp:nvSpPr>
      <dsp:spPr>
        <a:xfrm>
          <a:off x="642435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Дякую</a:t>
          </a:r>
          <a:endParaRPr lang="uk-UA" sz="3800" kern="1200" dirty="0"/>
        </a:p>
      </dsp:txBody>
      <dsp:txXfrm>
        <a:off x="974022" y="1434959"/>
        <a:ext cx="1656318" cy="1656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Круговой процесс"/>
  <dgm:desc val="Используется для отображения последовательных этапов процесса. Ограничен одиннадцатью фигурами уровня 1 с неограниченным числом фигур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5593AB1-ADAD-4762-9B31-B743A8C487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41095E-5238-497F-B825-EA52CE520974}" type="datetimeFigureOut">
              <a:rPr lang="uk-UA" smtClean="0"/>
              <a:pPr/>
              <a:t>05.03.2013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C1397A-31C9-4991-8400-B70D1B6BEAD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&#1056;&#1086;&#1084;&#1072;&#1085;\Music\Vangelis_-_Hymne_(get-tune.net).mp3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Неклітинні форми життя: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пріони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2400" cy="1905625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Підготував:</a:t>
            </a:r>
          </a:p>
          <a:p>
            <a:r>
              <a:rPr lang="uk-UA" sz="2400" dirty="0" smtClean="0"/>
              <a:t>Учень 10-А класу</a:t>
            </a:r>
          </a:p>
          <a:p>
            <a:r>
              <a:rPr lang="uk-UA" sz="2400" dirty="0" smtClean="0"/>
              <a:t>ЗОШ №25 м. Луцька</a:t>
            </a:r>
          </a:p>
          <a:p>
            <a:r>
              <a:rPr lang="uk-UA" sz="2400" dirty="0" smtClean="0"/>
              <a:t>Матвійчук Роман</a:t>
            </a:r>
            <a:endParaRPr lang="uk-UA" sz="2400" dirty="0"/>
          </a:p>
        </p:txBody>
      </p:sp>
      <p:pic>
        <p:nvPicPr>
          <p:cNvPr id="4" name="Vangelis_-_Hymne_(get-tune.net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26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3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Пріони</a:t>
            </a:r>
            <a:endParaRPr lang="ru-RU" sz="3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z="2800" b="1" dirty="0" err="1"/>
              <a:t>Пріони</a:t>
            </a:r>
            <a:r>
              <a:rPr lang="uk-UA" sz="2800" b="1" dirty="0"/>
              <a:t> </a:t>
            </a:r>
            <a:r>
              <a:rPr lang="uk-UA" sz="2800" dirty="0"/>
              <a:t>(від англ. </a:t>
            </a:r>
            <a:r>
              <a:rPr lang="en-US" sz="2800" i="1" dirty="0" err="1"/>
              <a:t>proteinaceous</a:t>
            </a:r>
            <a:r>
              <a:rPr lang="en-US" sz="2800" i="1" dirty="0"/>
              <a:t> infectious particles</a:t>
            </a:r>
            <a:r>
              <a:rPr lang="en-US" sz="2800" dirty="0"/>
              <a:t> – </a:t>
            </a:r>
            <a:r>
              <a:rPr lang="uk-UA" sz="2800" dirty="0"/>
              <a:t>білкові заразні частинки) – особливий клас інфекційних агентів, чисто білкових, які не містять нуклеїнової кислоти, викликають важкі захворювання центральної нервової системи у людини і ряду вищих </a:t>
            </a:r>
            <a:r>
              <a:rPr lang="uk-UA" sz="2800" dirty="0" smtClean="0"/>
              <a:t>тварин.</a:t>
            </a:r>
          </a:p>
          <a:p>
            <a:pPr>
              <a:lnSpc>
                <a:spcPct val="90000"/>
              </a:lnSpc>
            </a:pPr>
            <a:endParaRPr lang="uk-UA" sz="2800" dirty="0"/>
          </a:p>
          <a:p>
            <a:pPr>
              <a:lnSpc>
                <a:spcPct val="90000"/>
              </a:lnSpc>
            </a:pPr>
            <a:r>
              <a:rPr lang="uk-UA" sz="2400" dirty="0"/>
              <a:t>Стійкі до ультрафіолетового і мікрохвильового випромінювання, високих температур.</a:t>
            </a:r>
          </a:p>
          <a:p>
            <a:pPr>
              <a:lnSpc>
                <a:spcPct val="90000"/>
              </a:lnSpc>
            </a:pPr>
            <a:endParaRPr lang="ru-RU" sz="2800" dirty="0"/>
          </a:p>
        </p:txBody>
      </p:sp>
    </p:spTree>
    <p:custDataLst>
      <p:tags r:id="rId1"/>
    </p:custDataLst>
  </p:cSld>
  <p:clrMapOvr>
    <a:masterClrMapping/>
  </p:clrMapOvr>
  <p:transition advTm="3007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677235"/>
            <a:ext cx="3995936" cy="31807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8600" y="0"/>
            <a:ext cx="9372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 smtClean="0"/>
              <a:t>		Життєвий цикл </a:t>
            </a:r>
            <a:r>
              <a:rPr lang="uk-UA" sz="2400" dirty="0" err="1" smtClean="0"/>
              <a:t>пріонів</a:t>
            </a:r>
            <a:r>
              <a:rPr lang="uk-UA" sz="2400" dirty="0" smtClean="0"/>
              <a:t> має свої особливості. За нормальних умов </a:t>
            </a:r>
            <a:r>
              <a:rPr lang="uk-UA" sz="2400" dirty="0" err="1" smtClean="0"/>
              <a:t>пріони</a:t>
            </a:r>
            <a:r>
              <a:rPr lang="uk-UA" sz="2400" dirty="0" smtClean="0"/>
              <a:t> – це нешкідливі клітинні білки</a:t>
            </a:r>
            <a:r>
              <a:rPr lang="uk-UA" sz="2400" dirty="0" smtClean="0"/>
              <a:t>, проте </a:t>
            </a:r>
            <a:r>
              <a:rPr lang="uk-UA" sz="2400" dirty="0" smtClean="0"/>
              <a:t>вони мають здатність перетворюватися на стійкі структури, які спричиняють деякі смертельні захворювання головного мозку в людей та тварин. Уражена ділянка мозку має характерну губчасту структуру, яка свідчить про ураження великої кількості нервових клітин, що призводить до виражених неврологічних симптомів, таких як зниження тонусу м</a:t>
            </a:r>
            <a:r>
              <a:rPr lang="en-US" sz="2400" dirty="0" smtClean="0"/>
              <a:t>’</a:t>
            </a:r>
            <a:r>
              <a:rPr lang="uk-UA" sz="2400" dirty="0" smtClean="0"/>
              <a:t>язів, недоумство, втрата</a:t>
            </a:r>
            <a:r>
              <a:rPr lang="en-US" sz="2400" dirty="0" smtClean="0"/>
              <a:t> </a:t>
            </a:r>
            <a:r>
              <a:rPr lang="uk-UA" sz="2400" dirty="0" err="1" smtClean="0"/>
              <a:t>пам</a:t>
            </a:r>
            <a:r>
              <a:rPr lang="en-US" sz="2400" dirty="0" smtClean="0"/>
              <a:t>’</a:t>
            </a:r>
            <a:r>
              <a:rPr lang="uk-UA" sz="2400" dirty="0" smtClean="0"/>
              <a:t>яті і безсоння.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661248"/>
            <a:ext cx="4997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Гістологічний препарат, ураженої </a:t>
            </a:r>
            <a:r>
              <a:rPr lang="uk-UA" i="1" dirty="0" err="1" smtClean="0"/>
              <a:t>пріонами</a:t>
            </a:r>
            <a:endParaRPr lang="uk-UA" i="1" dirty="0" smtClean="0"/>
          </a:p>
          <a:p>
            <a:r>
              <a:rPr lang="uk-UA" i="1" dirty="0" smtClean="0"/>
              <a:t> тканини із утворенням характерною</a:t>
            </a:r>
          </a:p>
          <a:p>
            <a:r>
              <a:rPr lang="uk-UA" i="1" dirty="0" smtClean="0"/>
              <a:t> губчастої структури.</a:t>
            </a:r>
            <a:endParaRPr lang="uk-UA" i="1" dirty="0"/>
          </a:p>
        </p:txBody>
      </p:sp>
    </p:spTree>
    <p:custDataLst>
      <p:tags r:id="rId1"/>
    </p:custDataLst>
  </p:cSld>
  <p:clrMapOvr>
    <a:masterClrMapping/>
  </p:clrMapOvr>
  <p:transition advTm="48141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8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Танюша, школа\новое\Копия foto-full-29426-14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52400"/>
            <a:ext cx="7992888" cy="56946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76400" y="5867400"/>
            <a:ext cx="6359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i="1" dirty="0" smtClean="0"/>
              <a:t>Зміна укладки поліпептидного ланцюга </a:t>
            </a:r>
          </a:p>
          <a:p>
            <a:pPr algn="ctr"/>
            <a:r>
              <a:rPr lang="uk-UA" i="1" dirty="0" smtClean="0"/>
              <a:t>під час перетворення нормального балка (а) на </a:t>
            </a:r>
            <a:r>
              <a:rPr lang="uk-UA" i="1" dirty="0" err="1" smtClean="0"/>
              <a:t>пріон</a:t>
            </a:r>
            <a:r>
              <a:rPr lang="uk-UA" i="1" dirty="0" smtClean="0"/>
              <a:t> (</a:t>
            </a:r>
            <a:r>
              <a:rPr lang="en-US" i="1" dirty="0" smtClean="0"/>
              <a:t>b)</a:t>
            </a:r>
            <a:endParaRPr lang="ru-RU" i="1" dirty="0"/>
          </a:p>
        </p:txBody>
      </p:sp>
    </p:spTree>
    <p:custDataLst>
      <p:tags r:id="rId1"/>
    </p:custDataLst>
  </p:cSld>
  <p:clrMapOvr>
    <a:masterClrMapping/>
  </p:clrMapOvr>
  <p:transition advTm="23416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476672"/>
            <a:ext cx="8229600" cy="550545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uk-UA" sz="2800" dirty="0"/>
              <a:t>Першим охарактеризованим </a:t>
            </a:r>
            <a:r>
              <a:rPr lang="uk-UA" sz="2800" dirty="0" err="1"/>
              <a:t>пріонним</a:t>
            </a:r>
            <a:r>
              <a:rPr lang="uk-UA" sz="2800" dirty="0"/>
              <a:t> білком став </a:t>
            </a:r>
            <a:r>
              <a:rPr lang="en-US" sz="2800" b="1" dirty="0" err="1"/>
              <a:t>PrP</a:t>
            </a:r>
            <a:r>
              <a:rPr lang="en-US" sz="2800" dirty="0"/>
              <a:t>  (</a:t>
            </a:r>
            <a:r>
              <a:rPr lang="uk-UA" sz="2800" dirty="0"/>
              <a:t>від англ. </a:t>
            </a:r>
            <a:r>
              <a:rPr lang="en-US" sz="2800" b="1" dirty="0"/>
              <a:t>P</a:t>
            </a:r>
            <a:r>
              <a:rPr lang="en-US" sz="2800" dirty="0"/>
              <a:t>rotease-</a:t>
            </a:r>
            <a:r>
              <a:rPr lang="en-US" sz="2800" b="1" dirty="0"/>
              <a:t>r</a:t>
            </a:r>
            <a:r>
              <a:rPr lang="en-US" sz="2800" dirty="0"/>
              <a:t>esistant </a:t>
            </a:r>
            <a:r>
              <a:rPr lang="en-US" sz="2800" b="1" dirty="0"/>
              <a:t>p</a:t>
            </a:r>
            <a:r>
              <a:rPr lang="en-US" sz="2800" dirty="0"/>
              <a:t>rotein)</a:t>
            </a:r>
            <a:r>
              <a:rPr lang="uk-UA" sz="2800" dirty="0"/>
              <a:t> масою 35 </a:t>
            </a:r>
            <a:r>
              <a:rPr lang="uk-UA" sz="2800" dirty="0" err="1"/>
              <a:t>кДа</a:t>
            </a:r>
            <a:r>
              <a:rPr lang="uk-UA" sz="28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800" b="1" dirty="0" err="1">
                <a:solidFill>
                  <a:srgbClr val="FF0000"/>
                </a:solidFill>
              </a:rPr>
              <a:t>PrP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dirty="0"/>
              <a:t>може існувати в двох </a:t>
            </a:r>
            <a:r>
              <a:rPr lang="uk-UA" sz="2800" dirty="0" err="1"/>
              <a:t>конформаціях</a:t>
            </a:r>
            <a:r>
              <a:rPr lang="uk-UA" sz="28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 dirty="0"/>
              <a:t>- 1) </a:t>
            </a:r>
            <a:r>
              <a:rPr lang="uk-UA" sz="2800" dirty="0" err="1"/>
              <a:t>“здоровій”</a:t>
            </a:r>
            <a:r>
              <a:rPr lang="uk-UA" sz="2800" dirty="0"/>
              <a:t> </a:t>
            </a:r>
            <a:r>
              <a:rPr lang="en-US" sz="2800" dirty="0" err="1"/>
              <a:t>PrP</a:t>
            </a:r>
            <a:r>
              <a:rPr lang="uk-UA" sz="2800" b="1" dirty="0"/>
              <a:t>С</a:t>
            </a:r>
            <a:r>
              <a:rPr lang="uk-UA" sz="2800" dirty="0"/>
              <a:t> (від англ. </a:t>
            </a:r>
            <a:r>
              <a:rPr lang="en-US" sz="2800" b="1" i="1" dirty="0"/>
              <a:t>cellular </a:t>
            </a:r>
            <a:r>
              <a:rPr lang="en-US" sz="2800" dirty="0"/>
              <a:t>– </a:t>
            </a:r>
            <a:r>
              <a:rPr lang="uk-UA" sz="2800" dirty="0"/>
              <a:t>клітинний), яку він має в нормальних клітинах, в якій переважають альфа-спіралі;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 dirty="0"/>
              <a:t>-  2) патологічній </a:t>
            </a:r>
            <a:r>
              <a:rPr lang="en-US" sz="2800" dirty="0" err="1"/>
              <a:t>PrP</a:t>
            </a:r>
            <a:r>
              <a:rPr lang="en-US" sz="2800" b="1" dirty="0" err="1"/>
              <a:t>Sc</a:t>
            </a:r>
            <a:r>
              <a:rPr lang="en-US" sz="2800" b="1" dirty="0"/>
              <a:t> </a:t>
            </a:r>
            <a:r>
              <a:rPr lang="en-US" sz="2800" dirty="0"/>
              <a:t>(</a:t>
            </a:r>
            <a:r>
              <a:rPr lang="en-US" sz="2800" b="1" dirty="0"/>
              <a:t>Sc</a:t>
            </a:r>
            <a:r>
              <a:rPr lang="en-US" sz="2800" dirty="0"/>
              <a:t> - </a:t>
            </a:r>
            <a:r>
              <a:rPr lang="uk-UA" sz="2800" dirty="0"/>
              <a:t>від англ</a:t>
            </a:r>
            <a:r>
              <a:rPr lang="uk-UA" sz="2800" b="1" dirty="0"/>
              <a:t>. </a:t>
            </a:r>
            <a:r>
              <a:rPr lang="en-US" sz="2800" b="1" dirty="0" err="1"/>
              <a:t>s</a:t>
            </a:r>
            <a:r>
              <a:rPr lang="en-US" sz="2800" dirty="0" err="1"/>
              <a:t>crapie</a:t>
            </a:r>
            <a:r>
              <a:rPr lang="en-US" sz="2800" dirty="0"/>
              <a:t>)</a:t>
            </a:r>
            <a:r>
              <a:rPr lang="uk-UA" sz="2800" dirty="0"/>
              <a:t>, власне </a:t>
            </a:r>
            <a:r>
              <a:rPr lang="uk-UA" sz="2800" dirty="0" err="1"/>
              <a:t>пріонній</a:t>
            </a:r>
            <a:r>
              <a:rPr lang="uk-UA" sz="2800" dirty="0"/>
              <a:t>, для якої характерна наявність великої кількості бета-тяжів.</a:t>
            </a:r>
          </a:p>
          <a:p>
            <a:pPr>
              <a:lnSpc>
                <a:spcPct val="90000"/>
              </a:lnSpc>
            </a:pPr>
            <a:r>
              <a:rPr lang="uk-UA" sz="2800" dirty="0"/>
              <a:t>Це мембранний білок нервових клітин. Ген </a:t>
            </a:r>
            <a:r>
              <a:rPr lang="en-US" sz="2800" dirty="0" err="1"/>
              <a:t>PrP</a:t>
            </a:r>
            <a:r>
              <a:rPr lang="uk-UA" sz="2800" dirty="0"/>
              <a:t> локалізований в короткому плечі 20-ї хромосоми. </a:t>
            </a:r>
            <a:r>
              <a:rPr lang="uk-UA" sz="2800" dirty="0" err="1"/>
              <a:t>кДНК</a:t>
            </a:r>
            <a:r>
              <a:rPr lang="uk-UA" sz="2800" dirty="0"/>
              <a:t> кодує 254 амінокислоти.</a:t>
            </a:r>
            <a:endParaRPr lang="ru-RU" sz="2800" dirty="0"/>
          </a:p>
        </p:txBody>
      </p:sp>
    </p:spTree>
    <p:custDataLst>
      <p:tags r:id="rId1"/>
    </p:custDataLst>
  </p:cSld>
  <p:clrMapOvr>
    <a:masterClrMapping/>
  </p:clrMapOvr>
  <p:transition advTm="14649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3" name="Rectangle 11"/>
          <p:cNvSpPr>
            <a:spLocks noGrp="1" noChangeArrowheads="1"/>
          </p:cNvSpPr>
          <p:nvPr>
            <p:ph type="title" sz="quarter"/>
          </p:nvPr>
        </p:nvSpPr>
        <p:spPr>
          <a:xfrm>
            <a:off x="467544" y="0"/>
            <a:ext cx="8229600" cy="1139825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ПРІОНИ</a:t>
            </a:r>
            <a:endParaRPr lang="ru-RU" sz="3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10596" name="Picture 4" descr="Трехмерные структуры С-концевых участков белков PrPC (слева) и PrPSc. Фиолетовым цветом окрашены альфа-спирали, зелёным — бета тяжи. N-концевой участок белка релаксирован и не поддаётся рентгеноструктурному анализу.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>
            <a:lum bright="2000" contrast="2000"/>
          </a:blip>
          <a:srcRect/>
          <a:stretch>
            <a:fillRect/>
          </a:stretch>
        </p:blipFill>
        <p:spPr>
          <a:xfrm>
            <a:off x="2843808" y="1052736"/>
            <a:ext cx="3321050" cy="2185988"/>
          </a:xfrm>
          <a:gradFill rotWithShape="1">
            <a:gsLst>
              <a:gs pos="0">
                <a:srgbClr val="FFFFFF">
                  <a:alpha val="22000"/>
                </a:srgbClr>
              </a:gs>
              <a:gs pos="100000">
                <a:srgbClr val="FFFFFF">
                  <a:gamma/>
                  <a:tint val="0"/>
                  <a:invGamma/>
                </a:srgbClr>
              </a:gs>
            </a:gsLst>
            <a:lin ang="5400000" scaled="1"/>
          </a:gradFill>
          <a:ln/>
        </p:spPr>
      </p:pic>
      <p:pic>
        <p:nvPicPr>
          <p:cNvPr id="110599" name="Picture 7" descr="перехід форм пріонів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043608" y="3933056"/>
            <a:ext cx="3024187" cy="2447925"/>
          </a:xfrm>
          <a:noFill/>
          <a:ln/>
        </p:spPr>
      </p:pic>
      <p:pic>
        <p:nvPicPr>
          <p:cNvPr id="110607" name="Picture 15" descr="проін-корова"/>
          <p:cNvPicPr>
            <a:picLocks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148064" y="3861048"/>
            <a:ext cx="3168650" cy="2447925"/>
          </a:xfrm>
          <a:noFill/>
          <a:ln/>
        </p:spPr>
      </p:pic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611560" y="3429000"/>
            <a:ext cx="7648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b="1" dirty="0"/>
              <a:t>Тримірні структури С-кінцевих ділянок білків </a:t>
            </a:r>
            <a:r>
              <a:rPr lang="ru-RU" b="1" dirty="0" err="1"/>
              <a:t>PrPC</a:t>
            </a:r>
            <a:r>
              <a:rPr lang="uk-UA" b="1" dirty="0"/>
              <a:t> (зліва) і </a:t>
            </a:r>
            <a:r>
              <a:rPr lang="ru-RU" b="1" dirty="0" err="1"/>
              <a:t>PrPSc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Tm="15226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Причини виникнення </a:t>
            </a:r>
            <a:r>
              <a:rPr lang="uk-UA" sz="4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пріонів</a:t>
            </a:r>
            <a:endParaRPr lang="ru-RU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Помилки в біосинтезі білків</a:t>
            </a:r>
          </a:p>
          <a:p>
            <a:r>
              <a:rPr lang="uk-UA" dirty="0"/>
              <a:t>Помилки в укладанні білка</a:t>
            </a:r>
          </a:p>
          <a:p>
            <a:r>
              <a:rPr lang="uk-UA" dirty="0"/>
              <a:t>Мутації в генах, які кодують </a:t>
            </a:r>
            <a:r>
              <a:rPr lang="uk-UA" dirty="0" err="1"/>
              <a:t>пріонні</a:t>
            </a:r>
            <a:r>
              <a:rPr lang="uk-UA" dirty="0"/>
              <a:t> білки</a:t>
            </a:r>
          </a:p>
          <a:p>
            <a:r>
              <a:rPr lang="uk-UA" dirty="0"/>
              <a:t>Помилки трансляції </a:t>
            </a:r>
          </a:p>
          <a:p>
            <a:r>
              <a:rPr lang="uk-UA" dirty="0"/>
              <a:t>Помилки </a:t>
            </a:r>
            <a:r>
              <a:rPr lang="uk-UA" dirty="0" err="1"/>
              <a:t>протеоліза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24774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uk-UA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Пріонні</a:t>
            </a: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захворювання людини</a:t>
            </a:r>
            <a:endParaRPr lang="uk-UA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14400"/>
            <a:ext cx="8915400" cy="517889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800" dirty="0" smtClean="0"/>
              <a:t>	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відомі</a:t>
            </a:r>
            <a:r>
              <a:rPr lang="ru-RU" sz="2800" dirty="0" smtClean="0"/>
              <a:t> </a:t>
            </a:r>
            <a:r>
              <a:rPr lang="ru-RU" sz="2800" dirty="0" err="1" smtClean="0"/>
              <a:t>пріонні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інфекції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пов'язані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ураженням</a:t>
            </a:r>
            <a:r>
              <a:rPr lang="ru-RU" sz="2800" dirty="0" smtClean="0"/>
              <a:t> головного </a:t>
            </a:r>
            <a:r>
              <a:rPr lang="ru-RU" sz="2800" dirty="0" err="1" smtClean="0"/>
              <a:t>мозку</a:t>
            </a:r>
            <a:r>
              <a:rPr lang="ru-RU" sz="2800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 Х</a:t>
            </a:r>
            <a:r>
              <a:rPr lang="ru-RU" sz="2800" dirty="0" smtClean="0"/>
              <a:t>вороба </a:t>
            </a:r>
            <a:r>
              <a:rPr lang="ru-RU" sz="2800" dirty="0" err="1" smtClean="0"/>
              <a:t>Кройтцфельдта</a:t>
            </a:r>
            <a:r>
              <a:rPr lang="ru-RU" sz="2800" dirty="0" smtClean="0"/>
              <a:t> - </a:t>
            </a:r>
            <a:r>
              <a:rPr lang="ru-RU" sz="2800" dirty="0" err="1" smtClean="0"/>
              <a:t>Якоба</a:t>
            </a:r>
            <a:r>
              <a:rPr lang="ru-RU" sz="2800" dirty="0" smtClean="0"/>
              <a:t> </a:t>
            </a:r>
            <a:endParaRPr lang="en-US" sz="2800" dirty="0" smtClean="0"/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 Ф</a:t>
            </a:r>
            <a:r>
              <a:rPr lang="ru-RU" sz="2800" dirty="0" smtClean="0"/>
              <a:t>атальна </a:t>
            </a:r>
            <a:r>
              <a:rPr lang="ru-RU" sz="2800" dirty="0" err="1" smtClean="0"/>
              <a:t>сімейна</a:t>
            </a:r>
            <a:r>
              <a:rPr lang="ru-RU" sz="2800" dirty="0" smtClean="0"/>
              <a:t> </a:t>
            </a:r>
            <a:r>
              <a:rPr lang="ru-RU" sz="2800" dirty="0" err="1" smtClean="0"/>
              <a:t>безсоння</a:t>
            </a:r>
            <a:endParaRPr lang="en-US" sz="2800" dirty="0" smtClean="0"/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 Х</a:t>
            </a:r>
            <a:r>
              <a:rPr lang="ru-RU" sz="2800" dirty="0" smtClean="0"/>
              <a:t>вороба </a:t>
            </a:r>
            <a:r>
              <a:rPr lang="ru-RU" sz="2800" dirty="0" smtClean="0"/>
              <a:t>Куру (</a:t>
            </a:r>
            <a:r>
              <a:rPr lang="en-US" sz="2800" dirty="0" err="1" smtClean="0"/>
              <a:t>Kuru</a:t>
            </a:r>
            <a:r>
              <a:rPr lang="en-US" sz="2800" dirty="0" smtClean="0"/>
              <a:t>), </a:t>
            </a:r>
            <a:r>
              <a:rPr lang="ru-RU" sz="2800" dirty="0" err="1" smtClean="0"/>
              <a:t>пов'язана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ритуальним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канібалізмом</a:t>
            </a:r>
            <a:r>
              <a:rPr lang="ru-RU" sz="2800" dirty="0" smtClean="0"/>
              <a:t> у </a:t>
            </a:r>
            <a:r>
              <a:rPr lang="ru-RU" sz="2800" dirty="0" err="1" smtClean="0"/>
              <a:t>деяких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країнах</a:t>
            </a:r>
            <a:r>
              <a:rPr lang="ru-RU" sz="2800" dirty="0" smtClean="0"/>
              <a:t> </a:t>
            </a:r>
            <a:r>
              <a:rPr lang="ru-RU" sz="2800" dirty="0" err="1" smtClean="0"/>
              <a:t>Океанії</a:t>
            </a:r>
            <a:r>
              <a:rPr lang="ru-RU" sz="28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 С</a:t>
            </a:r>
            <a:r>
              <a:rPr lang="ru-RU" sz="2800" dirty="0" smtClean="0"/>
              <a:t>индром </a:t>
            </a:r>
            <a:r>
              <a:rPr lang="ru-RU" sz="2800" dirty="0" err="1" smtClean="0"/>
              <a:t>Герстманна</a:t>
            </a:r>
            <a:r>
              <a:rPr lang="ru-RU" sz="28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sz="2800" dirty="0" smtClean="0"/>
          </a:p>
          <a:p>
            <a:pPr algn="just">
              <a:buNone/>
            </a:pPr>
            <a:r>
              <a:rPr lang="uk-UA" sz="2800" dirty="0" smtClean="0"/>
              <a:t>		Ці хвороби є повільними інфекціями, що спричиняють ураження сірої речовини головного мозку і призводять  до рухових порушень, психічних розладів, недоумства, смерті.</a:t>
            </a:r>
            <a:endParaRPr lang="ru-RU" sz="2800" dirty="0"/>
          </a:p>
        </p:txBody>
      </p:sp>
    </p:spTree>
    <p:custDataLst>
      <p:tags r:id="rId1"/>
    </p:custDataLst>
  </p:cSld>
  <p:clrMapOvr>
    <a:masterClrMapping/>
  </p:clrMapOvr>
  <p:transition advTm="33368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/>
        </p:nvGraphicFramePr>
        <p:xfrm>
          <a:off x="457200" y="116601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980">
    <p:wheel spokes="8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9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.5|4.6|4.9|3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242</Words>
  <Application>Microsoft Office PowerPoint</Application>
  <PresentationFormat>Экран (4:3)</PresentationFormat>
  <Paragraphs>39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“Неклітинні форми життя: пріони”</vt:lpstr>
      <vt:lpstr>Пріони</vt:lpstr>
      <vt:lpstr>Слайд 3</vt:lpstr>
      <vt:lpstr>Слайд 4</vt:lpstr>
      <vt:lpstr>Слайд 5</vt:lpstr>
      <vt:lpstr>ПРІОНИ</vt:lpstr>
      <vt:lpstr>Причини виникнення пріонів</vt:lpstr>
      <vt:lpstr>Пріонні захворювання людини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“Неклітинні форми життя: пріони”</dc:title>
  <dc:creator>Роман</dc:creator>
  <cp:lastModifiedBy>Роман</cp:lastModifiedBy>
  <cp:revision>7</cp:revision>
  <dcterms:created xsi:type="dcterms:W3CDTF">2013-03-04T17:40:36Z</dcterms:created>
  <dcterms:modified xsi:type="dcterms:W3CDTF">2013-03-05T14:04:24Z</dcterms:modified>
</cp:coreProperties>
</file>