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8" r:id="rId7"/>
    <p:sldId id="260" r:id="rId8"/>
    <p:sldId id="258" r:id="rId9"/>
    <p:sldId id="259" r:id="rId10"/>
    <p:sldId id="263" r:id="rId11"/>
    <p:sldId id="262" r:id="rId12"/>
    <p:sldId id="264" r:id="rId13"/>
    <p:sldId id="279" r:id="rId14"/>
    <p:sldId id="280" r:id="rId15"/>
    <p:sldId id="266" r:id="rId16"/>
    <p:sldId id="281" r:id="rId17"/>
    <p:sldId id="265" r:id="rId18"/>
    <p:sldId id="282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EC4D-4646-4179-81E9-627149A12E37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4999-BCB5-4560-84EB-CF6446F8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rdlife.org.ua/Serpokrilec-chorniy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87154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Рівненська область</a:t>
            </a:r>
          </a:p>
          <a:p>
            <a:pPr algn="ctr"/>
            <a:r>
              <a:rPr lang="uk-UA" dirty="0" err="1" smtClean="0">
                <a:latin typeface="Monotype Corsiva" pitchFamily="66" charset="0"/>
              </a:rPr>
              <a:t>Радивилівська</a:t>
            </a:r>
            <a:r>
              <a:rPr lang="uk-UA" dirty="0" smtClean="0">
                <a:latin typeface="Monotype Corsiva" pitchFamily="66" charset="0"/>
              </a:rPr>
              <a:t> райдержадміністрація</a:t>
            </a:r>
          </a:p>
          <a:p>
            <a:pPr algn="ctr"/>
            <a:r>
              <a:rPr lang="uk-UA" dirty="0" smtClean="0">
                <a:latin typeface="Monotype Corsiva" pitchFamily="66" charset="0"/>
              </a:rPr>
              <a:t>Відділ освіти</a:t>
            </a:r>
          </a:p>
          <a:p>
            <a:pPr algn="ctr"/>
            <a:r>
              <a:rPr lang="uk-UA" dirty="0" err="1" smtClean="0">
                <a:latin typeface="Monotype Corsiva" pitchFamily="66" charset="0"/>
              </a:rPr>
              <a:t>Радивилівський</a:t>
            </a:r>
            <a:r>
              <a:rPr lang="uk-UA" dirty="0" smtClean="0">
                <a:latin typeface="Monotype Corsiva" pitchFamily="66" charset="0"/>
              </a:rPr>
              <a:t>  НВК «Школа № 2 – ліцей» ім. П. Г. Стрижака</a:t>
            </a:r>
          </a:p>
          <a:p>
            <a:pPr algn="ctr"/>
            <a:endParaRPr lang="uk-UA" sz="2000" b="1" dirty="0" smtClean="0">
              <a:latin typeface="Monotype Corsiva" pitchFamily="66" charset="0"/>
            </a:endParaRPr>
          </a:p>
          <a:p>
            <a:pPr algn="ctr"/>
            <a:endParaRPr lang="en-US" sz="2000" b="1" dirty="0" smtClean="0">
              <a:latin typeface="Monotype Corsiva" pitchFamily="66" charset="0"/>
            </a:endParaRPr>
          </a:p>
          <a:p>
            <a:pPr algn="ctr"/>
            <a:endParaRPr lang="uk-UA" sz="2000" b="1" dirty="0" smtClean="0">
              <a:latin typeface="Monotype Corsiva" pitchFamily="66" charset="0"/>
            </a:endParaRPr>
          </a:p>
          <a:p>
            <a:pPr algn="ctr"/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Всеукраїнська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акція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Серпокрилець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чорний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птах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року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2014 року»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uk-UA" sz="2000" b="1" dirty="0" smtClean="0">
              <a:latin typeface="Monotype Corsiva" pitchFamily="66" charset="0"/>
            </a:endParaRPr>
          </a:p>
          <a:p>
            <a:pPr algn="ctr"/>
            <a:endParaRPr lang="uk-UA" sz="2000" b="1" dirty="0" smtClean="0">
              <a:latin typeface="Monotype Corsiva" pitchFamily="66" charset="0"/>
            </a:endParaRPr>
          </a:p>
          <a:p>
            <a:pPr algn="ctr"/>
            <a:endParaRPr lang="uk-UA" sz="2000" b="1" dirty="0" smtClean="0">
              <a:latin typeface="Monotype Corsiva" pitchFamily="66" charset="0"/>
            </a:endParaRPr>
          </a:p>
          <a:p>
            <a:pPr algn="r"/>
            <a:r>
              <a:rPr lang="uk-UA" dirty="0" smtClean="0">
                <a:latin typeface="Monotype Corsiva" pitchFamily="66" charset="0"/>
              </a:rPr>
              <a:t>Підготувала:</a:t>
            </a:r>
          </a:p>
          <a:p>
            <a:pPr algn="r"/>
            <a:r>
              <a:rPr lang="uk-UA" dirty="0" smtClean="0">
                <a:latin typeface="Monotype Corsiva" pitchFamily="66" charset="0"/>
              </a:rPr>
              <a:t>Демчук Іванна</a:t>
            </a:r>
          </a:p>
          <a:p>
            <a:pPr algn="r"/>
            <a:r>
              <a:rPr lang="uk-UA" dirty="0" smtClean="0">
                <a:latin typeface="Monotype Corsiva" pitchFamily="66" charset="0"/>
              </a:rPr>
              <a:t>учениця 9– А класу</a:t>
            </a:r>
          </a:p>
          <a:p>
            <a:pPr algn="r"/>
            <a:r>
              <a:rPr lang="uk-UA" dirty="0" err="1" smtClean="0">
                <a:latin typeface="Monotype Corsiva" pitchFamily="66" charset="0"/>
              </a:rPr>
              <a:t>Радивилівського</a:t>
            </a:r>
            <a:r>
              <a:rPr lang="uk-UA" dirty="0" smtClean="0">
                <a:latin typeface="Monotype Corsiva" pitchFamily="66" charset="0"/>
              </a:rPr>
              <a:t> НВК </a:t>
            </a:r>
            <a:r>
              <a:rPr lang="uk-UA" dirty="0" err="1" smtClean="0">
                <a:latin typeface="Monotype Corsiva" pitchFamily="66" charset="0"/>
              </a:rPr>
              <a:t>“Школа</a:t>
            </a:r>
            <a:r>
              <a:rPr lang="uk-UA" dirty="0" smtClean="0">
                <a:latin typeface="Monotype Corsiva" pitchFamily="66" charset="0"/>
              </a:rPr>
              <a:t> №2 – </a:t>
            </a:r>
            <a:r>
              <a:rPr lang="uk-UA" dirty="0" err="1" smtClean="0">
                <a:latin typeface="Monotype Corsiva" pitchFamily="66" charset="0"/>
              </a:rPr>
              <a:t>ліцей”</a:t>
            </a:r>
            <a:endParaRPr lang="uk-UA" dirty="0" smtClean="0">
              <a:latin typeface="Monotype Corsiva" pitchFamily="66" charset="0"/>
            </a:endParaRPr>
          </a:p>
          <a:p>
            <a:pPr algn="r"/>
            <a:r>
              <a:rPr lang="uk-UA" dirty="0" smtClean="0">
                <a:latin typeface="Monotype Corsiva" pitchFamily="66" charset="0"/>
              </a:rPr>
              <a:t>Учитель: Горопаха Ольга Олександрівна</a:t>
            </a:r>
          </a:p>
          <a:p>
            <a:pPr algn="ctr"/>
            <a:endParaRPr lang="en-US" dirty="0" smtClean="0">
              <a:latin typeface="Monotype Corsiva" pitchFamily="66" charset="0"/>
            </a:endParaRPr>
          </a:p>
          <a:p>
            <a:pPr algn="ctr"/>
            <a:endParaRPr lang="en-US" dirty="0" smtClean="0">
              <a:latin typeface="Monotype Corsiva" pitchFamily="66" charset="0"/>
            </a:endParaRPr>
          </a:p>
          <a:p>
            <a:pPr algn="ctr"/>
            <a:endParaRPr lang="en-US" dirty="0" smtClean="0">
              <a:latin typeface="Monotype Corsiva" pitchFamily="66" charset="0"/>
            </a:endParaRPr>
          </a:p>
          <a:p>
            <a:pPr algn="ctr"/>
            <a:r>
              <a:rPr lang="uk-UA" dirty="0" smtClean="0">
                <a:latin typeface="Monotype Corsiva" pitchFamily="66" charset="0"/>
              </a:rPr>
              <a:t>-2014 </a:t>
            </a:r>
            <a:r>
              <a:rPr lang="uk-UA" dirty="0" smtClean="0">
                <a:latin typeface="Monotype Corsiva" pitchFamily="66" charset="0"/>
              </a:rPr>
              <a:t>-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океані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усе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одного.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потомство,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дупло.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вподобали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щілинами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карнизами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багатоповерхівок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піддашші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юрмляться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нескінченному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хороводі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залітаючи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вилітаючи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принаджує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чимось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розставляє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них.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на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серпокрильцепад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Серпокрилець чорний"/>
          <p:cNvPicPr>
            <a:picLocks noChangeAspect="1" noChangeArrowheads="1"/>
          </p:cNvPicPr>
          <p:nvPr/>
        </p:nvPicPr>
        <p:blipFill>
          <a:blip r:embed="rId2"/>
          <a:srcRect b="7178"/>
          <a:stretch>
            <a:fillRect/>
          </a:stretch>
        </p:blipFill>
        <p:spPr bwMode="auto">
          <a:xfrm>
            <a:off x="2500298" y="3500438"/>
            <a:ext cx="44577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Спорідненість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колібрі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птахами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довершений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колібрі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напрочуд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зависають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креслячи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петлі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неперевершені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верткого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Серпокрилець чорний"/>
          <p:cNvPicPr>
            <a:picLocks noChangeAspect="1" noChangeArrowheads="1"/>
          </p:cNvPicPr>
          <p:nvPr/>
        </p:nvPicPr>
        <p:blipFill>
          <a:blip r:embed="rId2"/>
          <a:srcRect r="29999" b="624"/>
          <a:stretch>
            <a:fillRect/>
          </a:stretch>
        </p:blipFill>
        <p:spPr bwMode="auto">
          <a:xfrm>
            <a:off x="5572132" y="2500306"/>
            <a:ext cx="3286148" cy="311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928802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плутають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маневровими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обрисами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схожими.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тріпотливий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нерухомих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стрілами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височині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небо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шматочки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нестримному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войовничий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сповнений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наснагою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поживи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розігріте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захоплює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0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Segoe Print" pitchFamily="2" charset="0"/>
              </a:rPr>
              <a:t>Цікаві</a:t>
            </a:r>
            <a:r>
              <a:rPr lang="ru-RU" sz="2400" b="1" i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Segoe Print" pitchFamily="2" charset="0"/>
              </a:rPr>
              <a:t>факти</a:t>
            </a:r>
            <a:endParaRPr lang="ru-RU" sz="2400" b="1" i="1" dirty="0">
              <a:solidFill>
                <a:srgbClr val="FF0000"/>
              </a:solidFill>
              <a:latin typeface="Segoe Print" pitchFamily="2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рекодсменом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горизонтальному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180 км/год.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2-ох до 4-ох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перший раз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піднявшись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небо,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приземляється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://pernatidruzi.org.ua/pictures/serp_pislja_sposubu_gyttja.jpg"/>
          <p:cNvPicPr>
            <a:picLocks noChangeAspect="1" noChangeArrowheads="1"/>
          </p:cNvPicPr>
          <p:nvPr/>
        </p:nvPicPr>
        <p:blipFill>
          <a:blip r:embed="rId2"/>
          <a:srcRect l="5867" r="8074"/>
          <a:stretch>
            <a:fillRect/>
          </a:stretch>
        </p:blipFill>
        <p:spPr bwMode="auto">
          <a:xfrm>
            <a:off x="5786446" y="4214818"/>
            <a:ext cx="314327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2571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неперевершені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зодчі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тополиний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перната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Серпокрилець чорний"/>
          <p:cNvPicPr>
            <a:picLocks noChangeAspect="1" noChangeArrowheads="1"/>
          </p:cNvPicPr>
          <p:nvPr/>
        </p:nvPicPr>
        <p:blipFill>
          <a:blip r:embed="rId3"/>
          <a:srcRect b="10247"/>
          <a:stretch>
            <a:fillRect/>
          </a:stretch>
        </p:blipFill>
        <p:spPr bwMode="auto">
          <a:xfrm>
            <a:off x="500034" y="2786058"/>
            <a:ext cx="3266964" cy="387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ерпокрилець чорний"/>
          <p:cNvPicPr>
            <a:picLocks noChangeAspect="1" noChangeArrowheads="1"/>
          </p:cNvPicPr>
          <p:nvPr/>
        </p:nvPicPr>
        <p:blipFill>
          <a:blip r:embed="rId2"/>
          <a:srcRect l="7143" t="13506" r="19999" b="5462"/>
          <a:stretch>
            <a:fillRect/>
          </a:stretch>
        </p:blipFill>
        <p:spPr bwMode="auto">
          <a:xfrm>
            <a:off x="5286380" y="3429000"/>
            <a:ext cx="3643370" cy="321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8429684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2800 м;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відсиджуються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відлетіти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далеко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один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400 км;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вишуканим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делікатесом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гурманів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знаменитий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суп,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«супом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ластівчиних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електропередач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ламаючи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махові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півсантиметра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зупинок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2-3 роки,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п’є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сідаючи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землю,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500 000 км.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Серпокрильці</a:t>
            </a:r>
            <a:r>
              <a:rPr lang="ru-RU" dirty="0" smtClean="0"/>
              <a:t> </a:t>
            </a:r>
            <a:r>
              <a:rPr lang="ru-RU" dirty="0" err="1" smtClean="0"/>
              <a:t>ловлять</a:t>
            </a:r>
            <a:r>
              <a:rPr lang="ru-RU" dirty="0" smtClean="0"/>
              <a:t> комах у </a:t>
            </a:r>
            <a:r>
              <a:rPr lang="ru-RU" dirty="0" err="1" smtClean="0"/>
              <a:t>повітрі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комах,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зловила</a:t>
            </a:r>
            <a:r>
              <a:rPr lang="ru-RU" dirty="0" smtClean="0"/>
              <a:t> пташка за </a:t>
            </a:r>
            <a:r>
              <a:rPr lang="ru-RU" dirty="0" err="1" smtClean="0"/>
              <a:t>літо</a:t>
            </a:r>
            <a:r>
              <a:rPr lang="ru-RU" dirty="0" smtClean="0"/>
              <a:t>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буде </a:t>
            </a:r>
            <a:r>
              <a:rPr lang="ru-RU" dirty="0" err="1" smtClean="0"/>
              <a:t>дорівнювати</a:t>
            </a:r>
            <a:r>
              <a:rPr lang="ru-RU" dirty="0" smtClean="0"/>
              <a:t> 1 км.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похолоданні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затяжних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дощах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впадаючи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оціпеніння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виживаючи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найдовше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такому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3-5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пташенята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поїдання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Пташенята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понижуючі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encrypted-tbn0.gstatic.com/images?q=tbn:ANd9GcS9u5FKsNoZZveSUPdQtRljS2oNcxvSYaHO2NhMFmuifJBcks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4357718" cy="218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пернатих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позаздрити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нема комах,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вмерти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голоду,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заціпеніння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коли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погожих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метаболічні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сповільнюються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подібність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зимівлі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їжаків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ведмедів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стрижам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незвичайну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рису адаптивною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гіпотермією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Призупинення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пташенят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заціпеніння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дорослим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летіти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кормові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заціпеніння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пташенята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429132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наголошувалося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похолодання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стрижів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низькою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затягнувся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висиджуванням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яєць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птахи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інкубації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за таких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вигодувати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чисельне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потомство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таких невеликих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довгожителі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доживали до 21 року.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небесні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провісники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погоди”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стриж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акробатики.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хвилююче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сотнями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зграю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небу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дивовижною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спритністю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стрижа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досконалий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data:image/jpeg;base64,/9j/4AAQSkZJRgABAQAAAQABAAD/2wCEAAkGBxQPDxQUDxQUFBQUFBQUFBQUFBQUFBQUFBQWFhQUFBQYHCggGBolHBQUITEhJSkrLi4uFx8zODQsNygtLiwBCgoKDg0OFxAQGC0lHCQsLC8tLSwsLCwsLSwsLCwsLCwsLCwsLC8sLCwsLCwsLCwsLCwsLCwsLCwsLCwsLywsLP/AABEIALcBEwMBIgACEQEDEQH/xAAbAAEBAAIDAQAAAAAAAAAAAAAAAQYHAgQFA//EAD0QAAIBAgIHBAgEBAcBAAAAAAABAgMRBCEFBhIxQVFhInGBkQcTIzJSocHRFHKCsZKy4fAkQkNiwtLxFf/EABkBAQEBAQEBAAAAAAAAAAAAAAABBAIFA//EACURAQACAgICAgICAwAAAAAAAAABAgMRBDESISJhE0EyURSRsf/aAAwDAQACEQMRAD8AzcAHuvIACgQAoABAgAAAAAAKAAAAAFAgBQAAIoAAAAAAFAgAAEKABCgCAtgUcAUFQABAAAAoAEAKBCgAAAABQAAAAAEUBQBAUAADjOSiryaS5t2XmByB4+L1pwdL38TSuuEZbb8o3Z5Vb0i4KPuyqT/LTa/mscTkrHcvpGK89RLLQYPL0nYbhSrv9MF/yOK9J+G40q/lD/sc/mx/26/x8n9M5KYdR9JOCl7zqw/NTv8AyNnu6M1hwuKyoV6c38N7T/glZ/I7i9Z6lzbFevcPTBQdPmgKAOAKCohQAIUCwAAAAAAAKBCgIAACAAAAACqDzNP6eo4Gnt15Zv3IKznN8or6vJGr9Pa/4jEJxpewg+EHebXWpv8AKx8smatO+32x4LZOumztK6xYbCZV60Iy+BXlP+CN2Yzj/SXSS/w9Kc+Tm/Vp9Ukm/Oxqhtyd3frnvZ2KELZW+/gY7cu09em2vEpHftk2kNfMbWuozjRjypQzt1lK78rGP4qpOt2q1SdR3/1Jyk/C7Z2qeEb4fI7UMFbhLwtH6Ga2W1u5aa4or1DyaeDb3Rfl9WfeOAfFW739j1o4RfDf9Tf0O5g9FSqu1OlKT/2qKt3to4jc9OpiI7eCsBfd8k2HgJfC3+nZ/dGw8HqHezrTtzjHN921kvkzJ9FaDo4VeygrvfKWcnbrw8DVTi3t36ZcnKpXr21XozU7E4hq0J04v/NUezH5LPwMn0X6NKcWniarnb/JDsrxm8/KxnxTXTjUr37ZL8q9uvT44agqUIwhfZilFXbk7Lm3mz6gGhnCkKEcAAVAAAAAABQBAUgAoAAAEAAAdXSVapTp7VKEZtNXUpOCtxaai7vdka/09rpjKM+yqUFycJTT75XX0NjYintwlHddNLo+DNM614xT7LynFtS6Pc14NGXk3vXWp9NvFpS0TuPbK9B+kiM2o4yKhu9pTu436wd2l1TZ7etGt1HCYX1lOcKk6mVFRakm+MnZ+7He/BcTRe2xPcfGOTbUw+s8anlt99IaRqV6jnVm5ylvlL+8l0PlTTe867i0dvCK9l1MtmmHaoUr7v8A3pY9nBaPtnPJ8E08vI44ClGNrWu3ZX58nyM00Jq1Vr04zlL1cW3eMkp+7JrJX6PkcRW1p1WH0m1axu06Y7Twt8lsS8Xc9TR2rlWs1alaPxt7KXXNXfgZ3gtA0KTTUFKSzUpJNruyyPTNmPhT3eWPJzo6pDGMBqZShnVlKfRNxj42eZkdKkoK0UorkkkvJH0BtpjrT+MMN8l7/wApQoB9HzQFIBSFAUABBwAB05ACgQoCAAACAoAAAigACABxqTUYtyaSSbbbsklvbfAK5Gl/SO6KxsnQqRntK9RQaajU3STayvkn3tnd1815eIvRwjlGlulNZOr05qH7mu5yMPIzRaPGG/j4Zp8p/wBPrM+bZJSufNsyQ1S9bRrjPszV13u/g1mdj/5rpTW9wbVpcuLUna17Z9TycJV2ZIzDRM1WWxKzUlZrikuKfDdkcW3DuupZJqLoH11WU6q7FFqEoSjfbmrSg88rLj39TZEVbcdDQMYLDU1Sbcdne7Xbv2r243/Y756nGxxSkT+5eXyck3vMfqBAFNDOAAAAAAAAAAAAArgACuQpCgAAAABAAAAAAAAFDWXpM1mU28LRl2Yv2zW6Uluh3Lj17jLNeNOfgsI3B2q1OxT5ptdqfgvnY0pKLk7vvu/3MnKy+MeMNnFxb+cutUjtHylQud+nQ5/33HcpYO0byXDjnkeftv0x/wBW0cJRMmw2i3Wls0oOU7XUEneS5xaPch6M8RUhtpwheO0qc329q2UHbJd/A+laWt1D53vWvctexMj1Ym3JrjHPjkuuXe8+R5mM0dOjOUasXCUXZxks0+44wxM90p5Oydoq7Sd0r2z3I4tH6d1n9tx6hY6+3BPsylKUejvuXevKy5mZGrdSce6co2s283bjdN272vmzZeFxkKu1sPOLtKL96Laurrqmmu828PLuJpPcf8YuZi1PnHUvuUA2sQAAAAIAAKAAIAAKrgUhSuUKAAAAAAEAAAAAAAMe150x+FwjUHapVfq4c1f35eC+bRLTERuXVazaYiGEa36TWMxUms4Um6dPuWUpL8z+SieDHCcIr++J28NS2UkdyEbL9N/Fnk3t5TMy9etYrERDo0MClnLN2TS8fmexorQjxlbYT2VF7UpW2ls2vZxyve6XifDYvtJb7RXi2vubK1f0YsNRSaW3Kzm+O7KPgvqdYcXnb6c5sv46fblobQ1LCU4xpRjdKznbtSu7vPfa/C56IB6kRERqHlWtNp3LydOau0Mavbw7SVlOOU0uV+K7zU+t2pNXAvbh7SjeymlnG+5TjwfXd3G7j5YvDRrU5U6iUoTTjJPimfLJhrePt9MWa1J+mhdA6TlQeWTVrPfZXzXiro9mes1SniI4jD5OMVCUXuqQ2pO01xs3k96v0PN1o1engcS4PODu6Uvijfj1XE+OidHVcVP1dJJyfW3Bvj+VnmeM0v8Ab1PKLV+m69XtO08dRVSk7NZTg/ehLk+a5PieoaVo0sXoqtGo4Spvc7q9Oae+Layfde5tbV7TdPG0VOnk178Hvg/qt9meliy+Xxt6l52bD4/KvuHqAA+zOAAAAUCApApYABHEIAqAAAAAAAAAAAAAAao1w0h+Kx8rZ06C9XHldPtvxll+lGx9YdIfhsLVq8YxtH88so/No1Bg42jd73m78eVzLyr6iKtnFp7mzt0YX8Wo+e87Ulk+skvBJ/0OGGjbP4YuXi1f7HqaD0bLETpxW5bU5ytlFZJeO8wxEzOobpmIjcvX1N0U3UlWkrKMmodWls37lmZmcKVNQioxWUUkuiWSOZ6mLHFK6eVlyfktsAB9HzCgAeVrJoSGOoOnPKSzpz4xlz7uaNXaGlLAaQp+uWy4VNmfSMuy31Vne5uYxrXPVtYyntwXtYrLnOPw358vLiZ82Ly+Udw0YMvj8bdSyKtSjOLjNKUXk1JJprqnvMfeqsaNVVcDL1E73cHeVKadtqLje8U7cHwTtc9DVnE+twdGV22oKErqz26fYmmud4s9M+uotETL5bmkzESABHThQAAIUACFAUAARwAB0gACAAABQAqFAAAADBfSjjPZ0aCfvyc5dy7Mb+cvIxCkuHh5Hpa84n1mkZrhSjGC8FtfvJnRwi7Ub8FtPwz+x5ue28kvTwV1SHcw9Jy2owV5SlGEUubl9kbL0No9YeioLfvk+v8ARZGP6h6NcYOtNZyVoePvS/ZeZlxo42PUeUs3Jy7nxgFgDUyhQAAAAAAgkIJXskru7srXb3t9SgACkKBCgAAAAAAEsCkA4gAqAAApAAKAAoAAAAQGlNL1tvFYiXGVWaXdtv7I9nVbRv4rEuLXs1lPh2Us1fq7I8CvTbxE4pNv108uN1J5eZtzVzQ8cJRUVnOXaqSe9yebS6Jtnn0x+eSd9bejkyeGONdvTp01GKjFJJJJJbklwOZAeg85QAAAAAAEAAAAUgFIUAAAAAAAABQhSBHEFIVApCgQoAAABQAAAABjWB1WjHHVMRPdt7VOKta8s5Sfc9xkoBzWsR0trTbtQAdIAAAAABSAgoAAAACFAAAAAAAAAChCgI4gAoAAIhQAAKAIAAoCgCAoAhQAAAAAAgFIAKCAKoIAigAAAAAAAAAK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encrypted-tbn3.gstatic.com/images?q=tbn:ANd9GcRGFEpHGPXqsX9w6r3IhluHWRnkhkQhk4NEAaaGyndACG5M1L6p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395669" cy="25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http://4.bp.blogspot.com/-SDGZ8241PHI/U3NfK5WUWoI/AAAAAAAAAA4/9Sr-LRvzw2s/s1600/7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809980" cy="285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http://upload.wikimedia.org/wikipedia/commons/b/be/Apus_apus_-Barcelona,_Spain-8_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429132"/>
            <a:ext cx="3315356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>
                <a:solidFill>
                  <a:srgbClr val="FF0000"/>
                </a:solidFill>
                <a:latin typeface="Segoe Print" pitchFamily="2" charset="0"/>
              </a:rPr>
              <a:t>ПЕРНАТІ АСИ НЕБА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дивовижні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Орнітологи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три роки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безпере-рвному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ковтають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будматеріали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пух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травинки,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підняті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17—18 годин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плоди: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воістину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неба, за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максимальна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годину;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п’ятисот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приземляючись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силует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невеликої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пташки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запаморочливі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піруети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стрімкі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по-дібно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пташки,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маневри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ось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безпорадні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ноги.</a:t>
            </a:r>
          </a:p>
        </p:txBody>
      </p:sp>
      <p:sp>
        <p:nvSpPr>
          <p:cNvPr id="6146" name="AutoShape 2" descr="data:image/jpeg;base64,/9j/4AAQSkZJRgABAQAAAQABAAD/2wCEAAkGBxQPDxQUDxQUFBQUFBQUFBQUFBQUFBQUFBQWFhQUFBQYHCggGBwlHBQUITEhJSkrLi4uFx8zODMsNygtLiwBCgoKDg0NGA8QFC0kHRwsLCwsLCwwLCwuLCwsLCwtLCwsLCwtLCw0LCwsLCwsLCwvLyssLCwsLCwsLCwsLCwsLP/AABEIALcBEwMBIgACEQEDEQH/xAAbAAEBAAIDAQAAAAAAAAAAAAAAAQQFAgMGB//EAD8QAAIBAgIHBAcFBQkAAAAAAAABAgMRITEEBRJBUWFxBjKBkRMiUqGxwdEUQnKS8GKCosLhFTNDc4OElLLx/8QAGgEBAQEBAQEBAAAAAAAAAAAAAAEEAwUCBv/EACgRAQACAQMDBAICAwAAAAAAAAABAgMEESESMUEFEyJRMkIUYVKRof/aAAwDAQACEQMRAD8AzikKfoXjBSFAAFAAAIFAAAAAAAAACgAAAAIAAKAAIAACAAKEKQAQpABCkAAACgFAAAAUAAUhQgAAAACgACAAAAAAAAAACgACAAChCgCAACAACAACAACgACgACgAAUhQAACKQpABSFCoCgAQFAgKQIAAKAAIAAKAACAACAACAAAQACgACgACgAAUhQAACKAAoQoAEKQCgECKCAAAAoAAAAAAEAAACAACAACAACgACgACgAAUhQAACBSFCgACIUAKEMPSqkfT0YTjGSl6SSUt0oKMU1wt6Rms13N0aycZyTjZXUrqUfZlF52v+rIwZtdGLL7c1a8WknJj64lvwa7VGto6Qmu7OOceK9qPFfDybydN0yNFXm8d0VjJ9F83gavep0de/DP7V+rp25ZBxqTUe81Hfi7YccTy2tdd1Knq0W4Rwu07T/axvdZrKxpq+EW4J3eLbV2+baxfXExZPUaxxSN2qmit+07PbT1xRTt6RYcFJ7r52tkzA0rtTSh3YVJ/hUWvNSdjx/ob32km3uwe/m8Fz3Hfo2jtTtBYX3K6tffhgcJ1+T+naNJj/ALbat2znf1KEVznVT/hSXxMOXazSpd1UF+GNST8rsyoUHxS/C0vjE5TovfK9uNdxt+VHCdbln9nWNLSPDXT7Rabul5aM3/IcX2j01fef/GfziZ32WL+6n/uavvxI9C/YkumkVH45k/k5P8p/2vsU+oYce1ulR72xL8VKUfgkZOj9u5f4lGMuPo5OL8pJnJaE3hBTb4KpUb+p3R1BVnhJNLjKbw8G2zvjzZ5/GZlxvixR32bLQO1ujVrJydKT3VVsr8+Mfeb08zS7HU7pznKS3pLZvyvdteB6DQ9FjRhGFNWjFWinKUrLgnJt25HqYpyTHzhhyRSJ+Eu0AHZyQABFBChVBCgCkKAKQAUABAAoAGFpOtKVN7Mppy9iPrS8ll42MHStd2XqKzbWd20r707WfmZ8uqx4+8u9MF79obps6ftdP24fnj9TzP8AaM5/3m01y4Kzvbj5buJ06VXSv6srrK6d8vJmC/qc7/GjXXQR5s7u3Os40PQThKPpYTl6t02oTjeTa4XhHzPO6dr2ektPPDlh4vcYPamo5xhJ4bMpL8yg/kavV+mKn3lfh1+hlyX92euY5aKV9uOmJ4ep1bosqkrzwUcbmJrbSZQk7SbXN5KTVsOWB0vtA7WilbhZfS98FjgYn2jbay92/P4ryOcRPl9zMbcMyhO7u8Xe2bv48V9eVjZ04OUbRUeTbxV9ztm1fPMxNS07z3WdrdMHv/WB7ChoEFg75tZ8VdYefU53naX3WN2noaucu6m7vGdlwV7rdlextNF0D0awak97TcX5Gzo02souPNKy+h2uhKXfjHrhj1SviWuPJftWSbUr3lrHDHFTX5X8UFTlLu4/6S+Rto6HFcel7L3WO+MbKyyN+L02083nZkya6sfjG7U0tVbWM1GLxyir2/X/AIZNLVlOOcYt7rpYXzt/W5mg9DHpMVPDFfU5LeXGFNR7qS6JL4FKQ0RG3ZwmQhSFAhSAAAECkAVSkAFAAFAAQBj6XpkaSxxbyis3z5Lmee0jTZ6RdXtFZpO1Nfjl958vcZc+rpi47z9NOHT2yc9obbTNdRjdUl6SS4O0F1n9LmrqSraRjUm1D2abdOn0c+9PwO3R9EVk30TlGy/cpb+rNjToY8Xzd5fSJ42bW5Mnnh6WLS0p4YGj6vjBWikuSVl1azfiY9bRrd6/rb+7lbFcsD0VKkuXN/dX1ZkKkmsV6u9vvSfDoY+uWnph5ajoDlJKDTvK1peq/PLMtWjLHC975NW8Lnq/ssOCTasrYbK5cH/U6o6JTjdpN2tm8OpJmZfURs+b9pNXP0Umso2kuiwkveeMZ9103V1OpGStZyvd4u18sHuzXifIde6nlo9WUWnZPB5rZfdx34fBmjDffhwy125aiMrGTRqfr5Ix6kGnj+lxRYSO7i9T2aqtVoK173SweNk/VWG9Jn0jR9EUcXi3stJru2SXi8D5FqrS3TnCSzjJSWecWrYH0uj2ooSz24Pg47Xui235GjS0xdfVeefDlntk6dqN2DDpa0ozaSqwu8lKWxJ9Iys/cZjPXrNZj4y820TE8hAD6fIAAIAAoQAAQAAQACgACghQKCFAGt1vrZUPVj61RrBeyval9DYyvZ2z3XyvuuaGh2ebk5Vqm05O8tlWbfOT+FsDhnnJ07Y45n/jrhim+957Nam5tyqNtvFq/wD3luXJGfo6wT3LBSatBcoRy8WbnR9X06fdgr8XeT9+Xgd8qabTau1k3jboYI9OtPNrctn82scRVraMJPKMsfvY3fi8l0MylQdrOyXC+L6+8yQdK+m447zLnOvv4hIR45LJL6/rwO1Sxu7vDBKySOsp1j0/BH6vidZlny57eeGe97iKo7WvhwOIO9NPip+NYcbZslu9nJzbzd9xrta6opaVG1RPKylF2a+XuM8FnBjnvWEjLeP2l5LtD2Vp/YrU+9QU5wcrK8W3KcHZJcWufVnzC2J9f7XaQ1Q2I5zf8MbfzOPkfNNa6E4vaSw6eT8jzdXFYvtWOzdp5tNd5d2raEXFSTW1wxw53PR6u0f0jtJxaxzs9qyV1d5ZZ3SxZ5jVbcns3SaTavinsq+KPRao2o1o5XzTXdUbq+G9W8TDbfdrr2bVatzUHJNfdd3hyhLG3PasKSnS7rcf8tteaw+ZtHFzjeKvZ4xWLi87xtjZ53jwxOWhJzns1acmsbTcHG3KTSSfXPqaMWO9piI8uWS9YiXRoms60pbMdiq7X2W1CVuuC9zN3QlJxTnHZe9bSlbxsrijQjDuRS6LPxOw9fDS1Y+Vt3mZL1tPxrsEAOzmEKQAAQAAQAAAKCFAFIUAAAKAABSACgAAAAgAAKQHGpUUYuTyinJ9Erv4E7K0etqqqTcXik1FLnv951LV1OpGqnHBJLN7sTp0VOVSO1uTlLrL+qZuNVUNqnUl7Tdukm/lZngX3veZ+3s12rWI+nmNYdhHGktI0aosXZ05RtZu69WSeXJrfmOy+i1FXUKsJWUZJys7L1bq0uOKduZ7TRouNJ05Wa2r9Vb6t+RyhBRVlguBrxaK083ZsmqrHFWLo2g+jntKTas1Zrjzv8jMID0qUrSNqww2vNp3lSAH2+QhSAAABAABAAABABSkBBQABQQpQKQAUAAAABQQoAAADA15V2dHnzShbe9uSjZL94zzjOCdrpOzTV9zWTPm8b1mPtaztMS1er9VuLbqWxtdb8ldPlgl5m0hBK9sLu764fQ5EPjHhpSOIfd8tr95UEB1cwAACAoAgAAhSACFIAAIQAAUUAEFAAApAUUAACkAFAAAAAAAAAAAAAAAABAAAAAhSAAABAAAIAQAABQAAAAFAAAoAAAFAAEAAAUAAAAUCAAAAQAAUQAAAAQCAAAQAAAB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xage.ru/media/uploads/2013/01/47513014_apus_apus_1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214554"/>
            <a:ext cx="2825769" cy="188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xn--80afahik1bacv9b3i.xn--p1ai/images/public/20101203/chernyj_strizh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248890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 стриж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передвісником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погоди ? </a:t>
            </a: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Стриж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планктоном»,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личинками,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атмосферні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Мошки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планктон.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стриж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подув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дощові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хмари, пташки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пурхати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виписувати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дивовижні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кренделі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Помітивши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люди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провіщають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286124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вісімнадцять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прилетіли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люди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прилітає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погода.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гніздів’я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циклону,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розмножуватися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теплу погоду,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вибирають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маршрут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мене пташка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маленьке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острахом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дивитись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здивований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заносить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Маленький стриж,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відчуваючи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безмежність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необережно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вдаривши, впав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І впавши,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злетіти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щосили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напружуючи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став по паркету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лупцювати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тупотів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14290"/>
            <a:ext cx="4071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пташеня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впіймав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Цей стриж,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злякався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неморгаючим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хижацьким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оком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дививсь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мене, як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до 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скривленим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орлиним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дзьобом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вхопити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боляче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 за руку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приреченості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гордості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сполука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відпустив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стрижа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хмари.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небес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гайнув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перетворивсь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крапку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думками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само буду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 у раз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злетіти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піднявши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знайдеться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побачивши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халепу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мене б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підкинула</a:t>
            </a:r>
            <a:r>
              <a:rPr lang="ru-RU" dirty="0"/>
              <a:t> у небо? </a:t>
            </a:r>
          </a:p>
        </p:txBody>
      </p:sp>
      <p:pic>
        <p:nvPicPr>
          <p:cNvPr id="5122" name="Picture 2" descr="http://rosautopark.ru/adv/01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22317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1934" y="785794"/>
          <a:ext cx="4548230" cy="1214446"/>
        </p:xfrm>
        <a:graphic>
          <a:graphicData uri="http://schemas.openxmlformats.org/drawingml/2006/table">
            <a:tbl>
              <a:tblPr/>
              <a:tblGrid>
                <a:gridCol w="4548230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Серпокрилець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чорний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Apus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apus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Рід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Підродина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Серпокрилець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Apus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ерпокрильцеві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Apodidae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Серпокрильцеподібні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Apodiformes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214290"/>
            <a:ext cx="5537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Segoe Print" pitchFamily="2" charset="0"/>
              </a:rPr>
              <a:t>Серпокрилець</a:t>
            </a:r>
            <a:r>
              <a:rPr lang="ru-RU" sz="2400" b="1" dirty="0">
                <a:latin typeface="Segoe Print" pitchFamily="2" charset="0"/>
              </a:rPr>
              <a:t> </a:t>
            </a:r>
            <a:r>
              <a:rPr lang="ru-RU" sz="2400" b="1" dirty="0" err="1">
                <a:latin typeface="Segoe Print" pitchFamily="2" charset="0"/>
              </a:rPr>
              <a:t>чорний</a:t>
            </a:r>
            <a:r>
              <a:rPr lang="ru-RU" sz="2400" b="1" dirty="0">
                <a:latin typeface="Segoe Print" pitchFamily="2" charset="0"/>
              </a:rPr>
              <a:t> (</a:t>
            </a:r>
            <a:r>
              <a:rPr lang="en-US" sz="2400" b="1" dirty="0" err="1">
                <a:latin typeface="Segoe Print" pitchFamily="2" charset="0"/>
              </a:rPr>
              <a:t>Apus</a:t>
            </a:r>
            <a:r>
              <a:rPr lang="en-US" sz="2400" b="1" dirty="0">
                <a:latin typeface="Segoe Print" pitchFamily="2" charset="0"/>
              </a:rPr>
              <a:t> </a:t>
            </a:r>
            <a:r>
              <a:rPr lang="en-US" sz="2400" b="1" dirty="0" err="1">
                <a:latin typeface="Segoe Print" pitchFamily="2" charset="0"/>
              </a:rPr>
              <a:t>apus</a:t>
            </a:r>
            <a:r>
              <a:rPr lang="en-US" sz="2400" b="1" dirty="0">
                <a:latin typeface="Segoe Print" pitchFamily="2" charset="0"/>
              </a:rPr>
              <a:t>)</a:t>
            </a:r>
          </a:p>
        </p:txBody>
      </p:sp>
      <p:pic>
        <p:nvPicPr>
          <p:cNvPr id="21508" name="Picture 4" descr="Чёрный стриж на вертикальной сте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214710" cy="405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500063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Стриж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діалектна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звуконаслідувальним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індоєвропейського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свистіти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звук.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зумовлено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забарвленням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929330"/>
            <a:ext cx="681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щур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серпорізка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серпик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071678"/>
            <a:ext cx="5143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Потрапивши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землю,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повзком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штовхаючись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короткими лапами. Напевно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«безногий».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птахові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форму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за голос.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злетіти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б’ються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 землю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залізають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якесь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пікірують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5330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Дивовижний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 птах у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великій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біді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зведених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1944 року.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споруджених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1919 року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притулок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Цифра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- 7%.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зведених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1944 року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1,4%.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2000 року - 0.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 ж картина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модернізованих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ernatidruzi.org.ua/pictures/serp_hol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299114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4.bp.blogspot.com/-H_rd3JecLL8/UyFjhMVcE5I/AAAAAAAABSY/PbxA-5GePGc/s1600/3xOxA62Vh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4778475" cy="287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1994-2007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південно-східній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половина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грошей,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лотереї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реконструкцію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масштабах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зачепила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нежитлові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улюблене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Наново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споруджувані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жаль,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попитом в наших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пернатих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емідемія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перероблювати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фабрики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Теперішні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стандартами,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ізоляцією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горищ,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шансу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нешкідливому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красивому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життєствердному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ernatidruzi.org.ua/pictures/serpnebez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8100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pernatidruzi.org.ua/pictures/serpnebez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98333"/>
            <a:ext cx="3524248" cy="279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643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Прикмета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стриж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залетів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чекати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прикмети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старшого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форумах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серйозно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турбуються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них стриж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балкон.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Прикмета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запевняють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передвістя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аж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стриж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прикмета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невідворотні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стриж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залітав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далеких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траплялося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звісткою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прикмети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маленьких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сіро-чорних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пташок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схожих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дізнавалися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вагітність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14338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такими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несподівані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покупки,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дзвінки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загублена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приїздом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гостей. 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все-таки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Нам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зальоту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42886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пронизливим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вереском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носяться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дахами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28612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ластівки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вниз - перед бурею;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ластівки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землею - завтра без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дощу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будівлями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самих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пізніх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сутінок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погоди.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6037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низько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віщують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64291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ПРИКМЕТИ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429264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стриж у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символом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rnatidruzi.org.ua/pictures/serp_pislja_opysu_m.jpg"/>
          <p:cNvPicPr>
            <a:picLocks noChangeAspect="1" noChangeArrowheads="1"/>
          </p:cNvPicPr>
          <p:nvPr/>
        </p:nvPicPr>
        <p:blipFill>
          <a:blip r:embed="rId2"/>
          <a:srcRect l="22500"/>
          <a:stretch>
            <a:fillRect/>
          </a:stretch>
        </p:blipFill>
        <p:spPr bwMode="auto">
          <a:xfrm>
            <a:off x="6000760" y="928670"/>
            <a:ext cx="2952744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87154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Середовище</a:t>
            </a:r>
            <a:r>
              <a:rPr lang="ru-RU" sz="24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існування</a:t>
            </a:r>
            <a:endParaRPr lang="ru-RU" sz="2400" dirty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птах. На початку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гніздового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прилітає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головного харчу в меню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осінньому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холоду,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відлітають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Африки,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всю зиму.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мешкали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гірській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густим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міщанами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остраху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сусідству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16-17 см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42-48 см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Вага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35-50 г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Пір’я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однотонне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відблиском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темно-коричневого та бурого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темно-сірого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дзьобом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проступає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пляма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серпоподібно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вигнуті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короткий,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роздвоєний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короткий,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широким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розрізом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рота. Ноги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світло-бурі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вперед.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темно-бурого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Спосіб</a:t>
            </a:r>
            <a:r>
              <a:rPr lang="ru-RU" sz="24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життя</a:t>
            </a:r>
            <a:endParaRPr lang="ru-RU" sz="2400" dirty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крикливі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компанійські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вони, як правило, невеликими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сезоном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весь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 200 км/год,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змахуючи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Погожими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вечорами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влаштовують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перегони,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віражі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вереском.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присяде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землю,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ходить,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здоровий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злетіти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складе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шансів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зринути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неминуче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голоду.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лапки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рильцям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чіплятися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ширшаву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вертикальних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них.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вчепившись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кігтиками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прямовисні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павуків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дрейфують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океану.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пролітають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зібравшись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заночувати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небесах,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світанку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ширяючи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змахуючи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прямо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обходитися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втрачаючи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40%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Як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такого невеликого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доживали до 21 року.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Розмноження</a:t>
            </a:r>
            <a:endParaRPr lang="ru-RU" sz="2400" dirty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прилітають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сімейне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них проходить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партнера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будівельного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зона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веж, 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старим деревам.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пір’їнки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травинки та пух,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склеюють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секретом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неглибокої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чашки.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льоток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схованого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підлетіти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посадки.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відкладає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18-20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насиджують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кладку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заціпеніння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понижується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Запаси жиру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витримати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7-9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впаде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20°С,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пташенята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гинуть. </a:t>
            </a:r>
          </a:p>
        </p:txBody>
      </p:sp>
      <p:pic>
        <p:nvPicPr>
          <p:cNvPr id="17412" name="Picture 4" descr="http://pernatidruzi.org.ua/pictures/serp_v_cikavynky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820" y="4214818"/>
            <a:ext cx="2663156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pernatidruzi.org.ua/pictures/serp_pislja_rozmnogennja.jpg"/>
          <p:cNvPicPr>
            <a:picLocks noChangeAspect="1" noChangeArrowheads="1"/>
          </p:cNvPicPr>
          <p:nvPr/>
        </p:nvPicPr>
        <p:blipFill>
          <a:blip r:embed="rId3"/>
          <a:srcRect l="12557" t="9000" r="15524" b="15999"/>
          <a:stretch>
            <a:fillRect/>
          </a:stretch>
        </p:blipFill>
        <p:spPr bwMode="auto">
          <a:xfrm>
            <a:off x="177134" y="4372435"/>
            <a:ext cx="2861807" cy="227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://3.bp.blogspot.com/-1OJUyg6ZEiQ/TliqFlVt7cI/AAAAAAAAEH4/B8Cc8RNZvlc/s400/vencejo-con-pollo.jpg"/>
          <p:cNvPicPr>
            <a:picLocks noChangeAspect="1" noChangeArrowheads="1"/>
          </p:cNvPicPr>
          <p:nvPr/>
        </p:nvPicPr>
        <p:blipFill>
          <a:blip r:embed="rId4"/>
          <a:srcRect l="7500" t="6250" r="23124"/>
          <a:stretch>
            <a:fillRect/>
          </a:stretch>
        </p:blipFill>
        <p:spPr bwMode="auto">
          <a:xfrm>
            <a:off x="3428992" y="4346108"/>
            <a:ext cx="2500330" cy="22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4" name="Picture 2" descr="Самка насиживает яй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568279" cy="27911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439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Повернення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малят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зі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сплячки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 посилене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швидко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втрачену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 вагу.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Серпокрильці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пташеням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комахами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склеюючи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грудочки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Птах занурює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голову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наполовину в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глотку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пташенят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і віддає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принесене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грудочці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 до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1500 комах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і павуків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транспортування «пакет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доводиться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розривати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малечі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буквально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заковтують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хітинолітичний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фермент слюна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справу,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30-40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пташенята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зміцніють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здобувати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55-65 г.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батьки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відлітають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зимівлю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роки,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весь час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зрілості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потомство.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перезимувати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квітні-травні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найкоротший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сезон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пташенят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Африки.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переміщаються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дощами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популяціях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птахи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гинуть у перший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https://lh4.googleusercontent.com/-Sq0mwXHHdjM/UwEgRqboSnI/AAAAAAAADuA/cdhI8jh8lSo/w1000-h563-no/_MG_314011.jpg"/>
          <p:cNvPicPr>
            <a:picLocks noChangeAspect="1" noChangeArrowheads="1"/>
          </p:cNvPicPr>
          <p:nvPr/>
        </p:nvPicPr>
        <p:blipFill>
          <a:blip r:embed="rId2"/>
          <a:srcRect l="3447" t="8163"/>
          <a:stretch>
            <a:fillRect/>
          </a:stretch>
        </p:blipFill>
        <p:spPr bwMode="auto">
          <a:xfrm>
            <a:off x="2428860" y="3429000"/>
            <a:ext cx="4788756" cy="256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5286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Серпокрилець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чорний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безногий,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практично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проводить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пристосовані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спарюватися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перетворюють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влучного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мисливця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літаючих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павуків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найшвидших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320 км/год.</a:t>
            </a:r>
          </a:p>
        </p:txBody>
      </p:sp>
      <p:pic>
        <p:nvPicPr>
          <p:cNvPr id="15362" name="Picture 2" descr="Серпокрилець чорний"/>
          <p:cNvPicPr>
            <a:picLocks noChangeAspect="1" noChangeArrowheads="1"/>
          </p:cNvPicPr>
          <p:nvPr/>
        </p:nvPicPr>
        <p:blipFill>
          <a:blip r:embed="rId3"/>
          <a:srcRect l="11780" r="13612" b="5909"/>
          <a:stretch>
            <a:fillRect/>
          </a:stretch>
        </p:blipFill>
        <p:spPr bwMode="auto">
          <a:xfrm>
            <a:off x="6000760" y="285728"/>
            <a:ext cx="2950695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500063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пернатий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галасливий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стрімкі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серп.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ластівок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8847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стрімчаки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урвисті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береги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(де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оселялися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щілинах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пустоти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дупла,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дятлами). У наш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оселилися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містечках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кількаповерховою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забудовою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 до 17 млн.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гніздових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серпокрильці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планктоном",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павуків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легких,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піднімали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Птахи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Широко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труба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потомства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упіймані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горловому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мішечку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 descr="http://lh6.ggpht.com/hBwepAkAp8AN43d24plhEiGAZJbRpSaQGPPZUiMFbzlreNoIl7bUbBKR1K7zD26FO_THsoITiqjEEWSAOYdQAyIv-KKsuA=s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88" y="3500438"/>
            <a:ext cx="423258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Apus apus a2753 UK: Swift DE: Mauersegler FR: Martinet noir ES: Vencejo Común CZ: rorýs obecný DA: Mursejler DU: Gierzwaluw IT: Rondone FI: Tervapääsky PT: Andorinhao-preto SE: Tornseglare NO: Tarnseiler TR: ebabi EE: Piiritaja SYN: Falciot negre Sorbeltz arrunt"/>
          <p:cNvPicPr>
            <a:picLocks noChangeAspect="1" noChangeArrowheads="1"/>
          </p:cNvPicPr>
          <p:nvPr/>
        </p:nvPicPr>
        <p:blipFill>
          <a:blip r:embed="rId3"/>
          <a:srcRect l="24934" t="19000" r="3257" b="13500"/>
          <a:stretch>
            <a:fillRect/>
          </a:stretch>
        </p:blipFill>
        <p:spPr bwMode="auto">
          <a:xfrm>
            <a:off x="4643438" y="3500438"/>
            <a:ext cx="4214842" cy="263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2752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2014-07-06T10:03:19Z</dcterms:created>
  <dcterms:modified xsi:type="dcterms:W3CDTF">2014-10-18T14:13:54Z</dcterms:modified>
</cp:coreProperties>
</file>