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7" y="-3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1835E-891D-4F05-904F-0D6260E05CD1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37FD0-E8E4-472F-A0BB-A2FBB42074D6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24744"/>
            <a:ext cx="7844408" cy="2046089"/>
          </a:xfrm>
        </p:spPr>
        <p:txBody>
          <a:bodyPr>
            <a:noAutofit/>
          </a:bodyPr>
          <a:lstStyle/>
          <a:p>
            <a:r>
              <a:rPr lang="uk-UA" sz="6600" b="1" dirty="0" smtClean="0">
                <a:latin typeface="Monotype Corsiva" pitchFamily="66" charset="0"/>
                <a:cs typeface="MV Boli" pitchFamily="2" charset="0"/>
              </a:rPr>
              <a:t>Гіпотези виникнення життя на Землі</a:t>
            </a:r>
            <a:endParaRPr lang="uk-UA" sz="6600" b="1" dirty="0">
              <a:latin typeface="Monotype Corsiva" pitchFamily="66" charset="0"/>
              <a:cs typeface="MV Boli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512768" cy="2279104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otype Corsiva" pitchFamily="66" charset="0"/>
                <a:cs typeface="MV Boli" pitchFamily="2" charset="0"/>
              </a:rPr>
              <a:t>Життя – одне з найскладніших явищ </a:t>
            </a:r>
            <a:r>
              <a:rPr lang="uk-UA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Monotype Corsiva" pitchFamily="66" charset="0"/>
                <a:cs typeface="MV Boli" pitchFamily="2" charset="0"/>
              </a:rPr>
              <a:t>природи.З</a:t>
            </a:r>
            <a:r>
              <a:rPr lang="uk-UA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otype Corsiva" pitchFamily="66" charset="0"/>
                <a:cs typeface="MV Boli" pitchFamily="2" charset="0"/>
              </a:rPr>
              <a:t> глибокої давнини воно сприймалося як щось таємниче і непізнане</a:t>
            </a:r>
            <a:endParaRPr lang="uk-UA" sz="3600" b="1" dirty="0">
              <a:solidFill>
                <a:schemeClr val="tx1">
                  <a:lumMod val="75000"/>
                  <a:lumOff val="25000"/>
                </a:schemeClr>
              </a:solidFill>
              <a:latin typeface="Monotype Corsiva" pitchFamily="66" charset="0"/>
              <a:cs typeface="MV Boli" pitchFamily="2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644008" cy="6309320"/>
          </a:xfrm>
        </p:spPr>
        <p:txBody>
          <a:bodyPr>
            <a:normAutofit/>
          </a:bodyPr>
          <a:lstStyle/>
          <a:p>
            <a:pPr algn="l"/>
            <a:r>
              <a:rPr lang="uk-UA" sz="2800" dirty="0"/>
              <a:t>Згідно з теорією стаціонарного стану, </a:t>
            </a:r>
            <a:r>
              <a:rPr lang="uk-UA" sz="2800" dirty="0" smtClean="0"/>
              <a:t>Всесвіт</a:t>
            </a:r>
            <a:r>
              <a:rPr lang="uk-UA" sz="2800" dirty="0"/>
              <a:t> існував вічно. Згідно з іншими гіпотезами, Всесвіт міг виникнути із згустку </a:t>
            </a:r>
            <a:r>
              <a:rPr lang="uk-UA" sz="2800" dirty="0" smtClean="0"/>
              <a:t>нейтронів</a:t>
            </a:r>
            <a:r>
              <a:rPr lang="uk-UA" sz="2800" dirty="0"/>
              <a:t> внаслідок 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>” Великого вибуху ” народився </a:t>
            </a:r>
            <a:r>
              <a:rPr lang="uk-UA" sz="2800" dirty="0"/>
              <a:t>в одній з </a:t>
            </a:r>
            <a:r>
              <a:rPr lang="uk-UA" sz="2800" dirty="0" smtClean="0"/>
              <a:t>чорних дір або </a:t>
            </a:r>
            <a:r>
              <a:rPr lang="uk-UA" sz="2800" dirty="0"/>
              <a:t>ж був створений Творцем. З виключно філософської точки зору, наука не може спростувати тезу про божественне створення Всесвіту</a:t>
            </a:r>
          </a:p>
        </p:txBody>
      </p:sp>
      <p:pic>
        <p:nvPicPr>
          <p:cNvPr id="1026" name="Picture 2" descr="http://pti.kiev.ua/uploads/posts/2010-01/1264452481_pokhodzh-zhittj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99825" y="332656"/>
            <a:ext cx="4844175" cy="590465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8229600" cy="1143000"/>
          </a:xfrm>
        </p:spPr>
        <p:txBody>
          <a:bodyPr>
            <a:normAutofit/>
          </a:bodyPr>
          <a:lstStyle/>
          <a:p>
            <a:r>
              <a:rPr lang="uk-UA" sz="4800" dirty="0">
                <a:latin typeface="Monotype Corsiva" pitchFamily="66" charset="0"/>
              </a:rPr>
              <a:t>Гіпотеза </a:t>
            </a:r>
            <a:r>
              <a:rPr lang="uk-UA" sz="4800" dirty="0" smtClean="0">
                <a:latin typeface="Monotype Corsiva" pitchFamily="66" charset="0"/>
              </a:rPr>
              <a:t>Опаріна</a:t>
            </a:r>
            <a:endParaRPr lang="uk-UA" sz="4800" dirty="0"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76672"/>
            <a:ext cx="55446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dirty="0" smtClean="0"/>
              <a:t>1923</a:t>
            </a:r>
            <a:r>
              <a:rPr lang="uk-UA" sz="2200" dirty="0"/>
              <a:t> року </a:t>
            </a:r>
            <a:r>
              <a:rPr lang="uk-UA" sz="2200" dirty="0" smtClean="0"/>
              <a:t>Щ. Ш. Опарін, </a:t>
            </a:r>
            <a:r>
              <a:rPr lang="uk-UA" sz="2200" dirty="0"/>
              <a:t>виходячи з </a:t>
            </a:r>
            <a:r>
              <a:rPr lang="uk-UA" sz="2200" dirty="0" smtClean="0"/>
              <a:t>теоретичних</a:t>
            </a:r>
            <a:r>
              <a:rPr lang="uk-UA" sz="2200" dirty="0"/>
              <a:t> міркувань, запропонував гіпотезу, що органічні речовини, можливо </a:t>
            </a:r>
            <a:r>
              <a:rPr lang="uk-UA" sz="2200" dirty="0" smtClean="0"/>
              <a:t>вуглеводні, </a:t>
            </a:r>
            <a:r>
              <a:rPr lang="uk-UA" sz="2200" dirty="0"/>
              <a:t>могли утворюватися в океані з простіших сполук. Енергію для цих процесів постачала інтенсивна </a:t>
            </a:r>
            <a:r>
              <a:rPr lang="uk-UA" sz="2200" dirty="0" smtClean="0"/>
              <a:t>сонячна радіація, </a:t>
            </a:r>
            <a:r>
              <a:rPr lang="uk-UA" sz="2200" dirty="0"/>
              <a:t>головним чином </a:t>
            </a:r>
            <a:r>
              <a:rPr lang="uk-UA" sz="2200" dirty="0" smtClean="0"/>
              <a:t>ультрафіолетове випромінювання, </a:t>
            </a:r>
            <a:r>
              <a:rPr lang="uk-UA" sz="2200" dirty="0"/>
              <a:t>що потрапляло на Землю до того, як утворився </a:t>
            </a:r>
            <a:r>
              <a:rPr lang="uk-UA" sz="2200" dirty="0" smtClean="0"/>
              <a:t>озонови</a:t>
            </a:r>
            <a:r>
              <a:rPr lang="uk-UA" sz="2200" dirty="0"/>
              <a:t>й шар, який зараз затримує основну її частину. На думку Опаріна, різноманітність простих сполук, що були в океанах, площа поверхні Землі, доступність енергії й масштаби часу дозволяють припустити, що в океанах поступово накопичилися органічні речовини й </a:t>
            </a:r>
            <a:r>
              <a:rPr lang="uk-UA" sz="2200" dirty="0" smtClean="0"/>
              <a:t>утворився первісний бульйон. </a:t>
            </a:r>
            <a:r>
              <a:rPr lang="uk-UA" sz="2200" dirty="0"/>
              <a:t>У такому первісному бульйоні, на його думку, могло виникнути </a:t>
            </a:r>
            <a:r>
              <a:rPr lang="uk-UA" sz="2200" dirty="0" smtClean="0"/>
              <a:t>життя.</a:t>
            </a:r>
            <a:endParaRPr lang="uk-UA" sz="2200" dirty="0"/>
          </a:p>
        </p:txBody>
      </p:sp>
      <p:pic>
        <p:nvPicPr>
          <p:cNvPr id="15362" name="Picture 2" descr="https://encrypted-tbn0.gstatic.com/images?q=tbn:ANd9GcR1gVsUltTicU0C5YkuUc-FL-QAIWMWNEoAaUmZlItCPw619JH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45123" y="908720"/>
            <a:ext cx="3103571" cy="446449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5" descr="http://shkola.ostriv.in.ua/images/publications/4/15739/136889883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0"/>
            <a:ext cx="6984776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0528" y="0"/>
            <a:ext cx="9324528" cy="685800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uk-UA" sz="12800" b="1" dirty="0"/>
              <a:t>Гіпотеза світу </a:t>
            </a:r>
            <a:r>
              <a:rPr lang="uk-UA" sz="12800" b="1" dirty="0" smtClean="0"/>
              <a:t>РНК</a:t>
            </a:r>
            <a:endParaRPr lang="uk-UA" sz="12800" b="1" dirty="0"/>
          </a:p>
          <a:p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Гіпотеза 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світу РНК передбачає, що вихідною формою живих істот 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на Землі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 були 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молекули РНК, 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які, в 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результаті біохімічні еволюції, 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розвинулись у 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ДНК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 та 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білки, 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давши початок білковому життю сучасного 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типу.</a:t>
            </a:r>
            <a:endParaRPr lang="uk-UA" sz="10400" b="1" dirty="0">
              <a:solidFill>
                <a:schemeClr val="tx1">
                  <a:lumMod val="95000"/>
                  <a:lumOff val="5000"/>
                </a:schemeClr>
              </a:solidFill>
              <a:latin typeface="Monotype Corsiva" pitchFamily="66" charset="0"/>
            </a:endParaRPr>
          </a:p>
          <a:p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Гіпотеза світу РНК заснована на здатності РНК запам'ятовувати, передавати, і дублювати 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генетичну інформацію, 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так само, як це робить ДНК. Окрім того, РНК має 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каталітичні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 властивості і може поводити себе як 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фермент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 </a:t>
            </a:r>
            <a:r>
              <a:rPr lang="uk-UA" sz="10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—рибозим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 (</a:t>
            </a:r>
            <a:r>
              <a:rPr lang="uk-UA" sz="10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РНК-ензим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).</a:t>
            </a:r>
            <a:endParaRPr lang="uk-UA" sz="10400" b="1" dirty="0">
              <a:solidFill>
                <a:schemeClr val="tx1">
                  <a:lumMod val="95000"/>
                  <a:lumOff val="5000"/>
                </a:schemeClr>
              </a:solidFill>
              <a:latin typeface="Monotype Corsiva" pitchFamily="66" charset="0"/>
            </a:endParaRPr>
          </a:p>
          <a:p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Гіпотеза світу РНК пояснює як виник складний процес передачі інформації з ДНК на білок, який представлений трьома основними стадіями: </a:t>
            </a:r>
            <a:r>
              <a:rPr lang="uk-UA" sz="10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транскрипцією–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передачею інформації з ДНК на РНК; 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дозріванням РНК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 – видалення зайвих послідовностей </a:t>
            </a:r>
            <a:r>
              <a:rPr lang="uk-UA" sz="10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нуклеотидів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, 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які не несуть 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інформації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 для 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синтезу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 </a:t>
            </a:r>
            <a:r>
              <a:rPr lang="uk-UA" sz="10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білка;трансляцією</a:t>
            </a:r>
            <a:r>
              <a:rPr lang="uk-UA" sz="10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 – передачею інформації з дозрілої РНК на білок. У цій схемі існує один зворотний зв'язок, коли інформація передається з РНК на ДНК, але невідомо жодного випадку передачі інформації з білка на РНК чи ДНК</a:t>
            </a:r>
          </a:p>
          <a:p>
            <a:endParaRPr lang="uk-UA" sz="8000" dirty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6372200" cy="626469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 err="1"/>
              <a:t>Гіпотеза</a:t>
            </a:r>
            <a:r>
              <a:rPr lang="ru-RU" b="1" dirty="0"/>
              <a:t> </a:t>
            </a:r>
            <a:r>
              <a:rPr lang="ru-RU" b="1" dirty="0" err="1" smtClean="0"/>
              <a:t>панспермії</a:t>
            </a:r>
            <a:endParaRPr lang="ru-RU" b="1" dirty="0"/>
          </a:p>
          <a:p>
            <a:r>
              <a:rPr lang="ru-RU" sz="2400" b="1" i="1" dirty="0" err="1" smtClean="0"/>
              <a:t>Панспермія</a:t>
            </a:r>
            <a:r>
              <a:rPr lang="ru-RU" sz="2400" dirty="0" smtClean="0"/>
              <a:t> </a:t>
            </a:r>
            <a:r>
              <a:rPr lang="ru-RU" sz="2400" dirty="0"/>
              <a:t>— </a:t>
            </a:r>
            <a:r>
              <a:rPr lang="ru-RU" sz="2400" dirty="0" err="1"/>
              <a:t>космогонічна</a:t>
            </a:r>
            <a:r>
              <a:rPr lang="ru-RU" sz="2400" dirty="0"/>
              <a:t> </a:t>
            </a:r>
            <a:r>
              <a:rPr lang="ru-RU" sz="2400" dirty="0" err="1"/>
              <a:t>гіпотеза</a:t>
            </a:r>
            <a:r>
              <a:rPr lang="ru-RU" sz="2400" dirty="0"/>
              <a:t> про </a:t>
            </a:r>
            <a:r>
              <a:rPr lang="ru-RU" sz="2400" dirty="0" err="1"/>
              <a:t>появу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 на </a:t>
            </a:r>
            <a:r>
              <a:rPr lang="ru-RU" sz="2400" dirty="0" err="1"/>
              <a:t>Землі</a:t>
            </a:r>
            <a:r>
              <a:rPr lang="ru-RU" sz="2400" dirty="0"/>
              <a:t> в </a:t>
            </a:r>
            <a:r>
              <a:rPr lang="ru-RU" sz="2400" dirty="0" err="1"/>
              <a:t>результаті</a:t>
            </a:r>
            <a:r>
              <a:rPr lang="ru-RU" sz="2400" dirty="0"/>
              <a:t> </a:t>
            </a:r>
            <a:r>
              <a:rPr lang="ru-RU" sz="2400" dirty="0" err="1"/>
              <a:t>перенесення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інших</a:t>
            </a:r>
            <a:r>
              <a:rPr lang="ru-RU" sz="2400" dirty="0"/>
              <a:t> планет </a:t>
            </a:r>
            <a:r>
              <a:rPr lang="ru-RU" sz="2400" dirty="0" err="1"/>
              <a:t>якихось</a:t>
            </a:r>
            <a:r>
              <a:rPr lang="ru-RU" sz="2400" dirty="0"/>
              <a:t> «</a:t>
            </a:r>
            <a:r>
              <a:rPr lang="ru-RU" sz="2400" dirty="0" err="1"/>
              <a:t>зародків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 smtClean="0"/>
              <a:t>».</a:t>
            </a:r>
            <a:r>
              <a:rPr lang="ru-RU" sz="2400" dirty="0"/>
              <a:t> </a:t>
            </a:r>
            <a:r>
              <a:rPr lang="ru-RU" sz="2400" dirty="0" err="1"/>
              <a:t>Вперше</a:t>
            </a:r>
            <a:r>
              <a:rPr lang="ru-RU" sz="2400" dirty="0"/>
              <a:t> на початку XX </a:t>
            </a:r>
            <a:r>
              <a:rPr lang="ru-RU" sz="2400" dirty="0" err="1"/>
              <a:t>століття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сформулював</a:t>
            </a:r>
            <a:r>
              <a:rPr lang="ru-RU" sz="2400" dirty="0"/>
              <a:t> </a:t>
            </a:r>
            <a:r>
              <a:rPr lang="ru-RU" sz="2400" dirty="0" err="1"/>
              <a:t>видатний</a:t>
            </a:r>
            <a:r>
              <a:rPr lang="ru-RU" sz="2400" dirty="0"/>
              <a:t> </a:t>
            </a:r>
            <a:r>
              <a:rPr lang="ru-RU" sz="2400" dirty="0" err="1"/>
              <a:t>шведський</a:t>
            </a:r>
            <a:r>
              <a:rPr lang="ru-RU" sz="2400" dirty="0"/>
              <a:t> </a:t>
            </a:r>
            <a:r>
              <a:rPr lang="ru-RU" sz="2400" dirty="0" err="1"/>
              <a:t>фізик</a:t>
            </a:r>
            <a:r>
              <a:rPr lang="ru-RU" sz="2400" dirty="0"/>
              <a:t> С. </a:t>
            </a:r>
            <a:r>
              <a:rPr lang="ru-RU" sz="2400" dirty="0" err="1"/>
              <a:t>Арреніус</a:t>
            </a:r>
            <a:r>
              <a:rPr lang="ru-RU" sz="2400" dirty="0"/>
              <a:t>, а </a:t>
            </a:r>
            <a:r>
              <a:rPr lang="ru-RU" sz="2400" dirty="0" err="1"/>
              <a:t>розвинув</a:t>
            </a:r>
            <a:r>
              <a:rPr lang="ru-RU" sz="2400" dirty="0"/>
              <a:t> </a:t>
            </a:r>
            <a:r>
              <a:rPr lang="ru-RU" sz="2400" dirty="0" err="1"/>
              <a:t>геніальний</a:t>
            </a:r>
            <a:r>
              <a:rPr lang="ru-RU" sz="2400" dirty="0"/>
              <a:t> </a:t>
            </a:r>
            <a:r>
              <a:rPr lang="ru-RU" sz="2400" dirty="0" err="1"/>
              <a:t>український</a:t>
            </a:r>
            <a:r>
              <a:rPr lang="ru-RU" sz="2400" dirty="0"/>
              <a:t> учений В.І. </a:t>
            </a:r>
            <a:r>
              <a:rPr lang="ru-RU" sz="2400" dirty="0" err="1"/>
              <a:t>Вернадський</a:t>
            </a:r>
            <a:r>
              <a:rPr lang="ru-RU" sz="2400" dirty="0"/>
              <a:t>.</a:t>
            </a:r>
            <a:br>
              <a:rPr lang="ru-RU" sz="2400" dirty="0"/>
            </a:br>
            <a:endParaRPr lang="ru-RU" sz="2400" dirty="0"/>
          </a:p>
          <a:p>
            <a:r>
              <a:rPr lang="ru-RU" sz="2400" dirty="0" err="1"/>
              <a:t>Відомо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спори </a:t>
            </a:r>
            <a:r>
              <a:rPr lang="ru-RU" sz="2400" dirty="0" err="1"/>
              <a:t>прокаріотів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без </a:t>
            </a:r>
            <a:r>
              <a:rPr lang="ru-RU" sz="2400" dirty="0" err="1"/>
              <a:t>втрати</a:t>
            </a:r>
            <a:r>
              <a:rPr lang="ru-RU" sz="2400" dirty="0"/>
              <a:t> </a:t>
            </a:r>
            <a:r>
              <a:rPr lang="ru-RU" sz="2400" dirty="0" err="1"/>
              <a:t>здатності</a:t>
            </a:r>
            <a:r>
              <a:rPr lang="ru-RU" sz="2400" dirty="0"/>
              <a:t> до </a:t>
            </a:r>
            <a:r>
              <a:rPr lang="ru-RU" sz="2400" dirty="0" err="1"/>
              <a:t>життєдіяльності</a:t>
            </a:r>
            <a:r>
              <a:rPr lang="ru-RU" sz="2400" dirty="0"/>
              <a:t> </a:t>
            </a:r>
            <a:r>
              <a:rPr lang="ru-RU" sz="2400" dirty="0" err="1"/>
              <a:t>витримувати</a:t>
            </a:r>
            <a:r>
              <a:rPr lang="ru-RU" sz="2400" dirty="0"/>
              <a:t> </a:t>
            </a:r>
            <a:r>
              <a:rPr lang="ru-RU" sz="2400" dirty="0" err="1"/>
              <a:t>тривале</a:t>
            </a:r>
            <a:r>
              <a:rPr lang="ru-RU" sz="2400" dirty="0"/>
              <a:t> </a:t>
            </a:r>
            <a:r>
              <a:rPr lang="ru-RU" sz="2400" dirty="0" err="1"/>
              <a:t>перебування</a:t>
            </a:r>
            <a:r>
              <a:rPr lang="ru-RU" sz="2400" dirty="0"/>
              <a:t> у </a:t>
            </a:r>
            <a:r>
              <a:rPr lang="ru-RU" sz="2400" dirty="0" err="1"/>
              <a:t>вакуумі</a:t>
            </a:r>
            <a:r>
              <a:rPr lang="ru-RU" sz="2400" dirty="0"/>
              <a:t> при температурах, </a:t>
            </a:r>
            <a:r>
              <a:rPr lang="ru-RU" sz="2400" dirty="0" err="1"/>
              <a:t>близьких</a:t>
            </a:r>
            <a:r>
              <a:rPr lang="ru-RU" sz="2400" dirty="0"/>
              <a:t> до абсолютного нуля (-273° С),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радіаційне</a:t>
            </a:r>
            <a:r>
              <a:rPr lang="ru-RU" sz="2400" dirty="0"/>
              <a:t> та </a:t>
            </a:r>
            <a:r>
              <a:rPr lang="ru-RU" sz="2400" dirty="0" err="1"/>
              <a:t>ультрафіолетове</a:t>
            </a:r>
            <a:r>
              <a:rPr lang="ru-RU" sz="2400" dirty="0"/>
              <a:t> </a:t>
            </a:r>
            <a:r>
              <a:rPr lang="ru-RU" sz="2400" dirty="0" err="1"/>
              <a:t>опромінення</a:t>
            </a:r>
            <a:r>
              <a:rPr lang="ru-RU" sz="2400" dirty="0"/>
              <a:t>, </a:t>
            </a:r>
            <a:r>
              <a:rPr lang="ru-RU" sz="2400" dirty="0" err="1"/>
              <a:t>тобто</a:t>
            </a:r>
            <a:r>
              <a:rPr lang="ru-RU" sz="2400" dirty="0"/>
              <a:t> </a:t>
            </a:r>
            <a:r>
              <a:rPr lang="ru-RU" sz="2400" dirty="0" err="1"/>
              <a:t>умови</a:t>
            </a:r>
            <a:r>
              <a:rPr lang="ru-RU" sz="2400" dirty="0"/>
              <a:t> </a:t>
            </a:r>
            <a:r>
              <a:rPr lang="ru-RU" sz="2400" dirty="0" err="1"/>
              <a:t>космічного</a:t>
            </a:r>
            <a:r>
              <a:rPr lang="ru-RU" sz="2400" dirty="0"/>
              <a:t> простору. Вони легко </a:t>
            </a:r>
            <a:r>
              <a:rPr lang="ru-RU" sz="2400" dirty="0" err="1"/>
              <a:t>проникають</a:t>
            </a:r>
            <a:r>
              <a:rPr lang="ru-RU" sz="2400" dirty="0"/>
              <a:t> у </a:t>
            </a:r>
            <a:r>
              <a:rPr lang="ru-RU" sz="2400" dirty="0" err="1"/>
              <a:t>верхні</a:t>
            </a:r>
            <a:r>
              <a:rPr lang="ru-RU" sz="2400" dirty="0"/>
              <a:t> </a:t>
            </a:r>
            <a:r>
              <a:rPr lang="ru-RU" sz="2400" dirty="0" err="1"/>
              <a:t>шари</a:t>
            </a:r>
            <a:r>
              <a:rPr lang="ru-RU" sz="2400" dirty="0"/>
              <a:t> </a:t>
            </a:r>
            <a:r>
              <a:rPr lang="ru-RU" sz="2400" dirty="0" err="1"/>
              <a:t>атмосфери</a:t>
            </a:r>
            <a:r>
              <a:rPr lang="ru-RU" sz="2400" dirty="0"/>
              <a:t> планет </a:t>
            </a:r>
            <a:r>
              <a:rPr lang="ru-RU" sz="2400" dirty="0" err="1"/>
              <a:t>і</a:t>
            </a:r>
            <a:r>
              <a:rPr lang="ru-RU" sz="2400" dirty="0"/>
              <a:t> </a:t>
            </a:r>
            <a:r>
              <a:rPr lang="ru-RU" sz="2400" dirty="0" err="1"/>
              <a:t>завдяки</a:t>
            </a:r>
            <a:r>
              <a:rPr lang="ru-RU" sz="2400" dirty="0"/>
              <a:t> </a:t>
            </a:r>
            <a:r>
              <a:rPr lang="ru-RU" sz="2400" dirty="0" err="1"/>
              <a:t>мізерній</a:t>
            </a:r>
            <a:r>
              <a:rPr lang="ru-RU" sz="2400" dirty="0"/>
              <a:t> </a:t>
            </a:r>
            <a:r>
              <a:rPr lang="ru-RU" sz="2400" dirty="0" err="1"/>
              <a:t>власній</a:t>
            </a:r>
            <a:r>
              <a:rPr lang="ru-RU" sz="2400" dirty="0"/>
              <a:t> </a:t>
            </a:r>
            <a:r>
              <a:rPr lang="ru-RU" sz="2400" dirty="0" err="1"/>
              <a:t>масі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легко </a:t>
            </a:r>
            <a:r>
              <a:rPr lang="ru-RU" sz="2400" dirty="0" err="1"/>
              <a:t>потрапляти</a:t>
            </a:r>
            <a:r>
              <a:rPr lang="ru-RU" sz="2400" dirty="0"/>
              <a:t> у </a:t>
            </a:r>
            <a:r>
              <a:rPr lang="ru-RU" sz="2400" dirty="0" err="1"/>
              <a:t>відкритий</a:t>
            </a:r>
            <a:r>
              <a:rPr lang="ru-RU" sz="2400" dirty="0"/>
              <a:t> космос </a:t>
            </a:r>
            <a:r>
              <a:rPr lang="ru-RU" sz="2400" dirty="0" err="1"/>
              <a:t>або</a:t>
            </a:r>
            <a:r>
              <a:rPr lang="ru-RU" sz="2400" dirty="0"/>
              <a:t>, </a:t>
            </a:r>
            <a:r>
              <a:rPr lang="ru-RU" sz="2400" dirty="0" err="1"/>
              <a:t>навпаки</a:t>
            </a:r>
            <a:r>
              <a:rPr lang="ru-RU" sz="2400" dirty="0"/>
              <a:t>, в </a:t>
            </a:r>
            <a:r>
              <a:rPr lang="ru-RU" sz="2400" dirty="0" err="1"/>
              <a:t>атмоферу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міжпланетного</a:t>
            </a:r>
            <a:r>
              <a:rPr lang="ru-RU" sz="2400" dirty="0"/>
              <a:t> простору.</a:t>
            </a:r>
          </a:p>
          <a:p>
            <a:endParaRPr lang="ru-RU" sz="2400" dirty="0"/>
          </a:p>
          <a:p>
            <a:endParaRPr lang="uk-UA" dirty="0"/>
          </a:p>
        </p:txBody>
      </p:sp>
      <p:pic>
        <p:nvPicPr>
          <p:cNvPr id="18437" name="Picture 5" descr="C:\Users\Юля\Desktop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48334"/>
            <a:ext cx="3203848" cy="2121026"/>
          </a:xfrm>
          <a:prstGeom prst="rect">
            <a:avLst/>
          </a:prstGeom>
          <a:noFill/>
        </p:spPr>
      </p:pic>
      <p:pic>
        <p:nvPicPr>
          <p:cNvPr id="18439" name="Picture 7" descr="Файл:55.3.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27586" y="62112"/>
            <a:ext cx="2236902" cy="420218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332656"/>
            <a:ext cx="9036496" cy="5722715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14400" b="1" dirty="0" err="1" smtClean="0"/>
              <a:t>Гіпотеза</a:t>
            </a:r>
            <a:r>
              <a:rPr lang="ru-RU" sz="14400" b="1" dirty="0" smtClean="0"/>
              <a:t> </a:t>
            </a:r>
            <a:r>
              <a:rPr lang="ru-RU" sz="14400" b="1" dirty="0" err="1" smtClean="0"/>
              <a:t>розумного</a:t>
            </a:r>
            <a:r>
              <a:rPr lang="ru-RU" sz="14400" b="1" dirty="0" smtClean="0"/>
              <a:t> </a:t>
            </a:r>
            <a:r>
              <a:rPr lang="ru-RU" sz="14400" b="1" dirty="0" err="1" smtClean="0"/>
              <a:t>задуму</a:t>
            </a:r>
            <a:endParaRPr lang="ru-RU" sz="14400" b="1" dirty="0" smtClean="0"/>
          </a:p>
          <a:p>
            <a:r>
              <a:rPr lang="ru-RU" sz="12000" b="1" dirty="0" err="1" smtClean="0">
                <a:latin typeface="Monotype Corsiva" pitchFamily="66" charset="0"/>
              </a:rPr>
              <a:t>Гіпотеза</a:t>
            </a:r>
            <a:r>
              <a:rPr lang="ru-RU" sz="12000" b="1" dirty="0" smtClean="0">
                <a:latin typeface="Monotype Corsiva" pitchFamily="66" charset="0"/>
              </a:rPr>
              <a:t> </a:t>
            </a:r>
            <a:r>
              <a:rPr lang="ru-RU" sz="12000" b="1" dirty="0" err="1" smtClean="0">
                <a:latin typeface="Monotype Corsiva" pitchFamily="66" charset="0"/>
              </a:rPr>
              <a:t>розумного</a:t>
            </a:r>
            <a:r>
              <a:rPr lang="ru-RU" sz="12000" b="1" dirty="0" smtClean="0">
                <a:latin typeface="Monotype Corsiva" pitchFamily="66" charset="0"/>
              </a:rPr>
              <a:t> </a:t>
            </a:r>
            <a:r>
              <a:rPr lang="ru-RU" sz="12000" b="1" dirty="0" err="1" smtClean="0">
                <a:latin typeface="Monotype Corsiva" pitchFamily="66" charset="0"/>
              </a:rPr>
              <a:t>задуму</a:t>
            </a:r>
            <a:r>
              <a:rPr lang="ru-RU" sz="12000" b="1" dirty="0" smtClean="0">
                <a:latin typeface="Monotype Corsiva" pitchFamily="66" charset="0"/>
              </a:rPr>
              <a:t> </a:t>
            </a:r>
            <a:r>
              <a:rPr lang="ru-RU" sz="12000" b="1" dirty="0" err="1" smtClean="0">
                <a:latin typeface="Monotype Corsiva" pitchFamily="66" charset="0"/>
              </a:rPr>
              <a:t>передбачає</a:t>
            </a:r>
            <a:r>
              <a:rPr lang="ru-RU" sz="12000" b="1" dirty="0" smtClean="0">
                <a:latin typeface="Monotype Corsiva" pitchFamily="66" charset="0"/>
              </a:rPr>
              <a:t> те, </a:t>
            </a:r>
            <a:r>
              <a:rPr lang="ru-RU" sz="12000" b="1" dirty="0" err="1" smtClean="0">
                <a:latin typeface="Monotype Corsiva" pitchFamily="66" charset="0"/>
              </a:rPr>
              <a:t>що</a:t>
            </a:r>
            <a:r>
              <a:rPr lang="ru-RU" sz="12000" b="1" dirty="0" smtClean="0">
                <a:latin typeface="Monotype Corsiva" pitchFamily="66" charset="0"/>
              </a:rPr>
              <a:t> </a:t>
            </a:r>
            <a:r>
              <a:rPr lang="ru-RU" sz="12000" b="1" dirty="0" err="1" smtClean="0">
                <a:latin typeface="Monotype Corsiva" pitchFamily="66" charset="0"/>
              </a:rPr>
              <a:t>усі</a:t>
            </a:r>
            <a:r>
              <a:rPr lang="ru-RU" sz="12000" b="1" dirty="0" smtClean="0">
                <a:latin typeface="Monotype Corsiva" pitchFamily="66" charset="0"/>
              </a:rPr>
              <a:t> </a:t>
            </a:r>
            <a:r>
              <a:rPr lang="ru-RU" sz="12000" b="1" dirty="0" err="1" smtClean="0">
                <a:latin typeface="Monotype Corsiva" pitchFamily="66" charset="0"/>
              </a:rPr>
              <a:t>форми</a:t>
            </a:r>
            <a:r>
              <a:rPr lang="ru-RU" sz="12000" b="1" dirty="0" smtClean="0">
                <a:latin typeface="Monotype Corsiva" pitchFamily="66" charset="0"/>
              </a:rPr>
              <a:t> </a:t>
            </a:r>
            <a:r>
              <a:rPr lang="ru-RU" sz="12000" b="1" dirty="0" err="1" smtClean="0">
                <a:latin typeface="Monotype Corsiva" pitchFamily="66" charset="0"/>
              </a:rPr>
              <a:t>життя</a:t>
            </a:r>
            <a:r>
              <a:rPr lang="ru-RU" sz="12000" b="1" dirty="0" smtClean="0">
                <a:latin typeface="Monotype Corsiva" pitchFamily="66" charset="0"/>
              </a:rPr>
              <a:t> на </a:t>
            </a:r>
            <a:r>
              <a:rPr lang="ru-RU" sz="12000" b="1" dirty="0" err="1" smtClean="0">
                <a:latin typeface="Monotype Corsiva" pitchFamily="66" charset="0"/>
              </a:rPr>
              <a:t>Землі</a:t>
            </a:r>
            <a:r>
              <a:rPr lang="ru-RU" sz="12000" b="1" dirty="0" smtClean="0">
                <a:latin typeface="Monotype Corsiva" pitchFamily="66" charset="0"/>
              </a:rPr>
              <a:t> та </a:t>
            </a:r>
            <a:r>
              <a:rPr lang="ru-RU" sz="12000" b="1" dirty="0" err="1" smtClean="0">
                <a:latin typeface="Monotype Corsiva" pitchFamily="66" charset="0"/>
              </a:rPr>
              <a:t>людина</a:t>
            </a:r>
            <a:r>
              <a:rPr lang="ru-RU" sz="12000" b="1" dirty="0" smtClean="0">
                <a:latin typeface="Monotype Corsiva" pitchFamily="66" charset="0"/>
              </a:rPr>
              <a:t> </a:t>
            </a:r>
            <a:r>
              <a:rPr lang="ru-RU" sz="12000" b="1" dirty="0" err="1" smtClean="0">
                <a:latin typeface="Monotype Corsiva" pitchFamily="66" charset="0"/>
              </a:rPr>
              <a:t>були</a:t>
            </a:r>
            <a:r>
              <a:rPr lang="ru-RU" sz="12000" b="1" dirty="0" smtClean="0">
                <a:latin typeface="Monotype Corsiva" pitchFamily="66" charset="0"/>
              </a:rPr>
              <a:t> </a:t>
            </a:r>
            <a:r>
              <a:rPr lang="ru-RU" sz="12000" b="1" dirty="0" err="1" smtClean="0">
                <a:latin typeface="Monotype Corsiva" pitchFamily="66" charset="0"/>
              </a:rPr>
              <a:t>створені</a:t>
            </a:r>
            <a:r>
              <a:rPr lang="ru-RU" sz="12000" b="1" dirty="0" smtClean="0">
                <a:latin typeface="Monotype Corsiva" pitchFamily="66" charset="0"/>
              </a:rPr>
              <a:t> </a:t>
            </a:r>
            <a:r>
              <a:rPr lang="ru-RU" sz="12000" b="1" dirty="0" err="1" smtClean="0">
                <a:latin typeface="Monotype Corsiva" pitchFamily="66" charset="0"/>
              </a:rPr>
              <a:t>вищою</a:t>
            </a:r>
            <a:r>
              <a:rPr lang="ru-RU" sz="12000" b="1" dirty="0" smtClean="0">
                <a:latin typeface="Monotype Corsiva" pitchFamily="66" charset="0"/>
              </a:rPr>
              <a:t>, </a:t>
            </a:r>
            <a:r>
              <a:rPr lang="ru-RU" sz="12000" b="1" dirty="0" err="1" smtClean="0">
                <a:latin typeface="Monotype Corsiva" pitchFamily="66" charset="0"/>
              </a:rPr>
              <a:t>надприродною</a:t>
            </a:r>
            <a:r>
              <a:rPr lang="ru-RU" sz="12000" b="1" dirty="0" smtClean="0">
                <a:latin typeface="Monotype Corsiva" pitchFamily="66" charset="0"/>
              </a:rPr>
              <a:t> силою — богом </a:t>
            </a:r>
            <a:r>
              <a:rPr lang="ru-RU" sz="12000" b="1" dirty="0" err="1" smtClean="0">
                <a:latin typeface="Monotype Corsiva" pitchFamily="66" charset="0"/>
              </a:rPr>
              <a:t>чи</a:t>
            </a:r>
            <a:r>
              <a:rPr lang="ru-RU" sz="12000" b="1" dirty="0" smtClean="0">
                <a:latin typeface="Monotype Corsiva" pitchFamily="66" charset="0"/>
              </a:rPr>
              <a:t> богами.</a:t>
            </a:r>
          </a:p>
          <a:p>
            <a:r>
              <a:rPr lang="uk-UA" sz="12000" b="1" dirty="0">
                <a:latin typeface="Monotype Corsiva" pitchFamily="66" charset="0"/>
              </a:rPr>
              <a:t>В основі практично усіх релігій закладене твердження про таїнство творення живого із неживого </a:t>
            </a:r>
            <a:r>
              <a:rPr lang="uk-UA" sz="12000" b="1" dirty="0" err="1" smtClean="0">
                <a:latin typeface="Monotype Corsiva" pitchFamily="66" charset="0"/>
              </a:rPr>
              <a:t>волеюбезсмертного</a:t>
            </a:r>
            <a:r>
              <a:rPr lang="uk-UA" sz="12000" b="1" dirty="0" smtClean="0">
                <a:latin typeface="Monotype Corsiva" pitchFamily="66" charset="0"/>
              </a:rPr>
              <a:t> Бога</a:t>
            </a:r>
            <a:r>
              <a:rPr lang="uk-UA" sz="12000" b="1" dirty="0">
                <a:latin typeface="Monotype Corsiva" pitchFamily="66" charset="0"/>
              </a:rPr>
              <a:t> або Богів. Життя — це чудова властивість </a:t>
            </a:r>
            <a:r>
              <a:rPr lang="uk-UA" sz="12000" b="1" dirty="0" smtClean="0">
                <a:latin typeface="Monotype Corsiva" pitchFamily="66" charset="0"/>
              </a:rPr>
              <a:t>матерії, </a:t>
            </a:r>
            <a:r>
              <a:rPr lang="uk-UA" sz="12000" b="1" dirty="0">
                <a:latin typeface="Monotype Corsiva" pitchFamily="66" charset="0"/>
              </a:rPr>
              <a:t>що дається і відбирається Богом. Розрізняють кінцеве (у часі) життя </a:t>
            </a:r>
            <a:r>
              <a:rPr lang="uk-UA" sz="12000" b="1" dirty="0" smtClean="0">
                <a:latin typeface="Monotype Corsiva" pitchFamily="66" charset="0"/>
              </a:rPr>
              <a:t>тіла</a:t>
            </a:r>
            <a:r>
              <a:rPr lang="uk-UA" sz="12000" b="1" dirty="0">
                <a:latin typeface="Monotype Corsiva" pitchFamily="66" charset="0"/>
              </a:rPr>
              <a:t> і нескінченне життя </a:t>
            </a:r>
            <a:r>
              <a:rPr lang="uk-UA" sz="12000" b="1" dirty="0" smtClean="0">
                <a:latin typeface="Monotype Corsiva" pitchFamily="66" charset="0"/>
              </a:rPr>
              <a:t>душі. </a:t>
            </a:r>
            <a:r>
              <a:rPr lang="uk-UA" sz="12000" b="1" dirty="0">
                <a:latin typeface="Monotype Corsiva" pitchFamily="66" charset="0"/>
              </a:rPr>
              <a:t>Живий організм — це такий, в тілі якого існує душа. У деяких релігіях існує уявлення </a:t>
            </a:r>
            <a:r>
              <a:rPr lang="uk-UA" sz="12000" b="1" dirty="0" err="1" smtClean="0">
                <a:latin typeface="Monotype Corsiva" pitchFamily="66" charset="0"/>
              </a:rPr>
              <a:t>реінкарнації—</a:t>
            </a:r>
            <a:r>
              <a:rPr lang="uk-UA" sz="12000" b="1" dirty="0" smtClean="0">
                <a:latin typeface="Monotype Corsiva" pitchFamily="66" charset="0"/>
              </a:rPr>
              <a:t> </a:t>
            </a:r>
            <a:r>
              <a:rPr lang="uk-UA" sz="12000" b="1" dirty="0">
                <a:latin typeface="Monotype Corsiva" pitchFamily="66" charset="0"/>
              </a:rPr>
              <a:t>переселення душ або їх нескінченної мандрівки від </a:t>
            </a:r>
            <a:r>
              <a:rPr lang="uk-UA" sz="12000" b="1" dirty="0" err="1" smtClean="0">
                <a:latin typeface="Monotype Corsiva" pitchFamily="66" charset="0"/>
              </a:rPr>
              <a:t>одногоіндивіда</a:t>
            </a:r>
            <a:r>
              <a:rPr lang="uk-UA" sz="12000" b="1" dirty="0">
                <a:latin typeface="Monotype Corsiva" pitchFamily="66" charset="0"/>
              </a:rPr>
              <a:t> до іншого, необов'язково </a:t>
            </a:r>
            <a:r>
              <a:rPr lang="uk-UA" sz="12000" b="1" dirty="0" smtClean="0">
                <a:latin typeface="Monotype Corsiva" pitchFamily="66" charset="0"/>
              </a:rPr>
              <a:t>людини. </a:t>
            </a:r>
            <a:r>
              <a:rPr lang="uk-UA" sz="12000" b="1" dirty="0">
                <a:latin typeface="Monotype Corsiva" pitchFamily="66" charset="0"/>
              </a:rPr>
              <a:t>Для багатьох релігій також притаманна </a:t>
            </a:r>
            <a:r>
              <a:rPr lang="uk-UA" sz="12000" b="1" dirty="0" smtClean="0">
                <a:latin typeface="Monotype Corsiva" pitchFamily="66" charset="0"/>
              </a:rPr>
              <a:t>віра</a:t>
            </a:r>
            <a:r>
              <a:rPr lang="uk-UA" sz="12000" b="1" dirty="0">
                <a:latin typeface="Monotype Corsiva" pitchFamily="66" charset="0"/>
              </a:rPr>
              <a:t> у </a:t>
            </a:r>
            <a:r>
              <a:rPr lang="uk-UA" sz="12000" b="1" dirty="0" smtClean="0">
                <a:latin typeface="Monotype Corsiva" pitchFamily="66" charset="0"/>
              </a:rPr>
              <a:t>загробне життя</a:t>
            </a:r>
            <a:r>
              <a:rPr lang="uk-UA" sz="12000" b="1" dirty="0">
                <a:latin typeface="Monotype Corsiva" pitchFamily="66" charset="0"/>
              </a:rPr>
              <a:t> </a:t>
            </a:r>
            <a:r>
              <a:rPr lang="uk-UA" sz="12000" b="1" dirty="0" smtClean="0">
                <a:latin typeface="Monotype Corsiva" pitchFamily="66" charset="0"/>
              </a:rPr>
              <a:t>(рай,пекло,чистилище тощо</a:t>
            </a:r>
            <a:r>
              <a:rPr lang="uk-UA" sz="12000" b="1" dirty="0">
                <a:latin typeface="Monotype Corsiva" pitchFamily="66" charset="0"/>
              </a:rPr>
              <a:t>). Більшість релігій стверджує про існування духовних істот: духів, демонів, ангелів тощо.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628800"/>
            <a:ext cx="8589640" cy="2232248"/>
          </a:xfrm>
        </p:spPr>
        <p:txBody>
          <a:bodyPr>
            <a:noAutofit/>
          </a:bodyPr>
          <a:lstStyle/>
          <a:p>
            <a:r>
              <a:rPr lang="uk-UA" sz="5400" b="1" dirty="0" smtClean="0">
                <a:latin typeface="Monotype Corsiva" pitchFamily="66" charset="0"/>
              </a:rPr>
              <a:t>Презентацію </a:t>
            </a:r>
            <a:br>
              <a:rPr lang="uk-UA" sz="5400" b="1" dirty="0" smtClean="0">
                <a:latin typeface="Monotype Corsiva" pitchFamily="66" charset="0"/>
              </a:rPr>
            </a:br>
            <a:r>
              <a:rPr lang="uk-UA" sz="5400" b="1" dirty="0" smtClean="0">
                <a:latin typeface="Monotype Corsiva" pitchFamily="66" charset="0"/>
              </a:rPr>
              <a:t>виконала</a:t>
            </a:r>
            <a:br>
              <a:rPr lang="uk-UA" sz="5400" b="1" dirty="0" smtClean="0">
                <a:latin typeface="Monotype Corsiva" pitchFamily="66" charset="0"/>
              </a:rPr>
            </a:br>
            <a:r>
              <a:rPr lang="uk-UA" sz="5400" b="1" dirty="0" smtClean="0">
                <a:latin typeface="Monotype Corsiva" pitchFamily="66" charset="0"/>
              </a:rPr>
              <a:t>учениця 22 групи</a:t>
            </a:r>
            <a:br>
              <a:rPr lang="uk-UA" sz="5400" b="1" dirty="0" smtClean="0">
                <a:latin typeface="Monotype Corsiva" pitchFamily="66" charset="0"/>
              </a:rPr>
            </a:br>
            <a:r>
              <a:rPr lang="uk-UA" sz="5400" b="1" dirty="0" err="1" smtClean="0">
                <a:latin typeface="Monotype Corsiva" pitchFamily="66" charset="0"/>
              </a:rPr>
              <a:t>Макуховська</a:t>
            </a:r>
            <a:r>
              <a:rPr lang="uk-UA" sz="5400" b="1" dirty="0" smtClean="0">
                <a:latin typeface="Monotype Corsiva" pitchFamily="66" charset="0"/>
              </a:rPr>
              <a:t> Наталя</a:t>
            </a:r>
            <a:endParaRPr lang="uk-UA" sz="5400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133</Words>
  <Application>Microsoft Office PowerPoint</Application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Гіпотези виникнення життя на Землі</vt:lpstr>
      <vt:lpstr>Згідно з теорією стаціонарного стану, Всесвіт існував вічно. Згідно з іншими гіпотезами, Всесвіт міг виникнути із згустку нейтронів внаслідок  ” Великого вибуху ” народився в одній з чорних дір або ж був створений Творцем. З виключно філософської точки зору, наука не може спростувати тезу про божественне створення Всесвіту</vt:lpstr>
      <vt:lpstr>Гіпотеза Опаріна</vt:lpstr>
      <vt:lpstr>Слайд 4</vt:lpstr>
      <vt:lpstr>Слайд 5</vt:lpstr>
      <vt:lpstr>Слайд 6</vt:lpstr>
      <vt:lpstr>Слайд 7</vt:lpstr>
      <vt:lpstr>Презентацію  виконала учениця 22 групи Макуховська Наталя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Гіпотези виникнення життя на Землі</dc:title>
  <dc:creator>Юля</dc:creator>
  <cp:lastModifiedBy>Юля</cp:lastModifiedBy>
  <cp:revision>8</cp:revision>
  <dcterms:created xsi:type="dcterms:W3CDTF">2014-04-08T21:07:23Z</dcterms:created>
  <dcterms:modified xsi:type="dcterms:W3CDTF">2014-04-08T22:20:08Z</dcterms:modified>
</cp:coreProperties>
</file>