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53" autoAdjust="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uk-UA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uk-UA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/>
            </a:p>
          </p:txBody>
        </p:sp>
      </p:grpSp>
      <p:sp>
        <p:nvSpPr>
          <p:cNvPr id="532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49325" y="1981200"/>
            <a:ext cx="3754438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949325" y="4114800"/>
            <a:ext cx="7661275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7661275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49325" y="4114800"/>
            <a:ext cx="7661275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56163" y="1981200"/>
            <a:ext cx="375443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56163" y="4114800"/>
            <a:ext cx="375443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uk-UA" sz="2400">
              <a:latin typeface="Times New Roman" pitchFamily="18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uk-UA" sz="240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BFCDB82-B35A-48E1-A78E-016ACD22ABF6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C28FAB8-707E-4D16-BC17-643B5534D515}" type="slidenum">
              <a:rPr lang="ru-RU" smtClean="0"/>
              <a:t>‹#›</a:t>
            </a:fld>
            <a:endParaRPr lang="ru-RU"/>
          </a:p>
        </p:txBody>
      </p:sp>
      <p:sp>
        <p:nvSpPr>
          <p:cNvPr id="52233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2234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  <a:cs typeface="+mn-cs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cs typeface="+mn-cs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1600" dirty="0" smtClean="0"/>
              <a:t>                                               Виконала:</a:t>
            </a:r>
          </a:p>
          <a:p>
            <a:pPr algn="ctr"/>
            <a:r>
              <a:rPr lang="uk-UA" sz="1600" dirty="0" smtClean="0"/>
              <a:t>                                                               учениця 11-А класу</a:t>
            </a:r>
          </a:p>
          <a:p>
            <a:pPr algn="ctr"/>
            <a:r>
              <a:rPr lang="uk-UA" sz="1600" dirty="0" smtClean="0"/>
              <a:t>                                                            КЗО ДСЗШ №147 </a:t>
            </a:r>
          </a:p>
          <a:p>
            <a:pPr algn="ctr"/>
            <a:r>
              <a:rPr lang="uk-UA" sz="1600" dirty="0" smtClean="0"/>
              <a:t>                                                          ім. В.Чорновола</a:t>
            </a:r>
          </a:p>
          <a:p>
            <a:pPr algn="ctr"/>
            <a:r>
              <a:rPr lang="uk-UA" sz="1600" dirty="0" smtClean="0"/>
              <a:t>                                                        Іващенко Ірина</a:t>
            </a: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b="1" dirty="0" err="1" smtClean="0"/>
              <a:t>Селекц</a:t>
            </a:r>
            <a:r>
              <a:rPr lang="uk-UA" b="1" dirty="0" err="1" smtClean="0"/>
              <a:t>ія</a:t>
            </a:r>
            <a:r>
              <a:rPr lang="uk-UA" b="1" dirty="0" smtClean="0"/>
              <a:t> рослин</a:t>
            </a:r>
            <a:endParaRPr lang="ru-RU" b="1" dirty="0"/>
          </a:p>
        </p:txBody>
      </p:sp>
      <p:pic>
        <p:nvPicPr>
          <p:cNvPr id="26628" name="Picture 4" descr="http://bio-x.ru/sites/default/files/styles/large/public/field/image/kukuruza_cvetnaya.jpg?itok=XWMFMTK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357562"/>
            <a:ext cx="4572000" cy="2857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Селекція 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857364"/>
            <a:ext cx="7661275" cy="4114800"/>
          </a:xfrm>
        </p:spPr>
        <p:txBody>
          <a:bodyPr/>
          <a:lstStyle/>
          <a:p>
            <a:r>
              <a:rPr lang="ru-RU" sz="1800" b="1" i="1" dirty="0" err="1" smtClean="0">
                <a:solidFill>
                  <a:srgbClr val="FFFF00"/>
                </a:solidFill>
              </a:rPr>
              <a:t>Селекція</a:t>
            </a:r>
            <a:r>
              <a:rPr lang="ru-RU" sz="1800" dirty="0" smtClean="0"/>
              <a:t> (лат. </a:t>
            </a:r>
            <a:r>
              <a:rPr lang="en-GB" sz="1800" dirty="0" err="1" smtClean="0"/>
              <a:t>selectio</a:t>
            </a:r>
            <a:r>
              <a:rPr lang="en-GB" sz="1800" dirty="0" smtClean="0"/>
              <a:t> — </a:t>
            </a:r>
            <a:r>
              <a:rPr lang="ru-RU" sz="1800" dirty="0" err="1" smtClean="0"/>
              <a:t>добір</a:t>
            </a:r>
            <a:r>
              <a:rPr lang="ru-RU" sz="1800" dirty="0" smtClean="0"/>
              <a:t>) — наука про </a:t>
            </a:r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нових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поліпшення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існуючих</a:t>
            </a:r>
            <a:r>
              <a:rPr lang="ru-RU" sz="1800" dirty="0" smtClean="0"/>
              <a:t>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культурних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</a:t>
            </a:r>
            <a:r>
              <a:rPr lang="ru-RU" sz="1800" dirty="0" smtClean="0"/>
              <a:t>, </a:t>
            </a:r>
            <a:r>
              <a:rPr lang="ru-RU" sz="1800" dirty="0" err="1" smtClean="0"/>
              <a:t>порід</a:t>
            </a:r>
            <a:r>
              <a:rPr lang="ru-RU" sz="1800" dirty="0" smtClean="0"/>
              <a:t> </a:t>
            </a:r>
            <a:r>
              <a:rPr lang="ru-RU" sz="1800" dirty="0" err="1" smtClean="0"/>
              <a:t>свійських</a:t>
            </a:r>
            <a:r>
              <a:rPr lang="ru-RU" sz="1800" dirty="0" smtClean="0"/>
              <a:t> </a:t>
            </a:r>
            <a:r>
              <a:rPr lang="ru-RU" sz="1800" dirty="0" err="1" smtClean="0"/>
              <a:t>тварин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штамів</a:t>
            </a:r>
            <a:r>
              <a:rPr lang="ru-RU" sz="1800" dirty="0" smtClean="0"/>
              <a:t> </a:t>
            </a:r>
            <a:r>
              <a:rPr lang="ru-RU" sz="1800" dirty="0" err="1" smtClean="0"/>
              <a:t>мікроорганізмів</a:t>
            </a:r>
            <a:r>
              <a:rPr lang="ru-RU" sz="1800" dirty="0" smtClean="0"/>
              <a:t>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використовує</a:t>
            </a:r>
            <a:r>
              <a:rPr lang="ru-RU" sz="1800" dirty="0" smtClean="0"/>
              <a:t> </a:t>
            </a:r>
            <a:r>
              <a:rPr lang="ru-RU" sz="1800" dirty="0" err="1" smtClean="0"/>
              <a:t>людина</a:t>
            </a:r>
            <a:r>
              <a:rPr lang="ru-RU" sz="1800" dirty="0" smtClean="0"/>
              <a:t>.</a:t>
            </a:r>
            <a:endParaRPr lang="ru-RU" sz="1800" dirty="0" smtClean="0"/>
          </a:p>
          <a:p>
            <a:r>
              <a:rPr lang="ru-RU" sz="1800" dirty="0" smtClean="0"/>
              <a:t>Основною </a:t>
            </a:r>
            <a:r>
              <a:rPr lang="ru-RU" sz="1800" dirty="0" smtClean="0"/>
              <a:t>задачею </a:t>
            </a:r>
            <a:r>
              <a:rPr lang="ru-RU" sz="1800" dirty="0" err="1" smtClean="0"/>
              <a:t>селекції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підвищення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врожайності</a:t>
            </a:r>
            <a:r>
              <a:rPr lang="ru-RU" sz="1800" dirty="0" smtClean="0"/>
              <a:t> в </a:t>
            </a:r>
            <a:r>
              <a:rPr lang="ru-RU" sz="1800" dirty="0" err="1" smtClean="0"/>
              <a:t>рослинництві</a:t>
            </a:r>
            <a:r>
              <a:rPr lang="ru-RU" sz="1800" dirty="0" smtClean="0"/>
              <a:t> </a:t>
            </a:r>
            <a:r>
              <a:rPr lang="ru-RU" sz="1800" dirty="0" smtClean="0"/>
              <a:t>шляхом </a:t>
            </a:r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високопродуктивних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. </a:t>
            </a:r>
            <a:r>
              <a:rPr lang="ru-RU" sz="1800" dirty="0" err="1" smtClean="0"/>
              <a:t>Основними</a:t>
            </a:r>
            <a:r>
              <a:rPr lang="ru-RU" sz="1800" dirty="0" smtClean="0"/>
              <a:t> методами </a:t>
            </a:r>
            <a:r>
              <a:rPr lang="ru-RU" sz="1800" dirty="0" err="1" smtClean="0"/>
              <a:t>селекції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гібридизація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штучний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добір</a:t>
            </a:r>
            <a:r>
              <a:rPr lang="ru-RU" sz="1800" dirty="0" smtClean="0"/>
              <a:t>.</a:t>
            </a:r>
            <a:r>
              <a:rPr lang="uk-UA" sz="1800" dirty="0" smtClean="0"/>
              <a:t> </a:t>
            </a:r>
          </a:p>
          <a:p>
            <a:endParaRPr lang="ru-RU" sz="1800" dirty="0" smtClean="0"/>
          </a:p>
        </p:txBody>
      </p:sp>
      <p:pic>
        <p:nvPicPr>
          <p:cNvPr id="25602" name="Picture 2" descr="http://animals-world.ru/wp-content/uploads/2012/12/SELEKCI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857628"/>
            <a:ext cx="4024309" cy="27619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Селекція 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86808" cy="4114800"/>
          </a:xfrm>
        </p:spPr>
        <p:txBody>
          <a:bodyPr/>
          <a:lstStyle/>
          <a:p>
            <a:r>
              <a:rPr lang="ru-RU" sz="1600" dirty="0" err="1" smtClean="0">
                <a:solidFill>
                  <a:srgbClr val="FFFF00"/>
                </a:solidFill>
              </a:rPr>
              <a:t>Гібридизація</a:t>
            </a:r>
            <a:r>
              <a:rPr lang="ru-RU" sz="1600" dirty="0" smtClean="0"/>
              <a:t> —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отримання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гібридів</a:t>
            </a:r>
            <a:r>
              <a:rPr lang="ru-RU" sz="1600" dirty="0" smtClean="0"/>
              <a:t>, в </a:t>
            </a:r>
            <a:r>
              <a:rPr lang="ru-RU" sz="1600" dirty="0" err="1" smtClean="0"/>
              <a:t>основі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якого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лежить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об'єднання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генетичного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матеріалу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клітин</a:t>
            </a:r>
            <a:r>
              <a:rPr lang="ru-RU" sz="1600" dirty="0" smtClean="0"/>
              <a:t> </a:t>
            </a:r>
            <a:r>
              <a:rPr lang="ru-RU" sz="1600" dirty="0" err="1" smtClean="0"/>
              <a:t>в</a:t>
            </a:r>
            <a:r>
              <a:rPr lang="ru-RU" sz="1600" dirty="0" smtClean="0"/>
              <a:t> </a:t>
            </a:r>
            <a:r>
              <a:rPr lang="ru-RU" sz="1600" dirty="0" err="1" smtClean="0"/>
              <a:t>одній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клітині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дві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форми</a:t>
            </a:r>
            <a:r>
              <a:rPr lang="ru-RU" sz="1600" dirty="0" smtClean="0"/>
              <a:t> добору: </a:t>
            </a:r>
            <a:r>
              <a:rPr lang="ru-RU" sz="1600" dirty="0" err="1" smtClean="0"/>
              <a:t>масовий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індивідуальний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err="1" smtClean="0">
                <a:solidFill>
                  <a:srgbClr val="FFFF00"/>
                </a:solidFill>
              </a:rPr>
              <a:t>Масовий</a:t>
            </a:r>
            <a:r>
              <a:rPr lang="ru-RU" sz="1600" dirty="0" smtClean="0">
                <a:solidFill>
                  <a:srgbClr val="FFFF00"/>
                </a:solidFill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</a:rPr>
              <a:t>добір</a:t>
            </a:r>
            <a:r>
              <a:rPr lang="ru-RU" sz="1600" dirty="0" smtClean="0">
                <a:solidFill>
                  <a:srgbClr val="FFFF00"/>
                </a:solidFill>
              </a:rPr>
              <a:t> </a:t>
            </a:r>
            <a:r>
              <a:rPr lang="ru-RU" sz="1600" dirty="0" err="1" smtClean="0"/>
              <a:t>грунтується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доборі</a:t>
            </a:r>
            <a:r>
              <a:rPr lang="ru-RU" sz="1600" dirty="0" smtClean="0"/>
              <a:t> за фенотипом; </a:t>
            </a:r>
            <a:r>
              <a:rPr lang="ru-RU" sz="1600" dirty="0" err="1" smtClean="0"/>
              <a:t>відбираються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певному</a:t>
            </a:r>
            <a:r>
              <a:rPr lang="ru-RU" sz="1600" dirty="0" smtClean="0"/>
              <a:t> стандарту,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один </a:t>
            </a:r>
            <a:r>
              <a:rPr lang="ru-RU" sz="1600" dirty="0" err="1" smtClean="0"/>
              <a:t>і</a:t>
            </a:r>
            <a:r>
              <a:rPr lang="ru-RU" sz="1600" dirty="0" smtClean="0"/>
              <a:t> той </a:t>
            </a:r>
            <a:r>
              <a:rPr lang="ru-RU" sz="1600" dirty="0" err="1" smtClean="0"/>
              <a:t>самий</a:t>
            </a:r>
            <a:r>
              <a:rPr lang="ru-RU" sz="1600" dirty="0" smtClean="0"/>
              <a:t> фенотип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зумовлений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різними</a:t>
            </a:r>
            <a:r>
              <a:rPr lang="ru-RU" sz="1600" dirty="0" smtClean="0"/>
              <a:t> генотипами, а один </a:t>
            </a:r>
            <a:r>
              <a:rPr lang="ru-RU" sz="1600" dirty="0" err="1" smtClean="0"/>
              <a:t>і</a:t>
            </a:r>
            <a:r>
              <a:rPr lang="ru-RU" sz="1600" dirty="0" smtClean="0"/>
              <a:t> той </a:t>
            </a:r>
            <a:r>
              <a:rPr lang="ru-RU" sz="1600" dirty="0" err="1" smtClean="0"/>
              <a:t>самий</a:t>
            </a:r>
            <a:r>
              <a:rPr lang="ru-RU" sz="1600" dirty="0" smtClean="0"/>
              <a:t> генотип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дати</a:t>
            </a:r>
            <a:r>
              <a:rPr lang="ru-RU" sz="1600" dirty="0" smtClean="0"/>
              <a:t> (в межах </a:t>
            </a:r>
            <a:r>
              <a:rPr lang="ru-RU" sz="1600" dirty="0" err="1" smtClean="0"/>
              <a:t>норми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реакції</a:t>
            </a:r>
            <a:r>
              <a:rPr lang="ru-RU" sz="1600" dirty="0" smtClean="0"/>
              <a:t>) </a:t>
            </a:r>
            <a:r>
              <a:rPr lang="ru-RU" sz="1600" dirty="0" err="1" smtClean="0"/>
              <a:t>різні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фенотипи</a:t>
            </a:r>
            <a:r>
              <a:rPr lang="ru-RU" sz="1600" dirty="0" smtClean="0"/>
              <a:t>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слід</a:t>
            </a:r>
            <a:r>
              <a:rPr lang="ru-RU" sz="1600" dirty="0" smtClean="0"/>
              <a:t> </a:t>
            </a:r>
            <a:r>
              <a:rPr lang="ru-RU" sz="1600" dirty="0" err="1" smtClean="0"/>
              <a:t>враховувати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</a:t>
            </a:r>
            <a:r>
              <a:rPr lang="ru-RU" sz="1600" dirty="0" smtClean="0"/>
              <a:t> природного добору, </a:t>
            </a:r>
            <a:r>
              <a:rPr lang="ru-RU" sz="1600" dirty="0" err="1" smtClean="0"/>
              <a:t>який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завжди</a:t>
            </a:r>
            <a:r>
              <a:rPr lang="ru-RU" sz="1600" dirty="0" smtClean="0"/>
              <a:t> </a:t>
            </a:r>
            <a:r>
              <a:rPr lang="ru-RU" sz="1600" dirty="0" err="1" smtClean="0"/>
              <a:t>супроводжує</a:t>
            </a:r>
            <a:r>
              <a:rPr lang="ru-RU" sz="1600" dirty="0" smtClean="0"/>
              <a:t> </a:t>
            </a:r>
            <a:r>
              <a:rPr lang="ru-RU" sz="1600" dirty="0" err="1" smtClean="0"/>
              <a:t>штучний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>
                <a:solidFill>
                  <a:srgbClr val="FFFF00"/>
                </a:solidFill>
              </a:rPr>
              <a:t>Індивідуальний</a:t>
            </a:r>
            <a:r>
              <a:rPr lang="ru-RU" sz="1600" dirty="0" smtClean="0">
                <a:solidFill>
                  <a:srgbClr val="FFFF00"/>
                </a:solidFill>
              </a:rPr>
              <a:t> </a:t>
            </a:r>
            <a:r>
              <a:rPr lang="ru-RU" sz="1600" dirty="0" err="1" smtClean="0">
                <a:solidFill>
                  <a:srgbClr val="FFFF00"/>
                </a:solidFill>
              </a:rPr>
              <a:t>добір</a:t>
            </a:r>
            <a:r>
              <a:rPr lang="ru-RU" sz="1600" dirty="0" smtClean="0">
                <a:solidFill>
                  <a:srgbClr val="FFFF00"/>
                </a:solidFill>
              </a:rPr>
              <a:t> </a:t>
            </a:r>
            <a:r>
              <a:rPr lang="ru-RU" sz="1600" dirty="0" err="1" smtClean="0"/>
              <a:t>грунтується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відбиранні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особин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відомим</a:t>
            </a:r>
            <a:r>
              <a:rPr lang="ru-RU" sz="1600" dirty="0" smtClean="0"/>
              <a:t> генотипом за </a:t>
            </a:r>
            <a:r>
              <a:rPr lang="ru-RU" sz="1600" dirty="0" err="1" smtClean="0"/>
              <a:t>аналізом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продуктивності</a:t>
            </a:r>
            <a:r>
              <a:rPr lang="ru-RU" sz="1600" dirty="0" smtClean="0"/>
              <a:t> потомства. Тому в </a:t>
            </a:r>
            <a:r>
              <a:rPr lang="ru-RU" sz="1600" dirty="0" err="1" smtClean="0"/>
              <a:t>разі</a:t>
            </a:r>
            <a:r>
              <a:rPr lang="ru-RU" sz="1600" dirty="0" smtClean="0"/>
              <a:t> </a:t>
            </a:r>
            <a:r>
              <a:rPr lang="ru-RU" sz="1600" dirty="0" err="1" smtClean="0"/>
              <a:t>індивідуального</a:t>
            </a:r>
            <a:r>
              <a:rPr lang="ru-RU" sz="1600" dirty="0" smtClean="0"/>
              <a:t> добору </a:t>
            </a:r>
            <a:r>
              <a:rPr lang="ru-RU" sz="1600" dirty="0" err="1" smtClean="0"/>
              <a:t>бажаний</a:t>
            </a:r>
            <a:r>
              <a:rPr lang="ru-RU" sz="1600" dirty="0" smtClean="0"/>
              <a:t> результат </a:t>
            </a:r>
            <a:r>
              <a:rPr lang="ru-RU" sz="1600" dirty="0" err="1" smtClean="0"/>
              <a:t>досягається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швидше</a:t>
            </a:r>
            <a:r>
              <a:rPr lang="ru-RU" sz="1600" dirty="0" smtClean="0"/>
              <a:t>. </a:t>
            </a:r>
            <a:endParaRPr lang="ru-RU" sz="1600" dirty="0" smtClean="0"/>
          </a:p>
        </p:txBody>
      </p:sp>
      <p:pic>
        <p:nvPicPr>
          <p:cNvPr id="23558" name="Picture 6" descr="http://www.den-za-dnem.ru/img/n07-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786322"/>
            <a:ext cx="2575508" cy="19573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Селекція 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039128" cy="4257676"/>
          </a:xfrm>
        </p:spPr>
        <p:txBody>
          <a:bodyPr/>
          <a:lstStyle/>
          <a:p>
            <a:r>
              <a:rPr lang="ru-RU" dirty="0" smtClean="0"/>
              <a:t> </a:t>
            </a:r>
            <a:r>
              <a:rPr lang="ru-RU" sz="1800" dirty="0" err="1" smtClean="0"/>
              <a:t>Успіхи</a:t>
            </a:r>
            <a:r>
              <a:rPr lang="ru-RU" sz="1800" dirty="0" smtClean="0"/>
              <a:t> </a:t>
            </a:r>
            <a:r>
              <a:rPr lang="ru-RU" sz="1800" dirty="0" err="1" smtClean="0"/>
              <a:t>роботи</a:t>
            </a:r>
            <a:r>
              <a:rPr lang="ru-RU" sz="1800" dirty="0" smtClean="0"/>
              <a:t> </a:t>
            </a:r>
            <a:r>
              <a:rPr lang="ru-RU" sz="1800" dirty="0" err="1" smtClean="0"/>
              <a:t>селекціонерів</a:t>
            </a:r>
            <a:r>
              <a:rPr lang="ru-RU" sz="1800" dirty="0" smtClean="0"/>
              <a:t> </a:t>
            </a:r>
            <a:r>
              <a:rPr lang="ru-RU" sz="1800" dirty="0" err="1" smtClean="0"/>
              <a:t>багато</a:t>
            </a:r>
            <a:r>
              <a:rPr lang="ru-RU" sz="1800" dirty="0" smtClean="0"/>
              <a:t> в </a:t>
            </a:r>
            <a:r>
              <a:rPr lang="ru-RU" sz="1800" dirty="0" err="1" smtClean="0"/>
              <a:t>чому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залежать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правильного </a:t>
            </a:r>
            <a:r>
              <a:rPr lang="ru-RU" sz="1800" dirty="0" err="1" smtClean="0"/>
              <a:t>вибору</a:t>
            </a:r>
            <a:r>
              <a:rPr lang="ru-RU" sz="1800" dirty="0" smtClean="0"/>
              <a:t> </a:t>
            </a:r>
            <a:r>
              <a:rPr lang="ru-RU" sz="1800" dirty="0" err="1" smtClean="0"/>
              <a:t>вихідного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матеріалу</a:t>
            </a:r>
            <a:r>
              <a:rPr lang="ru-RU" sz="1800" dirty="0" smtClean="0"/>
              <a:t>. Методом </a:t>
            </a:r>
            <a:r>
              <a:rPr lang="ru-RU" sz="1800" dirty="0" err="1" smtClean="0"/>
              <a:t>пошуку</a:t>
            </a:r>
            <a:r>
              <a:rPr lang="ru-RU" sz="1800" dirty="0" smtClean="0"/>
              <a:t> </a:t>
            </a:r>
            <a:r>
              <a:rPr lang="ru-RU" sz="1800" dirty="0" err="1" smtClean="0"/>
              <a:t>вихідного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матеріалу</a:t>
            </a:r>
            <a:r>
              <a:rPr lang="ru-RU" sz="1800" dirty="0" smtClean="0"/>
              <a:t> </a:t>
            </a:r>
            <a:r>
              <a:rPr lang="ru-RU" sz="1800" dirty="0" err="1" smtClean="0"/>
              <a:t>селекціонерів</a:t>
            </a:r>
            <a:r>
              <a:rPr lang="ru-RU" sz="1800" dirty="0" smtClean="0"/>
              <a:t>, </a:t>
            </a:r>
            <a:r>
              <a:rPr lang="ru-RU" sz="1800" dirty="0" err="1" smtClean="0"/>
              <a:t>озброїв</a:t>
            </a:r>
            <a:r>
              <a:rPr lang="ru-RU" sz="1800" dirty="0" smtClean="0"/>
              <a:t> </a:t>
            </a:r>
            <a:r>
              <a:rPr lang="ru-RU" sz="1800" dirty="0" err="1" smtClean="0"/>
              <a:t>видатний</a:t>
            </a:r>
            <a:r>
              <a:rPr lang="ru-RU" sz="1800" dirty="0" smtClean="0"/>
              <a:t> генетик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селекціонер</a:t>
            </a:r>
            <a:r>
              <a:rPr lang="ru-RU" sz="1800" dirty="0" smtClean="0"/>
              <a:t> </a:t>
            </a:r>
            <a:r>
              <a:rPr lang="ru-RU" sz="1800" dirty="0" err="1" smtClean="0"/>
              <a:t>академік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FFFF00"/>
                </a:solidFill>
              </a:rPr>
              <a:t>М. І. Вавилов</a:t>
            </a:r>
            <a:r>
              <a:rPr lang="ru-RU" sz="1800" dirty="0" smtClean="0"/>
              <a:t>. </a:t>
            </a:r>
            <a:r>
              <a:rPr lang="ru-RU" sz="1800" dirty="0" err="1" smtClean="0"/>
              <a:t>Під</a:t>
            </a:r>
            <a:r>
              <a:rPr lang="ru-RU" sz="1800" dirty="0" smtClean="0"/>
              <a:t> </a:t>
            </a:r>
            <a:r>
              <a:rPr lang="ru-RU" sz="1800" dirty="0" err="1" smtClean="0"/>
              <a:t>його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керівництвом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за </a:t>
            </a:r>
            <a:r>
              <a:rPr lang="ru-RU" sz="1800" dirty="0" err="1" smtClean="0"/>
              <a:t>безпосередньої</a:t>
            </a:r>
            <a:r>
              <a:rPr lang="ru-RU" sz="1800" dirty="0" smtClean="0"/>
              <a:t> </a:t>
            </a:r>
            <a:r>
              <a:rPr lang="ru-RU" sz="1800" dirty="0" err="1" smtClean="0"/>
              <a:t>участі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були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організовані</a:t>
            </a:r>
            <a:r>
              <a:rPr lang="ru-RU" sz="1800" dirty="0" smtClean="0"/>
              <a:t> </a:t>
            </a:r>
            <a:r>
              <a:rPr lang="ru-RU" sz="1800" dirty="0" err="1" smtClean="0"/>
              <a:t>експедиції</a:t>
            </a:r>
            <a:r>
              <a:rPr lang="ru-RU" sz="1800" dirty="0" smtClean="0"/>
              <a:t> по </a:t>
            </a:r>
            <a:r>
              <a:rPr lang="ru-RU" sz="1800" dirty="0" err="1" smtClean="0"/>
              <a:t>всій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території</a:t>
            </a:r>
            <a:r>
              <a:rPr lang="ru-RU" sz="1800" dirty="0" smtClean="0"/>
              <a:t> </a:t>
            </a:r>
            <a:r>
              <a:rPr lang="ru-RU" sz="1800" dirty="0" err="1" smtClean="0"/>
              <a:t>колишнього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Радянського</a:t>
            </a:r>
            <a:r>
              <a:rPr lang="ru-RU" sz="1800" dirty="0" smtClean="0"/>
              <a:t> Союзу, </a:t>
            </a:r>
            <a:r>
              <a:rPr lang="ru-RU" sz="1800" dirty="0" err="1" smtClean="0"/>
              <a:t>Ірану</a:t>
            </a:r>
            <a:r>
              <a:rPr lang="ru-RU" sz="1800" dirty="0" smtClean="0"/>
              <a:t>, </a:t>
            </a:r>
            <a:r>
              <a:rPr lang="ru-RU" sz="1800" dirty="0" err="1" smtClean="0"/>
              <a:t>Афганістану</a:t>
            </a:r>
            <a:r>
              <a:rPr lang="ru-RU" sz="1800" dirty="0" smtClean="0"/>
              <a:t>, </a:t>
            </a:r>
            <a:r>
              <a:rPr lang="ru-RU" sz="1800" dirty="0" err="1" smtClean="0"/>
              <a:t>Середземномор'я</a:t>
            </a:r>
            <a:r>
              <a:rPr lang="ru-RU" sz="1800" dirty="0" smtClean="0"/>
              <a:t> </a:t>
            </a:r>
            <a:r>
              <a:rPr lang="ru-RU" sz="1800" dirty="0" err="1" smtClean="0"/>
              <a:t>Абіссінії</a:t>
            </a:r>
            <a:r>
              <a:rPr lang="ru-RU" sz="1800" dirty="0" smtClean="0"/>
              <a:t> (</a:t>
            </a:r>
            <a:r>
              <a:rPr lang="ru-RU" sz="1800" dirty="0" err="1" smtClean="0"/>
              <a:t>Ефіопії</a:t>
            </a:r>
            <a:r>
              <a:rPr lang="ru-RU" sz="1800" dirty="0" smtClean="0"/>
              <a:t>), </a:t>
            </a:r>
            <a:r>
              <a:rPr lang="ru-RU" sz="1800" dirty="0" err="1" smtClean="0"/>
              <a:t>Центральної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Азії</a:t>
            </a:r>
            <a:r>
              <a:rPr lang="ru-RU" sz="1800" dirty="0" smtClean="0"/>
              <a:t>, </a:t>
            </a:r>
            <a:r>
              <a:rPr lang="ru-RU" sz="1800" dirty="0" err="1" smtClean="0"/>
              <a:t>Японії</a:t>
            </a:r>
            <a:r>
              <a:rPr lang="ru-RU" sz="1800" dirty="0" smtClean="0"/>
              <a:t>, </a:t>
            </a:r>
            <a:r>
              <a:rPr lang="ru-RU" sz="1800" dirty="0" err="1" smtClean="0"/>
              <a:t>Північної</a:t>
            </a:r>
            <a:r>
              <a:rPr lang="ru-RU" sz="1800" dirty="0" smtClean="0"/>
              <a:t>, </a:t>
            </a:r>
            <a:r>
              <a:rPr lang="ru-RU" sz="1800" dirty="0" err="1" smtClean="0"/>
              <a:t>Центральної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Південної</a:t>
            </a:r>
            <a:r>
              <a:rPr lang="ru-RU" sz="1800" dirty="0" smtClean="0"/>
              <a:t> Америки. В </a:t>
            </a:r>
            <a:r>
              <a:rPr lang="ru-RU" sz="1800" dirty="0" err="1" smtClean="0"/>
              <a:t>результаті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проведеної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роботи</a:t>
            </a:r>
            <a:r>
              <a:rPr lang="ru-RU" sz="1800" dirty="0" smtClean="0"/>
              <a:t> М. І. Вавилов </a:t>
            </a:r>
            <a:r>
              <a:rPr lang="ru-RU" sz="1800" dirty="0" err="1" smtClean="0"/>
              <a:t>вивчив</a:t>
            </a:r>
            <a:r>
              <a:rPr lang="ru-RU" sz="1800" dirty="0" smtClean="0"/>
              <a:t> </a:t>
            </a:r>
            <a:r>
              <a:rPr lang="ru-RU" sz="1800" dirty="0" err="1" smtClean="0"/>
              <a:t>світові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рослинні</a:t>
            </a:r>
            <a:r>
              <a:rPr lang="ru-RU" sz="1800" dirty="0" smtClean="0"/>
              <a:t> </a:t>
            </a:r>
            <a:r>
              <a:rPr lang="ru-RU" sz="1800" dirty="0" err="1" smtClean="0"/>
              <a:t>ресурси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встановив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найбільшу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різноманітність</a:t>
            </a:r>
            <a:r>
              <a:rPr lang="ru-RU" sz="1800" dirty="0" smtClean="0"/>
              <a:t> форм </a:t>
            </a:r>
            <a:r>
              <a:rPr lang="ru-RU" sz="1800" dirty="0" err="1" smtClean="0"/>
              <a:t>певного</a:t>
            </a:r>
            <a:r>
              <a:rPr lang="ru-RU" sz="1800" dirty="0" smtClean="0"/>
              <a:t> виду </a:t>
            </a:r>
            <a:r>
              <a:rPr lang="ru-RU" sz="1800" dirty="0" err="1" smtClean="0"/>
              <a:t>зосереджено</a:t>
            </a:r>
            <a:r>
              <a:rPr lang="ru-RU" sz="1800" dirty="0" smtClean="0"/>
              <a:t> в тих районах, де </a:t>
            </a:r>
            <a:r>
              <a:rPr lang="ru-RU" sz="1800" dirty="0" err="1" smtClean="0"/>
              <a:t>цей</a:t>
            </a:r>
            <a:r>
              <a:rPr lang="ru-RU" sz="1800" dirty="0" smtClean="0"/>
              <a:t> вид </a:t>
            </a:r>
            <a:r>
              <a:rPr lang="ru-RU" sz="1800" dirty="0" err="1" smtClean="0"/>
              <a:t>виник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4" name="Picture 2" descr="http://www.facepla.net/images/MB/2011/391/1453968616_28f1ce490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929198"/>
            <a:ext cx="2357454" cy="17680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530" name="Picture 2" descr="http://os1.i.ua/3/4/8356568_3ef4b5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929198"/>
            <a:ext cx="2376762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532" name="Picture 4" descr="http://www.krasiviisad.ru/files/1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929198"/>
            <a:ext cx="2357454" cy="17680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Селекція 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1" y="1857364"/>
            <a:ext cx="7967690" cy="4238636"/>
          </a:xfrm>
        </p:spPr>
        <p:txBody>
          <a:bodyPr/>
          <a:lstStyle/>
          <a:p>
            <a:r>
              <a:rPr lang="ru-RU" sz="1400" dirty="0" smtClean="0"/>
              <a:t>В </a:t>
            </a:r>
            <a:r>
              <a:rPr lang="ru-RU" sz="1400" dirty="0" err="1" smtClean="0"/>
              <a:t>основі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робіт</a:t>
            </a:r>
            <a:r>
              <a:rPr lang="ru-RU" sz="1400" dirty="0" smtClean="0"/>
              <a:t> </a:t>
            </a:r>
            <a:r>
              <a:rPr lang="ru-RU" sz="1400" dirty="0" err="1" smtClean="0"/>
              <a:t>М.І.Мічуріна</a:t>
            </a:r>
            <a:r>
              <a:rPr lang="ru-RU" sz="1400" dirty="0" smtClean="0"/>
              <a:t> </a:t>
            </a:r>
            <a:r>
              <a:rPr lang="ru-RU" sz="1400" dirty="0" err="1" smtClean="0"/>
              <a:t>лежить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поєднання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трьох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основних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методів</a:t>
            </a:r>
            <a:r>
              <a:rPr lang="ru-RU" sz="1400" dirty="0" smtClean="0"/>
              <a:t>: </a:t>
            </a:r>
            <a:r>
              <a:rPr lang="ru-RU" sz="1400" dirty="0" err="1" smtClean="0"/>
              <a:t>гібридизації</a:t>
            </a:r>
            <a:r>
              <a:rPr lang="ru-RU" sz="1400" dirty="0" smtClean="0"/>
              <a:t>, добору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дії</a:t>
            </a:r>
            <a:r>
              <a:rPr lang="ru-RU" sz="1400" dirty="0" smtClean="0"/>
              <a:t> умов </a:t>
            </a:r>
            <a:r>
              <a:rPr lang="ru-RU" sz="1400" dirty="0" err="1" smtClean="0"/>
              <a:t>середовища</a:t>
            </a:r>
            <a:r>
              <a:rPr lang="ru-RU" sz="1400" dirty="0" smtClean="0"/>
              <a:t> на </a:t>
            </a:r>
            <a:r>
              <a:rPr lang="ru-RU" sz="1400" dirty="0" err="1" smtClean="0"/>
              <a:t>гібриди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розвиваються</a:t>
            </a:r>
            <a:r>
              <a:rPr lang="ru-RU" sz="1400" dirty="0" smtClean="0"/>
              <a:t> (</a:t>
            </a:r>
            <a:r>
              <a:rPr lang="ru-RU" sz="1400" dirty="0" err="1" smtClean="0"/>
              <a:t>їх</a:t>
            </a:r>
            <a:r>
              <a:rPr lang="ru-RU" sz="1400" dirty="0" smtClean="0"/>
              <a:t> «</a:t>
            </a:r>
            <a:r>
              <a:rPr lang="ru-RU" sz="1400" dirty="0" err="1" smtClean="0"/>
              <a:t>виховання</a:t>
            </a:r>
            <a:r>
              <a:rPr lang="ru-RU" sz="1400" dirty="0" smtClean="0"/>
              <a:t>» в </a:t>
            </a:r>
            <a:r>
              <a:rPr lang="ru-RU" sz="1400" dirty="0" err="1" smtClean="0"/>
              <a:t>бажаному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напрямі</a:t>
            </a:r>
            <a:r>
              <a:rPr lang="ru-RU" sz="1400" dirty="0" smtClean="0"/>
              <a:t>). </a:t>
            </a:r>
            <a:r>
              <a:rPr lang="ru-RU" sz="1400" dirty="0" err="1" smtClean="0"/>
              <a:t>Велике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значення</a:t>
            </a:r>
            <a:r>
              <a:rPr lang="ru-RU" sz="1400" dirty="0" smtClean="0"/>
              <a:t> І. В. </a:t>
            </a:r>
            <a:r>
              <a:rPr lang="ru-RU" sz="1400" dirty="0" err="1" smtClean="0"/>
              <a:t>Мічурін</a:t>
            </a:r>
            <a:r>
              <a:rPr lang="ru-RU" sz="1400" dirty="0" smtClean="0"/>
              <a:t> надавав </a:t>
            </a:r>
            <a:r>
              <a:rPr lang="ru-RU" sz="1400" dirty="0" err="1" smtClean="0"/>
              <a:t>підбору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початкових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батьківських</a:t>
            </a:r>
            <a:r>
              <a:rPr lang="ru-RU" sz="1400" dirty="0" smtClean="0"/>
              <a:t> форм для </a:t>
            </a:r>
            <a:r>
              <a:rPr lang="ru-RU" sz="1400" dirty="0" err="1" smtClean="0"/>
              <a:t>гібридизації</a:t>
            </a:r>
            <a:r>
              <a:rPr lang="ru-RU" sz="1400" dirty="0" smtClean="0"/>
              <a:t>.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схрещував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місцеві</a:t>
            </a:r>
            <a:r>
              <a:rPr lang="ru-RU" sz="1400" dirty="0" smtClean="0"/>
              <a:t> </a:t>
            </a:r>
            <a:r>
              <a:rPr lang="ru-RU" sz="1400" dirty="0" err="1" smtClean="0"/>
              <a:t>морозостійкі</a:t>
            </a:r>
            <a:r>
              <a:rPr lang="ru-RU" sz="1400" dirty="0" smtClean="0"/>
              <a:t> </a:t>
            </a:r>
            <a:r>
              <a:rPr lang="ru-RU" sz="1400" dirty="0" err="1" smtClean="0"/>
              <a:t>сорти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південними</a:t>
            </a:r>
            <a:r>
              <a:rPr lang="ru-RU" sz="1400" dirty="0" smtClean="0"/>
              <a:t>. </a:t>
            </a:r>
            <a:r>
              <a:rPr lang="ru-RU" sz="1400" dirty="0" err="1" smtClean="0"/>
              <a:t>Одержувані</a:t>
            </a:r>
            <a:r>
              <a:rPr lang="ru-RU" sz="1400" dirty="0" smtClean="0"/>
              <a:t> </a:t>
            </a:r>
            <a:r>
              <a:rPr lang="ru-RU" sz="1400" dirty="0" err="1" smtClean="0"/>
              <a:t>сіянці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піддавав</a:t>
            </a:r>
            <a:r>
              <a:rPr lang="ru-RU" sz="1400" dirty="0" smtClean="0"/>
              <a:t> строгому добору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поміщав</a:t>
            </a:r>
            <a:r>
              <a:rPr lang="ru-RU" sz="1400" dirty="0" smtClean="0"/>
              <a:t> у </a:t>
            </a:r>
            <a:r>
              <a:rPr lang="ru-RU" sz="1400" dirty="0" err="1" smtClean="0"/>
              <a:t>відносно</a:t>
            </a:r>
            <a:r>
              <a:rPr lang="ru-RU" sz="1400" dirty="0" smtClean="0"/>
              <a:t> </a:t>
            </a:r>
            <a:r>
              <a:rPr lang="ru-RU" sz="1400" dirty="0" err="1" smtClean="0"/>
              <a:t>суворі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. </a:t>
            </a:r>
            <a:r>
              <a:rPr lang="ru-RU" sz="1400" dirty="0" err="1" smtClean="0"/>
              <a:t>Цим</a:t>
            </a:r>
            <a:r>
              <a:rPr lang="ru-RU" sz="1400" dirty="0" smtClean="0"/>
              <a:t> методом </a:t>
            </a:r>
            <a:r>
              <a:rPr lang="ru-RU" sz="1400" dirty="0" err="1" smtClean="0"/>
              <a:t>отримана</a:t>
            </a:r>
            <a:r>
              <a:rPr lang="ru-RU" sz="1400" dirty="0" smtClean="0"/>
              <a:t> </a:t>
            </a:r>
            <a:r>
              <a:rPr lang="ru-RU" sz="1400" dirty="0" err="1" smtClean="0"/>
              <a:t>яблуня</a:t>
            </a:r>
            <a:r>
              <a:rPr lang="ru-RU" sz="1400" dirty="0" smtClean="0"/>
              <a:t> </a:t>
            </a:r>
            <a:r>
              <a:rPr lang="ru-RU" sz="1400" dirty="0" err="1" smtClean="0"/>
              <a:t>Слов'янка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гібрид</a:t>
            </a:r>
            <a:r>
              <a:rPr lang="ru-RU" sz="1400" dirty="0" smtClean="0"/>
              <a:t> </a:t>
            </a:r>
            <a:r>
              <a:rPr lang="ru-RU" sz="1400" dirty="0" err="1" smtClean="0"/>
              <a:t>Антонівки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півден­ного</a:t>
            </a:r>
            <a:r>
              <a:rPr lang="ru-RU" sz="1400" dirty="0" smtClean="0"/>
              <a:t> Ранету ананасового.</a:t>
            </a:r>
            <a:endParaRPr lang="uk-UA" sz="1400" dirty="0" smtClean="0"/>
          </a:p>
          <a:p>
            <a:r>
              <a:rPr lang="uk-UA" sz="1400" dirty="0" smtClean="0"/>
              <a:t>Серед </a:t>
            </a:r>
            <a:r>
              <a:rPr lang="uk-UA" sz="1400" dirty="0" smtClean="0"/>
              <a:t>методів «виховання» гібридів І. В. Мічуріним </a:t>
            </a:r>
            <a:r>
              <a:rPr lang="uk-UA" sz="1400" dirty="0" smtClean="0"/>
              <a:t>розроблений </a:t>
            </a:r>
            <a:r>
              <a:rPr lang="uk-UA" sz="1400" dirty="0" smtClean="0"/>
              <a:t>метод ментора. Він полягає у тому, що ознаки гібрида, що розвивається, змінюються під впливом щепи або підщепи. </a:t>
            </a:r>
            <a:r>
              <a:rPr lang="uk-UA" sz="1400" dirty="0" smtClean="0"/>
              <a:t>Вплив </a:t>
            </a:r>
            <a:r>
              <a:rPr lang="uk-UA" sz="1400" dirty="0" smtClean="0"/>
              <a:t>ментора слід розглядати як зміну домінування в процесі розвитку гібрида.</a:t>
            </a:r>
          </a:p>
          <a:p>
            <a:r>
              <a:rPr lang="uk-UA" sz="1400" dirty="0" smtClean="0"/>
              <a:t>  Широко використовував І. В. Мічурін і віддалену </a:t>
            </a:r>
            <a:r>
              <a:rPr lang="uk-UA" sz="1400" dirty="0" smtClean="0"/>
              <a:t>гібридизацію</a:t>
            </a:r>
            <a:r>
              <a:rPr lang="uk-UA" sz="1400" dirty="0" smtClean="0"/>
              <a:t>: отримав гібриди малини і ожини, горобини і сибірського </a:t>
            </a:r>
            <a:r>
              <a:rPr lang="uk-UA" sz="1400" dirty="0" smtClean="0"/>
              <a:t>плоду </a:t>
            </a:r>
            <a:r>
              <a:rPr lang="uk-UA" sz="1400" dirty="0" smtClean="0"/>
              <a:t>тощо. Щоб подолати несхрещуваність при віддаленій </a:t>
            </a:r>
            <a:r>
              <a:rPr lang="uk-UA" sz="1400" dirty="0" smtClean="0"/>
              <a:t>гібридизації</a:t>
            </a:r>
            <a:r>
              <a:rPr lang="uk-UA" sz="1400" dirty="0" smtClean="0"/>
              <a:t>, Мічурін розробив низку </a:t>
            </a:r>
            <a:r>
              <a:rPr lang="uk-UA" sz="1400" dirty="0" smtClean="0"/>
              <a:t>методів:</a:t>
            </a:r>
          </a:p>
          <a:p>
            <a:pPr>
              <a:buNone/>
            </a:pPr>
            <a:r>
              <a:rPr lang="uk-UA" sz="1400" dirty="0" smtClean="0"/>
              <a:t> </a:t>
            </a:r>
            <a:r>
              <a:rPr lang="uk-UA" sz="1400" dirty="0" smtClean="0"/>
              <a:t>         1) Метод </a:t>
            </a:r>
            <a:r>
              <a:rPr lang="ru-RU" sz="1400" dirty="0" smtClean="0"/>
              <a:t>вегетативного </a:t>
            </a:r>
            <a:r>
              <a:rPr lang="ru-RU" sz="1400" dirty="0" err="1" smtClean="0"/>
              <a:t>зближення</a:t>
            </a:r>
            <a:r>
              <a:rPr lang="ru-RU" sz="1400" dirty="0" smtClean="0"/>
              <a:t>.</a:t>
            </a:r>
            <a:endParaRPr lang="uk-UA" sz="1400" dirty="0" smtClean="0"/>
          </a:p>
          <a:p>
            <a:pPr>
              <a:buNone/>
            </a:pPr>
            <a:r>
              <a:rPr lang="uk-UA" sz="1400" dirty="0" smtClean="0"/>
              <a:t>          2) </a:t>
            </a:r>
            <a:r>
              <a:rPr lang="ru-RU" sz="1400" dirty="0" smtClean="0"/>
              <a:t>Метод </a:t>
            </a:r>
            <a:r>
              <a:rPr lang="ru-RU" sz="1400" dirty="0" err="1" smtClean="0"/>
              <a:t>посередника</a:t>
            </a:r>
            <a:r>
              <a:rPr lang="ru-RU" sz="1400" dirty="0" smtClean="0"/>
              <a:t>.</a:t>
            </a:r>
          </a:p>
          <a:p>
            <a:pPr>
              <a:buNone/>
            </a:pPr>
            <a:r>
              <a:rPr lang="uk-UA" sz="1400" dirty="0" smtClean="0"/>
              <a:t> </a:t>
            </a:r>
            <a:r>
              <a:rPr lang="uk-UA" sz="1400" dirty="0" smtClean="0"/>
              <a:t>         3) </a:t>
            </a:r>
            <a:r>
              <a:rPr lang="ru-RU" sz="1400" dirty="0" smtClean="0"/>
              <a:t>Метод </a:t>
            </a:r>
            <a:r>
              <a:rPr lang="ru-RU" sz="1400" dirty="0" err="1" smtClean="0"/>
              <a:t>суміші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21508" name="Picture 4" descr="http://arbuz.ks.ua/arbuzorgua/genhol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786322"/>
            <a:ext cx="2886064" cy="18747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Селекція 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8039129" cy="4167198"/>
          </a:xfrm>
        </p:spPr>
        <p:txBody>
          <a:bodyPr/>
          <a:lstStyle/>
          <a:p>
            <a:r>
              <a:rPr lang="uk-UA" sz="1400" dirty="0" smtClean="0">
                <a:solidFill>
                  <a:srgbClr val="FFFF00"/>
                </a:solidFill>
              </a:rPr>
              <a:t>Метод вегетативного зближення </a:t>
            </a:r>
            <a:r>
              <a:rPr lang="uk-UA" sz="1400" dirty="0" smtClean="0"/>
              <a:t>полягає в попередньому щепленні одного виду рослин на іншому; внаслідок цього </a:t>
            </a:r>
            <a:r>
              <a:rPr lang="uk-UA" sz="1400" dirty="0" smtClean="0"/>
              <a:t>змінюється </a:t>
            </a:r>
            <a:r>
              <a:rPr lang="uk-UA" sz="1400" dirty="0" smtClean="0"/>
              <a:t>хімічний склад тканин, що, напевно, сприяє проростанню пилкових трубок у маточці материнської рослини. Так можна добитися запліднення при гібридизації таких видів, які звичайно не схрещуються. Саме завдяки цьому методу були отримані </a:t>
            </a:r>
            <a:r>
              <a:rPr lang="uk-UA" sz="1400" dirty="0" smtClean="0"/>
              <a:t>гібриди </a:t>
            </a:r>
            <a:r>
              <a:rPr lang="uk-UA" sz="1400" dirty="0" smtClean="0"/>
              <a:t>груші і горобини, яблуні з грушею, вишні й японської </a:t>
            </a:r>
            <a:r>
              <a:rPr lang="uk-UA" sz="1400" dirty="0" smtClean="0"/>
              <a:t>черемухи, айви </a:t>
            </a:r>
            <a:r>
              <a:rPr lang="uk-UA" sz="1400" dirty="0" smtClean="0"/>
              <a:t>з грушею</a:t>
            </a:r>
            <a:r>
              <a:rPr lang="uk-UA" sz="1400" dirty="0" smtClean="0"/>
              <a:t>.</a:t>
            </a:r>
          </a:p>
          <a:p>
            <a:r>
              <a:rPr lang="uk-UA" sz="1400" dirty="0" smtClean="0"/>
              <a:t> </a:t>
            </a:r>
            <a:r>
              <a:rPr lang="uk-UA" sz="1400" dirty="0" smtClean="0">
                <a:solidFill>
                  <a:srgbClr val="FFFF00"/>
                </a:solidFill>
              </a:rPr>
              <a:t>Метод посередника</a:t>
            </a:r>
            <a:r>
              <a:rPr lang="uk-UA" sz="1400" dirty="0" smtClean="0"/>
              <a:t> полягає в наступному: якщо </a:t>
            </a:r>
            <a:r>
              <a:rPr lang="uk-UA" sz="1400" dirty="0" smtClean="0"/>
              <a:t>схрещування </a:t>
            </a:r>
            <a:r>
              <a:rPr lang="uk-UA" sz="1400" dirty="0" smtClean="0"/>
              <a:t>між двома віддаленими формами </a:t>
            </a:r>
            <a:r>
              <a:rPr lang="uk-UA" sz="1400" dirty="0" smtClean="0"/>
              <a:t>не </a:t>
            </a:r>
            <a:r>
              <a:rPr lang="uk-UA" sz="1400" dirty="0" smtClean="0"/>
              <a:t>вдається, то </a:t>
            </a:r>
            <a:r>
              <a:rPr lang="uk-UA" sz="1400" dirty="0" smtClean="0"/>
              <a:t>підшукують третю, </a:t>
            </a:r>
            <a:r>
              <a:rPr lang="uk-UA" sz="1400" dirty="0" smtClean="0"/>
              <a:t>яка схрещується з однією з перших двох </a:t>
            </a:r>
            <a:r>
              <a:rPr lang="uk-UA" sz="1400" dirty="0" smtClean="0"/>
              <a:t>Здобутий </a:t>
            </a:r>
            <a:r>
              <a:rPr lang="uk-UA" sz="1400" dirty="0" smtClean="0"/>
              <a:t>від цього схрещування </a:t>
            </a:r>
            <a:r>
              <a:rPr lang="uk-UA" sz="1400" dirty="0" smtClean="0"/>
              <a:t>гібрид</a:t>
            </a:r>
            <a:r>
              <a:rPr lang="en-GB" sz="1400" dirty="0" smtClean="0"/>
              <a:t>, </a:t>
            </a:r>
            <a:r>
              <a:rPr lang="uk-UA" sz="1400" dirty="0" smtClean="0"/>
              <a:t>що має розхитану спадковість, порівняно легко схрещується з другою з двох спочатку намічених для гібридизації форм </a:t>
            </a:r>
            <a:r>
              <a:rPr lang="uk-UA" sz="1400" dirty="0" smtClean="0"/>
              <a:t>. </a:t>
            </a:r>
            <a:r>
              <a:rPr lang="uk-UA" sz="1400" dirty="0" smtClean="0"/>
              <a:t>Гібрид </a:t>
            </a:r>
            <a:r>
              <a:rPr lang="en-GB" sz="1400" dirty="0" smtClean="0"/>
              <a:t> </a:t>
            </a:r>
            <a:r>
              <a:rPr lang="uk-UA" sz="1400" dirty="0" smtClean="0"/>
              <a:t>і є «посередником», </a:t>
            </a:r>
            <a:r>
              <a:rPr lang="uk-UA" sz="1400" dirty="0" err="1" smtClean="0"/>
              <a:t>зв'язуючою</a:t>
            </a:r>
            <a:r>
              <a:rPr lang="uk-UA" sz="1400" dirty="0" smtClean="0"/>
              <a:t> </a:t>
            </a:r>
            <a:r>
              <a:rPr lang="uk-UA" sz="1400" dirty="0" smtClean="0"/>
              <a:t>ланкою. </a:t>
            </a:r>
            <a:r>
              <a:rPr lang="uk-UA" sz="1400" dirty="0" smtClean="0"/>
              <a:t>Цим методом Мічурін вивів сорт північного персика.</a:t>
            </a:r>
          </a:p>
          <a:p>
            <a:r>
              <a:rPr lang="uk-UA" sz="1400" dirty="0" smtClean="0"/>
              <a:t>  </a:t>
            </a:r>
            <a:r>
              <a:rPr lang="uk-UA" sz="1400" dirty="0" smtClean="0">
                <a:solidFill>
                  <a:srgbClr val="FFFF00"/>
                </a:solidFill>
              </a:rPr>
              <a:t>Метод суміші</a:t>
            </a:r>
            <a:r>
              <a:rPr lang="uk-UA" sz="1400" dirty="0" smtClean="0"/>
              <a:t> пилку реалізується через використання для штучного запилення суміші пилку декількох сортів батьківського виду і материнської рослини, а іноді ще і з додаванням пилку ін­ших видів рослин.</a:t>
            </a:r>
          </a:p>
          <a:p>
            <a:r>
              <a:rPr lang="uk-UA" sz="1400" dirty="0" smtClean="0"/>
              <a:t>  Слід зазначити, що більшість сортів, отриманих І. В. Мічуріним, є складні гетерозиготи, тому для їх збереження застосовують вегетативне розмноження — відведеннями, щепленнями тощо.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Селекція </a:t>
            </a:r>
            <a:r>
              <a:rPr lang="uk-UA" dirty="0" smtClean="0"/>
              <a:t>рослин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85926"/>
            <a:ext cx="8001056" cy="4114800"/>
          </a:xfrm>
        </p:spPr>
        <p:txBody>
          <a:bodyPr/>
          <a:lstStyle/>
          <a:p>
            <a:r>
              <a:rPr lang="ru-RU" sz="1800" dirty="0" err="1" smtClean="0"/>
              <a:t>Завдання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сучасної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селекції</a:t>
            </a:r>
            <a:r>
              <a:rPr lang="ru-RU" sz="1800" dirty="0" smtClean="0"/>
              <a:t> — </a:t>
            </a:r>
            <a:r>
              <a:rPr lang="ru-RU" sz="1800" dirty="0" err="1" smtClean="0"/>
              <a:t>підвищення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продуктивності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. </a:t>
            </a:r>
            <a:r>
              <a:rPr lang="ru-RU" sz="1800" dirty="0" err="1" smtClean="0"/>
              <a:t>Однак</a:t>
            </a:r>
            <a:r>
              <a:rPr lang="ru-RU" sz="1800" dirty="0" smtClean="0"/>
              <a:t> </a:t>
            </a:r>
            <a:r>
              <a:rPr lang="ru-RU" sz="1800" dirty="0" err="1" smtClean="0"/>
              <a:t>нині</a:t>
            </a:r>
            <a:r>
              <a:rPr lang="ru-RU" sz="1800" dirty="0" smtClean="0"/>
              <a:t> </a:t>
            </a:r>
            <a:r>
              <a:rPr lang="ru-RU" sz="1800" dirty="0" err="1" smtClean="0"/>
              <a:t>важливими</a:t>
            </a:r>
            <a:r>
              <a:rPr lang="ru-RU" sz="1800" dirty="0" smtClean="0"/>
              <a:t> факторами </a:t>
            </a:r>
            <a:r>
              <a:rPr lang="ru-RU" sz="1800" dirty="0" err="1" smtClean="0"/>
              <a:t>інтенсифікації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рослинництва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стають</a:t>
            </a:r>
            <a:r>
              <a:rPr lang="ru-RU" sz="1800" dirty="0" smtClean="0"/>
              <a:t>: </a:t>
            </a:r>
            <a:r>
              <a:rPr lang="ru-RU" sz="1800" dirty="0" err="1" smtClean="0"/>
              <a:t>переведення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на </a:t>
            </a:r>
            <a:r>
              <a:rPr lang="ru-RU" sz="1800" dirty="0" err="1" smtClean="0"/>
              <a:t>промислову</a:t>
            </a:r>
            <a:r>
              <a:rPr lang="ru-RU" sz="1800" dirty="0" smtClean="0"/>
              <a:t> основу, </a:t>
            </a:r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короткостеблових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зернових</a:t>
            </a:r>
            <a:r>
              <a:rPr lang="ru-RU" sz="1800" dirty="0" smtClean="0"/>
              <a:t> культур, </a:t>
            </a:r>
            <a:r>
              <a:rPr lang="ru-RU" sz="1800" dirty="0" err="1" smtClean="0"/>
              <a:t>придатних</a:t>
            </a:r>
            <a:r>
              <a:rPr lang="ru-RU" sz="1800" dirty="0" smtClean="0"/>
              <a:t> для </a:t>
            </a:r>
            <a:r>
              <a:rPr lang="ru-RU" sz="1800" dirty="0" err="1" smtClean="0"/>
              <a:t>збирання</a:t>
            </a:r>
            <a:r>
              <a:rPr lang="ru-RU" sz="1800" dirty="0" smtClean="0"/>
              <a:t> комбайном,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 винограду, </a:t>
            </a:r>
            <a:r>
              <a:rPr lang="ru-RU" sz="1800" dirty="0" err="1" smtClean="0"/>
              <a:t>томатів</a:t>
            </a:r>
            <a:r>
              <a:rPr lang="ru-RU" sz="1800" dirty="0" smtClean="0"/>
              <a:t>, </a:t>
            </a:r>
            <a:r>
              <a:rPr lang="ru-RU" sz="1800" dirty="0" err="1" smtClean="0"/>
              <a:t>чайних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кущів</a:t>
            </a:r>
            <a:r>
              <a:rPr lang="ru-RU" sz="1800" dirty="0" smtClean="0"/>
              <a:t>, </a:t>
            </a:r>
            <a:r>
              <a:rPr lang="ru-RU" sz="1800" dirty="0" err="1" smtClean="0"/>
              <a:t>бавовнику</a:t>
            </a:r>
            <a:r>
              <a:rPr lang="ru-RU" sz="1800" dirty="0" smtClean="0"/>
              <a:t>, </a:t>
            </a:r>
            <a:r>
              <a:rPr lang="ru-RU" sz="1800" dirty="0" err="1" smtClean="0"/>
              <a:t>пристосованих</a:t>
            </a:r>
            <a:r>
              <a:rPr lang="ru-RU" sz="1800" dirty="0" smtClean="0"/>
              <a:t> до </a:t>
            </a:r>
            <a:r>
              <a:rPr lang="ru-RU" sz="1800" dirty="0" err="1" smtClean="0"/>
              <a:t>збирання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врожаю</a:t>
            </a:r>
            <a:r>
              <a:rPr lang="ru-RU" sz="1800" dirty="0" smtClean="0"/>
              <a:t> машинами, </a:t>
            </a:r>
            <a:r>
              <a:rPr lang="ru-RU" sz="1800" dirty="0" err="1" smtClean="0"/>
              <a:t>сортів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овочевих</a:t>
            </a:r>
            <a:r>
              <a:rPr lang="ru-RU" sz="1800" dirty="0" smtClean="0"/>
              <a:t> культур для </a:t>
            </a:r>
            <a:r>
              <a:rPr lang="ru-RU" sz="1800" dirty="0" err="1" smtClean="0"/>
              <a:t>вирощування</a:t>
            </a:r>
            <a:r>
              <a:rPr lang="ru-RU" sz="1800" dirty="0" smtClean="0"/>
              <a:t> в </a:t>
            </a:r>
            <a:r>
              <a:rPr lang="ru-RU" sz="1800" dirty="0" err="1" smtClean="0"/>
              <a:t>теплицях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5" name="Picture 4" descr="http://vinograd.info/images/statyi/2009/hungary/grozdyya-vinograd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938534"/>
            <a:ext cx="2857520" cy="19193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580" name="Picture 4" descr="http://www.ogoniok.com/common/archive/2000/4636/09-31-31/09-31-6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929066"/>
            <a:ext cx="2857520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6">
  <a:themeElements>
    <a:clrScheme name="Идея 5">
      <a:dk1>
        <a:srgbClr val="333333"/>
      </a:dk1>
      <a:lt1>
        <a:srgbClr val="F8F8F8"/>
      </a:lt1>
      <a:dk2>
        <a:srgbClr val="005D8C"/>
      </a:dk2>
      <a:lt2>
        <a:srgbClr val="FFFFFF"/>
      </a:lt2>
      <a:accent1>
        <a:srgbClr val="00CC99"/>
      </a:accent1>
      <a:accent2>
        <a:srgbClr val="0099CC"/>
      </a:accent2>
      <a:accent3>
        <a:srgbClr val="AAB6C5"/>
      </a:accent3>
      <a:accent4>
        <a:srgbClr val="D4D4D4"/>
      </a:accent4>
      <a:accent5>
        <a:srgbClr val="AAE2CA"/>
      </a:accent5>
      <a:accent6>
        <a:srgbClr val="008AB9"/>
      </a:accent6>
      <a:hlink>
        <a:srgbClr val="FFCC00"/>
      </a:hlink>
      <a:folHlink>
        <a:srgbClr val="D8D48C"/>
      </a:folHlink>
    </a:clrScheme>
    <a:fontScheme name="Идея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дея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9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FF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FFCAAA"/>
        </a:accent5>
        <a:accent6>
          <a:srgbClr val="B9B98A"/>
        </a:accent6>
        <a:hlink>
          <a:srgbClr val="17B5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10">
        <a:dk1>
          <a:srgbClr val="333333"/>
        </a:dk1>
        <a:lt1>
          <a:srgbClr val="F8F8F8"/>
        </a:lt1>
        <a:dk2>
          <a:srgbClr val="1C7EBA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BC0D9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Тема6</Template>
  <TotalTime>57</TotalTime>
  <Words>461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Тема6</vt:lpstr>
      <vt:lpstr>         Селекція рослин</vt:lpstr>
      <vt:lpstr>           Селекція рослин</vt:lpstr>
      <vt:lpstr>          Селекція рослин</vt:lpstr>
      <vt:lpstr>        Селекція рослин</vt:lpstr>
      <vt:lpstr>          Селекція рослин</vt:lpstr>
      <vt:lpstr>        Селекція рослин</vt:lpstr>
      <vt:lpstr>        Селекція рослин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Селекція рослин</dc:title>
  <dc:creator>USER</dc:creator>
  <cp:lastModifiedBy>USER</cp:lastModifiedBy>
  <cp:revision>6</cp:revision>
  <dcterms:created xsi:type="dcterms:W3CDTF">2013-12-01T12:58:46Z</dcterms:created>
  <dcterms:modified xsi:type="dcterms:W3CDTF">2013-12-01T13:56:37Z</dcterms:modified>
</cp:coreProperties>
</file>