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6E1818"/>
    <a:srgbClr val="814A2B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272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6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5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microsoft.com/office/2007/relationships/hdphoto" Target="../media/hdphoto7.wdp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8.wdp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56" r="207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119538" y="3848472"/>
            <a:ext cx="6264696" cy="1374778"/>
          </a:xfrm>
          <a:prstGeom prst="roundRect">
            <a:avLst/>
          </a:prstGeom>
          <a:solidFill>
            <a:schemeClr val="accent6">
              <a:lumMod val="20000"/>
              <a:lumOff val="80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FFCC9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9538" y="1052736"/>
            <a:ext cx="5760640" cy="2592288"/>
          </a:xfrm>
        </p:spPr>
        <p:txBody>
          <a:bodyPr>
            <a:noAutofit/>
          </a:bodyPr>
          <a:lstStyle/>
          <a:p>
            <a:pPr algn="l"/>
            <a:r>
              <a:rPr lang="uk-UA" sz="8800" b="1" i="1" dirty="0" smtClean="0">
                <a:solidFill>
                  <a:srgbClr val="996633"/>
                </a:solidFill>
                <a:effectLst>
                  <a:glow rad="63500">
                    <a:srgbClr val="FFCC9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Синдром</a:t>
            </a:r>
            <a:r>
              <a:rPr lang="uk-UA" sz="6000" b="1" i="1" dirty="0" smtClean="0">
                <a:solidFill>
                  <a:srgbClr val="996633"/>
                </a:solidFill>
                <a:effectLst>
                  <a:glow rad="63500">
                    <a:srgbClr val="FFCC9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котячого крику</a:t>
            </a:r>
            <a:endParaRPr lang="uk-UA" sz="6000" b="1" i="1" dirty="0">
              <a:solidFill>
                <a:srgbClr val="996633"/>
              </a:solidFill>
              <a:effectLst>
                <a:glow rad="63500">
                  <a:srgbClr val="FFCC99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854422"/>
            <a:ext cx="5904656" cy="1374778"/>
          </a:xfrm>
        </p:spPr>
        <p:txBody>
          <a:bodyPr>
            <a:normAutofit/>
          </a:bodyPr>
          <a:lstStyle/>
          <a:p>
            <a:pPr algn="r"/>
            <a:r>
              <a:rPr lang="uk-UA" sz="4000" b="1" dirty="0" smtClean="0">
                <a:solidFill>
                  <a:srgbClr val="996633"/>
                </a:soli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Спадкові генетичні хвороби</a:t>
            </a:r>
            <a:endParaRPr lang="uk-UA" sz="4000" b="1" dirty="0">
              <a:solidFill>
                <a:srgbClr val="996633"/>
              </a:solidFill>
              <a:effectLst>
                <a:glow rad="101600">
                  <a:schemeClr val="bg2">
                    <a:lumMod val="10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600607" y="6165304"/>
            <a:ext cx="3923928" cy="5433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2800" b="1" dirty="0" smtClean="0">
                <a:solidFill>
                  <a:srgbClr val="996633"/>
                </a:soli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Литвиненко О. 11-Б</a:t>
            </a:r>
            <a:endParaRPr lang="uk-UA" sz="2800" b="1" dirty="0">
              <a:solidFill>
                <a:srgbClr val="996633"/>
              </a:solidFill>
              <a:effectLst>
                <a:glow rad="101600">
                  <a:schemeClr val="bg2">
                    <a:lumMod val="10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3522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57" t="6545" r="41725" b="16033"/>
          <a:stretch/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3968" y="1628800"/>
            <a:ext cx="4690864" cy="4824536"/>
          </a:xfrm>
          <a:solidFill>
            <a:schemeClr val="accent6">
              <a:lumMod val="20000"/>
              <a:lumOff val="80000"/>
              <a:alpha val="39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dirty="0">
                <a:ln>
                  <a:solidFill>
                    <a:srgbClr val="814A2B"/>
                  </a:solidFill>
                </a:ln>
                <a:solidFill>
                  <a:srgbClr val="814A2B"/>
                </a:solidFill>
                <a:effectLst>
                  <a:glow rad="101600">
                    <a:srgbClr val="FFCC99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Синдром котячого крику</a:t>
            </a:r>
            <a:r>
              <a:rPr lang="uk-UA" sz="2000" dirty="0">
                <a:ln>
                  <a:solidFill>
                    <a:srgbClr val="814A2B"/>
                  </a:solidFill>
                </a:ln>
                <a:solidFill>
                  <a:srgbClr val="814A2B"/>
                </a:solidFill>
                <a:effectLst>
                  <a:glow rad="101600">
                    <a:srgbClr val="FFCC99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або синдром </a:t>
            </a:r>
            <a:r>
              <a:rPr lang="uk-UA" sz="2000" dirty="0" err="1">
                <a:ln>
                  <a:solidFill>
                    <a:srgbClr val="814A2B"/>
                  </a:solidFill>
                </a:ln>
                <a:solidFill>
                  <a:srgbClr val="814A2B"/>
                </a:solidFill>
                <a:effectLst>
                  <a:glow rad="101600">
                    <a:srgbClr val="FFCC99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Лежена</a:t>
            </a:r>
            <a:r>
              <a:rPr lang="uk-UA" sz="2000" dirty="0">
                <a:ln>
                  <a:solidFill>
                    <a:srgbClr val="814A2B"/>
                  </a:solidFill>
                </a:ln>
                <a:solidFill>
                  <a:srgbClr val="814A2B"/>
                </a:solidFill>
                <a:effectLst>
                  <a:glow rad="101600">
                    <a:srgbClr val="FFCC99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це спадкове захворювання, характерною особливістю якого є плач дитини, що нагадує крик кішки. Цей синдром ставитися до хромосомної патології, тобто всі симптоми викликані відсутністю частини генетичного матеріалу, розташованого в короткому плечі 5й хромосоми. Виявляється у 1 новонародженого на 45000 - 50000 тисяч дітей. Частіше хворіють дівчатка, співвідношення приблизно 4:3.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39552" y="260648"/>
            <a:ext cx="8496944" cy="1143000"/>
          </a:xfrm>
          <a:prstGeom prst="roundRect">
            <a:avLst/>
          </a:prstGeom>
          <a:solidFill>
            <a:schemeClr val="accent6">
              <a:lumMod val="20000"/>
              <a:lumOff val="80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uk-UA" sz="6900" b="1" i="1" dirty="0" smtClean="0">
                <a:solidFill>
                  <a:srgbClr val="996633"/>
                </a:solidFill>
                <a:effectLst>
                  <a:glow rad="63500">
                    <a:srgbClr val="FFCC9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Синдром </a:t>
            </a:r>
            <a:r>
              <a:rPr lang="uk-UA" sz="6900" b="1" i="1" dirty="0" err="1" smtClean="0">
                <a:solidFill>
                  <a:srgbClr val="996633"/>
                </a:solidFill>
                <a:effectLst>
                  <a:glow rad="63500">
                    <a:srgbClr val="FFCC9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Лежена</a:t>
            </a:r>
            <a:endParaRPr lang="uk-UA" sz="6900" dirty="0"/>
          </a:p>
        </p:txBody>
      </p:sp>
      <p:pic>
        <p:nvPicPr>
          <p:cNvPr id="3075" name="Picture 3" descr="C:\Documents and Settings\Olya\Рабочий стол\Для презентаций\50976_html_m18ed6d00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"/>
                    </a14:imgEffect>
                    <a14:imgEffect>
                      <a14:colorTemperature colorTemp="5750"/>
                    </a14:imgEffect>
                    <a14:imgEffect>
                      <a14:saturation sat="160000"/>
                    </a14:imgEffect>
                    <a14:imgEffect>
                      <a14:brightnessContrast contras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3559084" cy="4824536"/>
          </a:xfrm>
          <a:prstGeom prst="snip2DiagRect">
            <a:avLst/>
          </a:prstGeom>
          <a:noFill/>
          <a:ln w="57150">
            <a:solidFill>
              <a:srgbClr val="FFCC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6697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57" t="6545" r="41725" b="16033"/>
          <a:stretch/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84784"/>
            <a:ext cx="5184576" cy="5184576"/>
          </a:xfrm>
          <a:solidFill>
            <a:schemeClr val="accent6">
              <a:lumMod val="20000"/>
              <a:lumOff val="80000"/>
              <a:alpha val="39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000" dirty="0" smtClean="0">
                <a:ln>
                  <a:solidFill>
                    <a:srgbClr val="814A2B"/>
                  </a:solidFill>
                </a:ln>
                <a:solidFill>
                  <a:srgbClr val="814A2B"/>
                </a:solidFill>
                <a:effectLst>
                  <a:glow rad="101600">
                    <a:srgbClr val="FFCC99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Перелічимо </a:t>
            </a:r>
            <a:r>
              <a:rPr lang="uk-UA" sz="2000" dirty="0">
                <a:ln>
                  <a:solidFill>
                    <a:srgbClr val="814A2B"/>
                  </a:solidFill>
                </a:ln>
                <a:solidFill>
                  <a:srgbClr val="814A2B"/>
                </a:solidFill>
                <a:effectLst>
                  <a:glow rad="101600">
                    <a:srgbClr val="FFCC99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основні причини </a:t>
            </a:r>
            <a:r>
              <a:rPr lang="uk-UA" sz="2000" dirty="0" smtClean="0">
                <a:ln>
                  <a:solidFill>
                    <a:srgbClr val="814A2B"/>
                  </a:solidFill>
                </a:ln>
                <a:solidFill>
                  <a:srgbClr val="814A2B"/>
                </a:solidFill>
                <a:effectLst>
                  <a:glow rad="101600">
                    <a:srgbClr val="FFCC99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0" indent="0">
              <a:buNone/>
            </a:pPr>
            <a:r>
              <a:rPr lang="uk-UA" sz="2400" dirty="0" smtClean="0">
                <a:ln>
                  <a:solidFill>
                    <a:srgbClr val="6E1818"/>
                  </a:solidFill>
                </a:ln>
                <a:solidFill>
                  <a:srgbClr val="6E18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Спадковий </a:t>
            </a:r>
            <a:r>
              <a:rPr lang="uk-UA" sz="2400" dirty="0">
                <a:ln>
                  <a:solidFill>
                    <a:srgbClr val="6E1818"/>
                  </a:solidFill>
                </a:ln>
                <a:solidFill>
                  <a:srgbClr val="6E18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фактор </a:t>
            </a:r>
            <a:r>
              <a:rPr lang="uk-UA" sz="2000" dirty="0">
                <a:ln>
                  <a:solidFill>
                    <a:srgbClr val="814A2B"/>
                  </a:solidFill>
                </a:ln>
                <a:solidFill>
                  <a:srgbClr val="814A2B"/>
                </a:solidFill>
                <a:effectLst>
                  <a:glow rad="101600">
                    <a:srgbClr val="FFCC99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Якщо в сім'ї вже є дитина з даним синдромом , то ймовірність народження другої з таким же захворюванням дуже висока</a:t>
            </a:r>
            <a:r>
              <a:rPr lang="uk-UA" sz="2000" dirty="0" smtClean="0">
                <a:ln>
                  <a:solidFill>
                    <a:srgbClr val="814A2B"/>
                  </a:solidFill>
                </a:ln>
                <a:solidFill>
                  <a:srgbClr val="814A2B"/>
                </a:solidFill>
                <a:effectLst>
                  <a:glow rad="101600">
                    <a:srgbClr val="FFCC99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0" indent="0">
              <a:buNone/>
            </a:pPr>
            <a:r>
              <a:rPr lang="uk-UA" sz="2400" dirty="0" smtClean="0">
                <a:ln>
                  <a:solidFill>
                    <a:srgbClr val="6E1818"/>
                  </a:solidFill>
                </a:ln>
                <a:solidFill>
                  <a:srgbClr val="6E18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Алкоголь</a:t>
            </a:r>
            <a:r>
              <a:rPr lang="uk-UA" sz="2400" dirty="0" smtClean="0">
                <a:ln>
                  <a:solidFill>
                    <a:srgbClr val="6E1818"/>
                  </a:solidFill>
                </a:ln>
                <a:solidFill>
                  <a:srgbClr val="6E1818"/>
                </a:solidFill>
                <a:effectLst>
                  <a:glow rad="101600">
                    <a:srgbClr val="FFCC99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000" dirty="0">
                <a:ln>
                  <a:solidFill>
                    <a:srgbClr val="814A2B"/>
                  </a:solidFill>
                </a:ln>
                <a:solidFill>
                  <a:srgbClr val="814A2B"/>
                </a:solidFill>
                <a:effectLst>
                  <a:glow rad="101600">
                    <a:srgbClr val="FFCC99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надає шкідливу дію на всі клітини організму , але найбільш чутливі до нього статеві клітини і зародок ;куріння </a:t>
            </a:r>
            <a:r>
              <a:rPr lang="uk-UA" sz="2000" dirty="0" smtClean="0">
                <a:ln>
                  <a:solidFill>
                    <a:srgbClr val="814A2B"/>
                  </a:solidFill>
                </a:ln>
                <a:solidFill>
                  <a:srgbClr val="814A2B"/>
                </a:solidFill>
                <a:effectLst>
                  <a:glow rad="101600">
                    <a:srgbClr val="FFCC99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0" indent="0">
              <a:buNone/>
            </a:pPr>
            <a:r>
              <a:rPr lang="uk-UA" sz="2000" dirty="0" smtClean="0">
                <a:ln>
                  <a:solidFill>
                    <a:srgbClr val="814A2B"/>
                  </a:solidFill>
                </a:ln>
                <a:solidFill>
                  <a:srgbClr val="814A2B"/>
                </a:solidFill>
                <a:effectLst>
                  <a:glow rad="101600">
                    <a:srgbClr val="FFCC99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Наркотичні </a:t>
            </a:r>
            <a:r>
              <a:rPr lang="uk-UA" sz="2000" dirty="0">
                <a:ln>
                  <a:solidFill>
                    <a:srgbClr val="814A2B"/>
                  </a:solidFill>
                </a:ln>
                <a:solidFill>
                  <a:srgbClr val="814A2B"/>
                </a:solidFill>
                <a:effectLst>
                  <a:glow rad="101600">
                    <a:srgbClr val="FFCC99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речовини руйнують організм зсередини , вражаючи генетичний апарат клітин </a:t>
            </a:r>
            <a:r>
              <a:rPr lang="uk-UA" sz="2000" dirty="0" smtClean="0">
                <a:ln>
                  <a:solidFill>
                    <a:srgbClr val="814A2B"/>
                  </a:solidFill>
                </a:ln>
                <a:solidFill>
                  <a:srgbClr val="814A2B"/>
                </a:solidFill>
                <a:effectLst>
                  <a:glow rad="101600">
                    <a:srgbClr val="FFCC99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0" indent="0">
              <a:buNone/>
            </a:pPr>
            <a:r>
              <a:rPr lang="uk-UA" sz="2000" dirty="0" smtClean="0">
                <a:ln>
                  <a:solidFill>
                    <a:srgbClr val="814A2B"/>
                  </a:solidFill>
                </a:ln>
                <a:solidFill>
                  <a:srgbClr val="814A2B"/>
                </a:solidFill>
                <a:effectLst>
                  <a:glow rad="101600">
                    <a:srgbClr val="FFCC99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Дія </a:t>
            </a:r>
            <a:r>
              <a:rPr lang="uk-UA" sz="2000" dirty="0">
                <a:ln>
                  <a:solidFill>
                    <a:srgbClr val="814A2B"/>
                  </a:solidFill>
                </a:ln>
                <a:solidFill>
                  <a:srgbClr val="814A2B"/>
                </a:solidFill>
                <a:effectLst>
                  <a:glow rad="101600">
                    <a:srgbClr val="FFCC99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іонізуючої </a:t>
            </a:r>
            <a:r>
              <a:rPr lang="uk-UA" sz="2400" dirty="0">
                <a:ln>
                  <a:solidFill>
                    <a:srgbClr val="6E1818"/>
                  </a:solidFill>
                </a:ln>
                <a:solidFill>
                  <a:srgbClr val="6E18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радіації</a:t>
            </a:r>
            <a:r>
              <a:rPr lang="uk-UA" sz="2000" dirty="0" smtClean="0">
                <a:ln>
                  <a:solidFill>
                    <a:srgbClr val="814A2B"/>
                  </a:solidFill>
                </a:ln>
                <a:solidFill>
                  <a:srgbClr val="814A2B"/>
                </a:solidFill>
                <a:effectLst>
                  <a:glow rad="101600">
                    <a:srgbClr val="FFCC99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0" indent="0">
              <a:buNone/>
            </a:pPr>
            <a:r>
              <a:rPr lang="uk-UA" sz="2000" dirty="0" smtClean="0">
                <a:ln>
                  <a:solidFill>
                    <a:srgbClr val="814A2B"/>
                  </a:solidFill>
                </a:ln>
                <a:solidFill>
                  <a:srgbClr val="814A2B"/>
                </a:solidFill>
                <a:effectLst>
                  <a:glow rad="101600">
                    <a:srgbClr val="FFCC99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Сильнодіючі </a:t>
            </a:r>
            <a:r>
              <a:rPr lang="uk-UA" sz="2400" dirty="0">
                <a:ln>
                  <a:solidFill>
                    <a:srgbClr val="6E1818"/>
                  </a:solidFill>
                </a:ln>
                <a:solidFill>
                  <a:srgbClr val="6E18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хімічні речовини </a:t>
            </a:r>
            <a:r>
              <a:rPr lang="uk-UA" sz="2000" dirty="0">
                <a:ln>
                  <a:solidFill>
                    <a:srgbClr val="814A2B"/>
                  </a:solidFill>
                </a:ln>
                <a:solidFill>
                  <a:srgbClr val="814A2B"/>
                </a:solidFill>
                <a:effectLst>
                  <a:glow rad="101600">
                    <a:srgbClr val="FFCC99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 лікарські препарати, що приймаються у першому триместрі вагітності.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39552" y="260648"/>
            <a:ext cx="8496944" cy="1143000"/>
          </a:xfrm>
          <a:prstGeom prst="roundRect">
            <a:avLst/>
          </a:prstGeom>
          <a:solidFill>
            <a:schemeClr val="accent6">
              <a:lumMod val="20000"/>
              <a:lumOff val="80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uk-UA" sz="6900" b="1" i="1" dirty="0" smtClean="0">
                <a:solidFill>
                  <a:srgbClr val="996633"/>
                </a:solidFill>
                <a:effectLst>
                  <a:glow rad="63500">
                    <a:srgbClr val="FFCC9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Причини хвороби</a:t>
            </a:r>
            <a:endParaRPr lang="uk-UA" sz="6900" dirty="0"/>
          </a:p>
        </p:txBody>
      </p:sp>
      <p:pic>
        <p:nvPicPr>
          <p:cNvPr id="4098" name="Picture 2" descr="C:\Documents and Settings\Olya\Рабочий стол\Для презентаций\HelоpBig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1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65" r="3765"/>
          <a:stretch/>
        </p:blipFill>
        <p:spPr bwMode="auto">
          <a:xfrm>
            <a:off x="5508104" y="1498760"/>
            <a:ext cx="3529018" cy="3946463"/>
          </a:xfrm>
          <a:prstGeom prst="rect">
            <a:avLst/>
          </a:prstGeom>
          <a:noFill/>
          <a:ln w="38100">
            <a:solidFill>
              <a:srgbClr val="FFCC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5489268" y="5589240"/>
            <a:ext cx="3547854" cy="1099877"/>
          </a:xfrm>
          <a:prstGeom prst="rect">
            <a:avLst/>
          </a:prstGeom>
          <a:solidFill>
            <a:schemeClr val="accent6">
              <a:lumMod val="20000"/>
              <a:lumOff val="80000"/>
              <a:alpha val="39000"/>
            </a:schemeClr>
          </a:solidFill>
          <a:ln w="38100">
            <a:solidFill>
              <a:srgbClr val="6E1818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dirty="0" smtClean="0">
                <a:ln>
                  <a:solidFill>
                    <a:srgbClr val="814A2B"/>
                  </a:solidFill>
                </a:ln>
                <a:solidFill>
                  <a:srgbClr val="814A2B"/>
                </a:solidFill>
                <a:effectLst>
                  <a:glow rad="101600">
                    <a:srgbClr val="FFCC99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Хвороба не є смертельною.</a:t>
            </a:r>
            <a:endParaRPr lang="uk-UA" sz="2000" dirty="0">
              <a:ln>
                <a:solidFill>
                  <a:srgbClr val="814A2B"/>
                </a:solidFill>
              </a:ln>
              <a:solidFill>
                <a:srgbClr val="814A2B"/>
              </a:solidFill>
              <a:effectLst>
                <a:glow rad="101600">
                  <a:srgbClr val="FFCC99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49874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57" t="6545" r="41725" b="16033"/>
          <a:stretch/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0404" y="4509120"/>
            <a:ext cx="4837662" cy="1152128"/>
          </a:xfrm>
          <a:solidFill>
            <a:schemeClr val="accent6">
              <a:lumMod val="20000"/>
              <a:lumOff val="80000"/>
              <a:alpha val="39000"/>
            </a:schemeClr>
          </a:solidFill>
          <a:ln w="38100">
            <a:solidFill>
              <a:srgbClr val="6E1818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dirty="0" smtClean="0">
                <a:ln>
                  <a:solidFill>
                    <a:srgbClr val="814A2B"/>
                  </a:solidFill>
                </a:ln>
                <a:solidFill>
                  <a:srgbClr val="814A2B"/>
                </a:solidFill>
                <a:effectLst>
                  <a:glow rad="101600">
                    <a:srgbClr val="FFCC99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Полідактилія </a:t>
            </a:r>
          </a:p>
          <a:p>
            <a:pPr marL="0" indent="0" algn="ctr">
              <a:buNone/>
            </a:pPr>
            <a:r>
              <a:rPr lang="uk-UA" dirty="0" smtClean="0">
                <a:ln>
                  <a:solidFill>
                    <a:srgbClr val="814A2B"/>
                  </a:solidFill>
                </a:ln>
                <a:solidFill>
                  <a:srgbClr val="814A2B"/>
                </a:solidFill>
                <a:effectLst>
                  <a:glow rad="101600">
                    <a:srgbClr val="FFCC99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(зайві пальці)</a:t>
            </a:r>
            <a:endParaRPr lang="uk-UA" sz="2000" dirty="0">
              <a:ln>
                <a:solidFill>
                  <a:srgbClr val="814A2B"/>
                </a:solidFill>
              </a:ln>
              <a:solidFill>
                <a:srgbClr val="814A2B"/>
              </a:solidFill>
              <a:effectLst>
                <a:glow rad="101600">
                  <a:srgbClr val="FFCC99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39552" y="260648"/>
            <a:ext cx="8496944" cy="1143000"/>
          </a:xfrm>
          <a:prstGeom prst="roundRect">
            <a:avLst/>
          </a:prstGeom>
          <a:solidFill>
            <a:schemeClr val="accent6">
              <a:lumMod val="20000"/>
              <a:lumOff val="80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uk-UA" sz="6900" b="1" i="1" dirty="0" smtClean="0">
                <a:solidFill>
                  <a:srgbClr val="996633"/>
                </a:solidFill>
                <a:effectLst>
                  <a:glow rad="63500">
                    <a:srgbClr val="FFCC9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симптоми</a:t>
            </a:r>
            <a:endParaRPr lang="uk-UA" sz="6900" dirty="0"/>
          </a:p>
        </p:txBody>
      </p:sp>
      <p:pic>
        <p:nvPicPr>
          <p:cNvPr id="5123" name="Picture 3" descr="C:\Documents and Settings\Olya\Рабочий стол\Для презентаций\0283815555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33" b="100000" l="0" r="100000">
                        <a14:foregroundMark x1="79764" y1="86500" x2="99411" y2="98167"/>
                      </a14:backgroundRemoval>
                    </a14:imgEffect>
                    <a14:imgEffect>
                      <a14:colorTemperature colorTemp="8125"/>
                    </a14:imgEffect>
                    <a14:imgEffect>
                      <a14:saturation sat="140000"/>
                    </a14:imgEffect>
                    <a14:imgEffect>
                      <a14:brightnessContrast bright="-12000" contras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0" y="1988840"/>
            <a:ext cx="4130670" cy="4869160"/>
          </a:xfrm>
          <a:prstGeom prst="rect">
            <a:avLst/>
          </a:prstGeom>
          <a:noFill/>
          <a:effectLst>
            <a:glow rad="139700">
              <a:srgbClr val="6E1818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4141189" y="3140968"/>
            <a:ext cx="4826877" cy="1124744"/>
          </a:xfrm>
          <a:prstGeom prst="rect">
            <a:avLst/>
          </a:prstGeom>
          <a:solidFill>
            <a:schemeClr val="accent6">
              <a:lumMod val="20000"/>
              <a:lumOff val="80000"/>
              <a:alpha val="39000"/>
            </a:schemeClr>
          </a:solidFill>
          <a:ln w="38100">
            <a:solidFill>
              <a:srgbClr val="6E1818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dirty="0">
                <a:ln>
                  <a:solidFill>
                    <a:srgbClr val="814A2B"/>
                  </a:solidFill>
                </a:ln>
                <a:solidFill>
                  <a:srgbClr val="814A2B"/>
                </a:solidFill>
                <a:effectLst>
                  <a:glow rad="101600">
                    <a:srgbClr val="FFCC99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Очі </a:t>
            </a:r>
            <a:r>
              <a:rPr lang="uk-UA" dirty="0" err="1" smtClean="0">
                <a:ln>
                  <a:solidFill>
                    <a:srgbClr val="814A2B"/>
                  </a:solidFill>
                </a:ln>
                <a:solidFill>
                  <a:srgbClr val="814A2B"/>
                </a:solidFill>
                <a:effectLst>
                  <a:glow rad="101600">
                    <a:srgbClr val="FFCC99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широкопосажені</a:t>
            </a:r>
            <a:r>
              <a:rPr lang="uk-UA" dirty="0" smtClean="0">
                <a:ln>
                  <a:solidFill>
                    <a:srgbClr val="814A2B"/>
                  </a:solidFill>
                </a:ln>
                <a:solidFill>
                  <a:srgbClr val="814A2B"/>
                </a:solidFill>
                <a:effectLst>
                  <a:glow rad="101600">
                    <a:srgbClr val="FFCC99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dirty="0">
                <a:ln>
                  <a:solidFill>
                    <a:srgbClr val="814A2B"/>
                  </a:solidFill>
                </a:ln>
                <a:solidFill>
                  <a:srgbClr val="814A2B"/>
                </a:solidFill>
                <a:effectLst>
                  <a:glow rad="101600">
                    <a:srgbClr val="FFCC99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uk-UA" dirty="0" smtClean="0">
                <a:ln>
                  <a:solidFill>
                    <a:srgbClr val="814A2B"/>
                  </a:solidFill>
                </a:ln>
                <a:solidFill>
                  <a:srgbClr val="814A2B"/>
                </a:solidFill>
                <a:effectLst>
                  <a:glow rad="101600">
                    <a:srgbClr val="FFCC99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розкосі, брови - відсутні</a:t>
            </a:r>
            <a:endParaRPr lang="uk-UA" sz="2000" dirty="0">
              <a:ln>
                <a:solidFill>
                  <a:srgbClr val="814A2B"/>
                </a:solidFill>
              </a:ln>
              <a:solidFill>
                <a:srgbClr val="814A2B"/>
              </a:solidFill>
              <a:effectLst>
                <a:glow rad="101600">
                  <a:srgbClr val="FFCC99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4119616" y="1753059"/>
            <a:ext cx="4848450" cy="1124744"/>
          </a:xfrm>
          <a:prstGeom prst="rect">
            <a:avLst/>
          </a:prstGeom>
          <a:solidFill>
            <a:schemeClr val="accent6">
              <a:lumMod val="20000"/>
              <a:lumOff val="80000"/>
              <a:alpha val="39000"/>
            </a:schemeClr>
          </a:solidFill>
          <a:ln w="38100">
            <a:solidFill>
              <a:srgbClr val="6E1818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uk-UA" sz="3600" dirty="0">
                <a:ln>
                  <a:solidFill>
                    <a:srgbClr val="814A2B"/>
                  </a:solidFill>
                </a:ln>
                <a:solidFill>
                  <a:srgbClr val="814A2B"/>
                </a:solidFill>
                <a:effectLst>
                  <a:glow rad="101600">
                    <a:srgbClr val="FFCC99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Кругле </a:t>
            </a:r>
            <a:r>
              <a:rPr lang="uk-UA" sz="3600" dirty="0" smtClean="0">
                <a:ln>
                  <a:solidFill>
                    <a:srgbClr val="814A2B"/>
                  </a:solidFill>
                </a:ln>
                <a:solidFill>
                  <a:srgbClr val="814A2B"/>
                </a:solidFill>
                <a:effectLst>
                  <a:glow rad="101600">
                    <a:srgbClr val="FFCC99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обличчя</a:t>
            </a:r>
            <a:endParaRPr lang="uk-UA" sz="2400" dirty="0">
              <a:ln>
                <a:solidFill>
                  <a:srgbClr val="814A2B"/>
                </a:solidFill>
              </a:ln>
              <a:solidFill>
                <a:srgbClr val="814A2B"/>
              </a:solidFill>
              <a:effectLst>
                <a:glow rad="101600">
                  <a:srgbClr val="FFCC99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4119616" y="5877272"/>
            <a:ext cx="4848450" cy="980728"/>
          </a:xfrm>
          <a:prstGeom prst="rect">
            <a:avLst/>
          </a:prstGeom>
          <a:solidFill>
            <a:schemeClr val="accent6">
              <a:lumMod val="20000"/>
              <a:lumOff val="80000"/>
              <a:alpha val="39000"/>
            </a:schemeClr>
          </a:solidFill>
          <a:ln w="38100">
            <a:solidFill>
              <a:srgbClr val="6E1818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uk-UA" sz="3600" dirty="0" smtClean="0">
                <a:ln>
                  <a:solidFill>
                    <a:srgbClr val="814A2B"/>
                  </a:solidFill>
                </a:ln>
                <a:solidFill>
                  <a:srgbClr val="814A2B"/>
                </a:solidFill>
                <a:effectLst>
                  <a:glow rad="101600">
                    <a:srgbClr val="FFCC99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Хвороба котячого ока</a:t>
            </a:r>
            <a:endParaRPr lang="uk-UA" sz="2400" dirty="0">
              <a:ln>
                <a:solidFill>
                  <a:srgbClr val="814A2B"/>
                </a:solidFill>
              </a:ln>
              <a:solidFill>
                <a:srgbClr val="814A2B"/>
              </a:solidFill>
              <a:effectLst>
                <a:glow rad="101600">
                  <a:srgbClr val="FFCC99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8369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57" t="6545" r="41725" b="16033"/>
          <a:stretch/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1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1" t="1836" r="1698" b="3309"/>
          <a:stretch/>
        </p:blipFill>
        <p:spPr bwMode="auto">
          <a:xfrm>
            <a:off x="4592413" y="1268760"/>
            <a:ext cx="4300067" cy="5310205"/>
          </a:xfrm>
          <a:prstGeom prst="rect">
            <a:avLst/>
          </a:prstGeom>
          <a:noFill/>
          <a:ln w="57150">
            <a:solidFill>
              <a:srgbClr val="FFCC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39552" y="116632"/>
            <a:ext cx="8496944" cy="1080120"/>
          </a:xfrm>
          <a:prstGeom prst="roundRect">
            <a:avLst/>
          </a:prstGeom>
          <a:solidFill>
            <a:schemeClr val="accent6">
              <a:lumMod val="20000"/>
              <a:lumOff val="80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6900" b="1" i="1" dirty="0" smtClean="0">
                <a:solidFill>
                  <a:srgbClr val="996633"/>
                </a:solidFill>
                <a:effectLst>
                  <a:glow rad="63500">
                    <a:srgbClr val="FFCC9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Полідактилія</a:t>
            </a:r>
            <a:endParaRPr lang="uk-UA" sz="69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92413" y="5673693"/>
            <a:ext cx="4300067" cy="936104"/>
          </a:xfrm>
          <a:solidFill>
            <a:schemeClr val="accent6">
              <a:lumMod val="20000"/>
              <a:lumOff val="80000"/>
              <a:alpha val="39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2800" b="1" dirty="0" err="1">
                <a:ln>
                  <a:solidFill>
                    <a:srgbClr val="814A2B"/>
                  </a:solidFill>
                </a:ln>
                <a:solidFill>
                  <a:srgbClr val="814A2B"/>
                </a:solidFill>
                <a:effectLst>
                  <a:glow rad="101600">
                    <a:srgbClr val="FFCC99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Рафаэль</a:t>
            </a:r>
            <a:r>
              <a:rPr lang="uk-UA" sz="2800" b="1" dirty="0">
                <a:ln>
                  <a:solidFill>
                    <a:srgbClr val="814A2B"/>
                  </a:solidFill>
                </a:ln>
                <a:solidFill>
                  <a:srgbClr val="814A2B"/>
                </a:solidFill>
                <a:effectLst>
                  <a:glow rad="101600">
                    <a:srgbClr val="FFCC99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dirty="0" err="1">
                <a:ln>
                  <a:solidFill>
                    <a:srgbClr val="814A2B"/>
                  </a:solidFill>
                </a:ln>
                <a:solidFill>
                  <a:srgbClr val="814A2B"/>
                </a:solidFill>
                <a:effectLst>
                  <a:glow rad="101600">
                    <a:srgbClr val="FFCC99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Санти</a:t>
            </a:r>
            <a:r>
              <a:rPr lang="uk-UA" sz="2800" b="1" dirty="0">
                <a:ln>
                  <a:solidFill>
                    <a:srgbClr val="814A2B"/>
                  </a:solidFill>
                </a:ln>
                <a:solidFill>
                  <a:srgbClr val="814A2B"/>
                </a:solidFill>
                <a:effectLst>
                  <a:glow rad="101600">
                    <a:srgbClr val="FFCC99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uk-UA" sz="2800" b="1" dirty="0" err="1">
                <a:ln>
                  <a:solidFill>
                    <a:srgbClr val="814A2B"/>
                  </a:solidFill>
                </a:ln>
                <a:solidFill>
                  <a:srgbClr val="814A2B"/>
                </a:solidFill>
                <a:effectLst>
                  <a:glow rad="101600">
                    <a:srgbClr val="FFCC99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Сикстинская</a:t>
            </a:r>
            <a:r>
              <a:rPr lang="uk-UA" sz="2800" b="1" dirty="0">
                <a:ln>
                  <a:solidFill>
                    <a:srgbClr val="814A2B"/>
                  </a:solidFill>
                </a:ln>
                <a:solidFill>
                  <a:srgbClr val="814A2B"/>
                </a:solidFill>
                <a:effectLst>
                  <a:glow rad="101600">
                    <a:srgbClr val="FFCC99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мадонна"</a:t>
            </a:r>
            <a:endParaRPr lang="uk-UA" sz="1800" b="1" dirty="0">
              <a:ln>
                <a:solidFill>
                  <a:srgbClr val="814A2B"/>
                </a:solidFill>
              </a:ln>
              <a:solidFill>
                <a:srgbClr val="814A2B"/>
              </a:solidFill>
              <a:effectLst>
                <a:glow rad="101600">
                  <a:srgbClr val="FFCC99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1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4084484" cy="2696344"/>
          </a:xfrm>
          <a:prstGeom prst="rect">
            <a:avLst/>
          </a:prstGeom>
          <a:noFill/>
          <a:ln w="57150">
            <a:solidFill>
              <a:srgbClr val="FFCC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251520" y="4149079"/>
            <a:ext cx="4156492" cy="2429885"/>
          </a:xfrm>
          <a:prstGeom prst="rect">
            <a:avLst/>
          </a:prstGeom>
          <a:solidFill>
            <a:schemeClr val="accent6">
              <a:lumMod val="20000"/>
              <a:lumOff val="80000"/>
              <a:alpha val="39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000" dirty="0" smtClean="0">
                <a:ln>
                  <a:solidFill>
                    <a:srgbClr val="814A2B"/>
                  </a:solidFill>
                </a:ln>
                <a:solidFill>
                  <a:srgbClr val="814A2B"/>
                </a:solidFill>
                <a:effectLst>
                  <a:glow rad="101600">
                    <a:srgbClr val="FFCC99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Вроджена </a:t>
            </a:r>
            <a:r>
              <a:rPr lang="uk-UA" sz="2000" dirty="0">
                <a:ln>
                  <a:solidFill>
                    <a:srgbClr val="814A2B"/>
                  </a:solidFill>
                </a:ln>
                <a:solidFill>
                  <a:srgbClr val="814A2B"/>
                </a:solidFill>
                <a:effectLst>
                  <a:glow rad="101600">
                    <a:srgbClr val="FFCC99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аномалія, що характеризується наявністю «зайвих» пальців на руці чи на ступні. Як правило, шостий палець на ступні підлягає хірургічному видаленню. Наряду з полідактилією зустрічається </a:t>
            </a:r>
            <a:r>
              <a:rPr lang="uk-UA" sz="2000" dirty="0" err="1">
                <a:ln>
                  <a:solidFill>
                    <a:srgbClr val="814A2B"/>
                  </a:solidFill>
                </a:ln>
                <a:solidFill>
                  <a:srgbClr val="814A2B"/>
                </a:solidFill>
                <a:effectLst>
                  <a:glow rad="101600">
                    <a:srgbClr val="FFCC99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адактилія</a:t>
            </a:r>
            <a:endParaRPr lang="uk-UA" sz="2000" dirty="0">
              <a:ln>
                <a:solidFill>
                  <a:srgbClr val="814A2B"/>
                </a:solidFill>
              </a:ln>
              <a:solidFill>
                <a:srgbClr val="814A2B"/>
              </a:solidFill>
              <a:effectLst>
                <a:glow rad="101600">
                  <a:srgbClr val="FFCC99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8369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57" t="6545" r="41725" b="16033"/>
          <a:stretch/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8024" y="1628799"/>
            <a:ext cx="4186808" cy="4942681"/>
          </a:xfrm>
          <a:solidFill>
            <a:schemeClr val="accent6">
              <a:lumMod val="20000"/>
              <a:lumOff val="80000"/>
              <a:alpha val="39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dirty="0">
                <a:ln>
                  <a:solidFill>
                    <a:srgbClr val="814A2B"/>
                  </a:solidFill>
                </a:ln>
                <a:solidFill>
                  <a:srgbClr val="814A2B"/>
                </a:solidFill>
                <a:effectLst>
                  <a:glow rad="101600">
                    <a:srgbClr val="FFCC99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Симптоми хвороби </a:t>
            </a:r>
            <a:r>
              <a:rPr lang="uk-UA" sz="2000" dirty="0" smtClean="0">
                <a:ln>
                  <a:solidFill>
                    <a:srgbClr val="814A2B"/>
                  </a:solidFill>
                </a:ln>
                <a:solidFill>
                  <a:srgbClr val="814A2B"/>
                </a:solidFill>
                <a:effectLst>
                  <a:glow rad="101600">
                    <a:srgbClr val="FFCC99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marL="0" indent="0">
              <a:buNone/>
            </a:pPr>
            <a:r>
              <a:rPr lang="uk-UA" sz="2000" dirty="0" smtClean="0">
                <a:ln>
                  <a:solidFill>
                    <a:srgbClr val="814A2B"/>
                  </a:solidFill>
                </a:ln>
                <a:solidFill>
                  <a:srgbClr val="814A2B"/>
                </a:solidFill>
                <a:effectLst>
                  <a:glow rad="101600">
                    <a:srgbClr val="FFCC99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Симптоми хвороби проявляються в жовтуватому відблиску в зіниці, особливо це помітно в затемненому приміщення. Крім котячого світіння </a:t>
            </a:r>
            <a:r>
              <a:rPr lang="uk-UA" sz="2000" dirty="0" err="1" smtClean="0">
                <a:ln>
                  <a:solidFill>
                    <a:srgbClr val="814A2B"/>
                  </a:solidFill>
                </a:ln>
                <a:solidFill>
                  <a:srgbClr val="814A2B"/>
                </a:solidFill>
                <a:effectLst>
                  <a:glow rad="101600">
                    <a:srgbClr val="FFCC99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ретинобластома</a:t>
            </a:r>
            <a:r>
              <a:rPr lang="uk-UA" sz="2000" dirty="0" smtClean="0">
                <a:ln>
                  <a:solidFill>
                    <a:srgbClr val="814A2B"/>
                  </a:solidFill>
                </a:ln>
                <a:solidFill>
                  <a:srgbClr val="814A2B"/>
                </a:solidFill>
                <a:effectLst>
                  <a:glow rad="101600">
                    <a:srgbClr val="FFCC99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супроводжується болем в одному або двох очах, іноді косоокістю і втратою зору, яку у маленьких пацієнтів виявити вчасно досить складно, так як вони не можуть ще виразно називати предмети. Відмінною ознакою таких хворих є – те, що хворим оком вони можуть бачити обриси предметів у повній темряві.</a:t>
            </a:r>
            <a:endParaRPr lang="uk-UA" sz="2000" dirty="0">
              <a:ln>
                <a:solidFill>
                  <a:srgbClr val="814A2B"/>
                </a:solidFill>
              </a:ln>
              <a:solidFill>
                <a:srgbClr val="814A2B"/>
              </a:solidFill>
              <a:effectLst>
                <a:glow rad="101600">
                  <a:srgbClr val="FFCC99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39552" y="260648"/>
            <a:ext cx="8496944" cy="1143000"/>
          </a:xfrm>
          <a:prstGeom prst="roundRect">
            <a:avLst/>
          </a:prstGeom>
          <a:solidFill>
            <a:schemeClr val="accent6">
              <a:lumMod val="20000"/>
              <a:lumOff val="80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uk-UA" sz="8000" b="1" i="1" dirty="0" smtClean="0">
                <a:solidFill>
                  <a:srgbClr val="996633"/>
                </a:solidFill>
                <a:effectLst>
                  <a:glow rad="63500">
                    <a:srgbClr val="FFCC9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«Котяче око»</a:t>
            </a:r>
            <a:endParaRPr lang="uk-UA" sz="8000" dirty="0"/>
          </a:p>
        </p:txBody>
      </p:sp>
      <p:pic>
        <p:nvPicPr>
          <p:cNvPr id="7170" name="Picture 2" descr="C:\Documents and Settings\Olya\Рабочий стол\Для презентаций\img1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170000"/>
                    </a14:imgEffect>
                    <a14:imgEffect>
                      <a14:brightnessContrast contras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29"/>
          <a:stretch/>
        </p:blipFill>
        <p:spPr bwMode="auto">
          <a:xfrm>
            <a:off x="415636" y="1556791"/>
            <a:ext cx="4156364" cy="2263465"/>
          </a:xfrm>
          <a:prstGeom prst="rect">
            <a:avLst/>
          </a:prstGeom>
          <a:noFill/>
          <a:ln w="57150">
            <a:solidFill>
              <a:srgbClr val="FFCC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Documents and Settings\Olya\Рабочий стол\Для презентаций\26.10.12-zhiz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28" y="4077072"/>
            <a:ext cx="4155972" cy="2494409"/>
          </a:xfrm>
          <a:prstGeom prst="rect">
            <a:avLst/>
          </a:prstGeom>
          <a:noFill/>
          <a:ln w="57150">
            <a:solidFill>
              <a:srgbClr val="FFCC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369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57" t="6545" r="41725" b="16033"/>
          <a:stretch/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7944" y="1660924"/>
            <a:ext cx="4906888" cy="4792412"/>
          </a:xfrm>
          <a:solidFill>
            <a:schemeClr val="accent6">
              <a:lumMod val="20000"/>
              <a:lumOff val="80000"/>
              <a:alpha val="39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endParaRPr lang="uk-UA" sz="2000" dirty="0" smtClean="0">
              <a:ln>
                <a:solidFill>
                  <a:srgbClr val="814A2B"/>
                </a:solidFill>
              </a:ln>
              <a:solidFill>
                <a:srgbClr val="814A2B"/>
              </a:solidFill>
              <a:effectLst>
                <a:glow rad="101600">
                  <a:srgbClr val="FFCC99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uk-UA" sz="2000" dirty="0" smtClean="0">
                <a:ln>
                  <a:solidFill>
                    <a:srgbClr val="814A2B"/>
                  </a:solidFill>
                </a:ln>
                <a:solidFill>
                  <a:srgbClr val="814A2B"/>
                </a:solidFill>
                <a:effectLst>
                  <a:glow rad="101600">
                    <a:srgbClr val="FFCC99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Тривалість </a:t>
            </a:r>
            <a:r>
              <a:rPr lang="uk-UA" sz="2000" dirty="0">
                <a:ln>
                  <a:solidFill>
                    <a:srgbClr val="814A2B"/>
                  </a:solidFill>
                </a:ln>
                <a:solidFill>
                  <a:srgbClr val="814A2B"/>
                </a:solidFill>
                <a:effectLst>
                  <a:glow rad="101600">
                    <a:srgbClr val="FFCC99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життя дітей з синдромом Котячого крику залежить від ступеня пошкодження хромосоми, рівня надання медичної допомоги та способу життя. За даними різних джерел є люди, які дожили до 60 років</a:t>
            </a:r>
            <a:r>
              <a:rPr lang="uk-UA" sz="2000" dirty="0" smtClean="0">
                <a:ln>
                  <a:solidFill>
                    <a:srgbClr val="814A2B"/>
                  </a:solidFill>
                </a:ln>
                <a:solidFill>
                  <a:srgbClr val="814A2B"/>
                </a:solidFill>
                <a:effectLst>
                  <a:glow rad="101600">
                    <a:srgbClr val="FFCC99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При </a:t>
            </a:r>
            <a:r>
              <a:rPr lang="uk-UA" sz="2000" dirty="0">
                <a:ln>
                  <a:solidFill>
                    <a:srgbClr val="814A2B"/>
                  </a:solidFill>
                </a:ln>
                <a:solidFill>
                  <a:srgbClr val="814A2B"/>
                </a:solidFill>
                <a:effectLst>
                  <a:glow rad="101600">
                    <a:srgbClr val="FFCC99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адекватному навчанні діти можуть навчитися читати і писати, виконувати нескладні завдання. У ряді країн існують організації сімей, що мають дітей з синдромом </a:t>
            </a:r>
            <a:r>
              <a:rPr lang="uk-UA" sz="2000" dirty="0" err="1">
                <a:ln>
                  <a:solidFill>
                    <a:srgbClr val="814A2B"/>
                  </a:solidFill>
                </a:ln>
                <a:solidFill>
                  <a:srgbClr val="814A2B"/>
                </a:solidFill>
                <a:effectLst>
                  <a:glow rad="101600">
                    <a:srgbClr val="FFCC99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Лежена</a:t>
            </a:r>
            <a:r>
              <a:rPr lang="uk-UA" sz="2000" dirty="0">
                <a:ln>
                  <a:solidFill>
                    <a:srgbClr val="814A2B"/>
                  </a:solidFill>
                </a:ln>
                <a:solidFill>
                  <a:srgbClr val="814A2B"/>
                </a:solidFill>
                <a:effectLst>
                  <a:glow rad="101600">
                    <a:srgbClr val="FFCC99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там їм надається медична та соціальна допомога.</a:t>
            </a:r>
            <a:endParaRPr lang="uk-UA" sz="1400" dirty="0">
              <a:ln>
                <a:solidFill>
                  <a:srgbClr val="814A2B"/>
                </a:solidFill>
              </a:ln>
              <a:solidFill>
                <a:srgbClr val="814A2B"/>
              </a:solidFill>
              <a:effectLst>
                <a:glow rad="101600">
                  <a:srgbClr val="FFCC99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39552" y="260648"/>
            <a:ext cx="8496944" cy="1143000"/>
          </a:xfrm>
          <a:prstGeom prst="roundRect">
            <a:avLst/>
          </a:prstGeom>
          <a:solidFill>
            <a:schemeClr val="accent6">
              <a:lumMod val="20000"/>
              <a:lumOff val="80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uk-UA" sz="8800" b="1" i="1" dirty="0" smtClean="0">
                <a:solidFill>
                  <a:srgbClr val="996633"/>
                </a:solidFill>
                <a:effectLst>
                  <a:glow rad="63500">
                    <a:srgbClr val="FFCC9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Підсумки</a:t>
            </a:r>
            <a:endParaRPr lang="uk-UA" sz="8800" dirty="0"/>
          </a:p>
        </p:txBody>
      </p:sp>
      <p:pic>
        <p:nvPicPr>
          <p:cNvPr id="8194" name="Picture 2" descr="C:\Documents and Settings\Olya\Рабочий стол\Для презентаций\HelpBig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10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71" y="1660924"/>
            <a:ext cx="3456384" cy="4655538"/>
          </a:xfrm>
          <a:prstGeom prst="rect">
            <a:avLst/>
          </a:prstGeom>
          <a:noFill/>
          <a:ln w="38100">
            <a:solidFill>
              <a:srgbClr val="FFCC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8" t="14058" b="33563"/>
          <a:stretch/>
        </p:blipFill>
        <p:spPr bwMode="auto">
          <a:xfrm>
            <a:off x="0" y="2850077"/>
            <a:ext cx="6680882" cy="4007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8369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56" r="207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9538" y="1052736"/>
            <a:ext cx="5760640" cy="2592288"/>
          </a:xfrm>
        </p:spPr>
        <p:txBody>
          <a:bodyPr>
            <a:noAutofit/>
          </a:bodyPr>
          <a:lstStyle/>
          <a:p>
            <a:r>
              <a:rPr lang="uk-UA" sz="8800" b="1" i="1" dirty="0" smtClean="0">
                <a:solidFill>
                  <a:srgbClr val="996633"/>
                </a:solidFill>
                <a:effectLst>
                  <a:glow rad="63500">
                    <a:srgbClr val="FFCC9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Дякую</a:t>
            </a:r>
            <a:br>
              <a:rPr lang="uk-UA" sz="8800" b="1" i="1" dirty="0" smtClean="0">
                <a:solidFill>
                  <a:srgbClr val="996633"/>
                </a:solidFill>
                <a:effectLst>
                  <a:glow rad="63500">
                    <a:srgbClr val="FFCC9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6000" b="1" i="1" dirty="0" smtClean="0">
                <a:solidFill>
                  <a:srgbClr val="996633"/>
                </a:solidFill>
                <a:effectLst>
                  <a:glow rad="63500">
                    <a:srgbClr val="FFCC9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увагу!</a:t>
            </a:r>
            <a:endParaRPr lang="uk-UA" sz="6000" b="1" i="1" dirty="0">
              <a:solidFill>
                <a:srgbClr val="996633"/>
              </a:solidFill>
              <a:effectLst>
                <a:glow rad="63500">
                  <a:srgbClr val="FFCC99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1043608" y="3933056"/>
            <a:ext cx="3923928" cy="5433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2800" b="1" dirty="0" smtClean="0">
                <a:solidFill>
                  <a:srgbClr val="996633"/>
                </a:soli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Литвиненко О. 11-Б</a:t>
            </a:r>
            <a:endParaRPr lang="uk-UA" sz="2800" b="1" dirty="0">
              <a:solidFill>
                <a:srgbClr val="996633"/>
              </a:solidFill>
              <a:effectLst>
                <a:glow rad="101600">
                  <a:schemeClr val="bg2">
                    <a:lumMod val="10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0669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378</Words>
  <Application>Microsoft Office PowerPoint</Application>
  <PresentationFormat>Экран (4:3)</PresentationFormat>
  <Paragraphs>30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Синдром котячого крику</vt:lpstr>
      <vt:lpstr>Синдром Лежена</vt:lpstr>
      <vt:lpstr>Причини хвороби</vt:lpstr>
      <vt:lpstr>Основні симптоми</vt:lpstr>
      <vt:lpstr>Полідактилія</vt:lpstr>
      <vt:lpstr>«Котяче око»</vt:lpstr>
      <vt:lpstr>Підсумки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Olya</cp:lastModifiedBy>
  <cp:revision>10</cp:revision>
  <dcterms:modified xsi:type="dcterms:W3CDTF">2013-10-08T19:26:00Z</dcterms:modified>
</cp:coreProperties>
</file>