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9" r:id="rId3"/>
    <p:sldId id="268" r:id="rId4"/>
    <p:sldId id="257" r:id="rId5"/>
    <p:sldId id="260" r:id="rId6"/>
    <p:sldId id="262" r:id="rId7"/>
    <p:sldId id="264" r:id="rId8"/>
    <p:sldId id="265" r:id="rId9"/>
    <p:sldId id="273" r:id="rId10"/>
    <p:sldId id="267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B0A968-6416-4075-B7F0-F10EAAE1EEC9}" type="datetimeFigureOut">
              <a:rPr lang="ru-RU" smtClean="0"/>
              <a:pPr/>
              <a:t>04.01.2014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7210CD-E75C-4808-A3D8-2FA0B9FC0C7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764704"/>
            <a:ext cx="9001000" cy="37702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239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Білки</a:t>
            </a:r>
            <a:endParaRPr lang="ru-RU" sz="239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84168" y="5517232"/>
            <a:ext cx="2916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              </a:t>
            </a:r>
            <a:r>
              <a:rPr lang="uk-UA" dirty="0" smtClean="0"/>
              <a:t>Виконала:</a:t>
            </a:r>
          </a:p>
          <a:p>
            <a:r>
              <a:rPr lang="uk-UA" dirty="0" smtClean="0"/>
              <a:t>Учениця 11 – А класу</a:t>
            </a:r>
          </a:p>
          <a:p>
            <a:r>
              <a:rPr lang="uk-UA" dirty="0" err="1" smtClean="0"/>
              <a:t>Твердохліб</a:t>
            </a:r>
            <a:r>
              <a:rPr lang="uk-UA" dirty="0" smtClean="0"/>
              <a:t> Анжеліка</a:t>
            </a:r>
            <a:endParaRPr lang="uk-UA" dirty="0" smtClean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6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9947102">
            <a:off x="953274" y="3684379"/>
            <a:ext cx="3419596" cy="2618434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glow rad="723900">
              <a:schemeClr val="accent1">
                <a:alpha val="0"/>
              </a:schemeClr>
            </a:glow>
            <a:outerShdw blurRad="876300" dist="1358900" dir="11220000" sx="186000" sy="186000" algn="ctr" rotWithShape="0">
              <a:srgbClr val="000000">
                <a:alpha val="0"/>
              </a:srgbClr>
            </a:outerShdw>
            <a:reflection stA="45000" endPos="65000" dir="5400000" sy="-100000" algn="bl" rotWithShape="0"/>
            <a:softEdge rad="317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16026">
            <a:off x="5580112" y="588609"/>
            <a:ext cx="2181225" cy="2095500"/>
          </a:xfrm>
          <a:prstGeom prst="rect">
            <a:avLst/>
          </a:prstGeom>
          <a:effectLst>
            <a:glow rad="63500">
              <a:schemeClr val="accent2">
                <a:satMod val="175000"/>
                <a:alpha val="40000"/>
              </a:schemeClr>
            </a:glow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xmlns="" val="881834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2276"/>
            <a:ext cx="92525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Повноцінні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незамінні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Неповноцінні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, до складу </a:t>
            </a:r>
            <a:r>
              <a:rPr lang="ru-RU" dirty="0" err="1" smtClean="0"/>
              <a:t>яких</a:t>
            </a:r>
            <a:r>
              <a:rPr lang="ru-RU" dirty="0" smtClean="0"/>
              <a:t> не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ті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незамінні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При </a:t>
            </a:r>
            <a:r>
              <a:rPr lang="ru-RU" dirty="0" err="1" smtClean="0"/>
              <a:t>розчиненні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 у </a:t>
            </a:r>
            <a:r>
              <a:rPr lang="ru-RU" dirty="0" err="1" smtClean="0"/>
              <a:t>воді</a:t>
            </a:r>
            <a:r>
              <a:rPr lang="ru-RU" dirty="0" smtClean="0"/>
              <a:t> </a:t>
            </a:r>
            <a:r>
              <a:rPr lang="ru-RU" dirty="0" err="1" smtClean="0"/>
              <a:t>утворюється</a:t>
            </a:r>
            <a:r>
              <a:rPr lang="ru-RU" dirty="0" smtClean="0"/>
              <a:t> </a:t>
            </a:r>
            <a:r>
              <a:rPr lang="ru-RU" dirty="0" err="1" smtClean="0"/>
              <a:t>своєрідна</a:t>
            </a:r>
            <a:r>
              <a:rPr lang="ru-RU" dirty="0" smtClean="0"/>
              <a:t> молекулярно-</a:t>
            </a:r>
            <a:r>
              <a:rPr lang="ru-RU" dirty="0" err="1" smtClean="0"/>
              <a:t>дисперсна</a:t>
            </a:r>
            <a:r>
              <a:rPr lang="ru-RU" dirty="0" smtClean="0"/>
              <a:t> система (</a:t>
            </a:r>
            <a:r>
              <a:rPr lang="ru-RU" dirty="0" err="1" smtClean="0"/>
              <a:t>розчин</a:t>
            </a:r>
            <a:r>
              <a:rPr lang="ru-RU" dirty="0" smtClean="0"/>
              <a:t> </a:t>
            </a:r>
            <a:r>
              <a:rPr lang="ru-RU" dirty="0" err="1" smtClean="0"/>
              <a:t>високомолекулярної</a:t>
            </a:r>
            <a:r>
              <a:rPr lang="ru-RU" dirty="0" smtClean="0"/>
              <a:t> </a:t>
            </a:r>
            <a:r>
              <a:rPr lang="ru-RU" dirty="0" err="1" smtClean="0"/>
              <a:t>речовини</a:t>
            </a:r>
            <a:r>
              <a:rPr lang="ru-RU" dirty="0" smtClean="0"/>
              <a:t>).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виділені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кристалів</a:t>
            </a:r>
            <a:r>
              <a:rPr lang="ru-RU" dirty="0" smtClean="0"/>
              <a:t> (</a:t>
            </a:r>
            <a:r>
              <a:rPr lang="ru-RU" dirty="0" err="1" smtClean="0"/>
              <a:t>білок</a:t>
            </a:r>
            <a:r>
              <a:rPr lang="ru-RU" dirty="0" smtClean="0"/>
              <a:t> </a:t>
            </a:r>
            <a:r>
              <a:rPr lang="ru-RU" dirty="0" err="1" smtClean="0"/>
              <a:t>курячого</a:t>
            </a:r>
            <a:r>
              <a:rPr lang="ru-RU" dirty="0" smtClean="0"/>
              <a:t> </a:t>
            </a:r>
            <a:r>
              <a:rPr lang="ru-RU" dirty="0" err="1" smtClean="0"/>
              <a:t>яйця</a:t>
            </a:r>
            <a:r>
              <a:rPr lang="ru-RU" dirty="0" smtClean="0"/>
              <a:t>, </a:t>
            </a:r>
            <a:r>
              <a:rPr lang="ru-RU" dirty="0" err="1" smtClean="0"/>
              <a:t>гемоглобіну</a:t>
            </a:r>
            <a:r>
              <a:rPr lang="ru-RU" dirty="0" smtClean="0"/>
              <a:t> </a:t>
            </a:r>
            <a:r>
              <a:rPr lang="ru-RU" dirty="0" err="1" smtClean="0"/>
              <a:t>крові</a:t>
            </a:r>
            <a:r>
              <a:rPr lang="ru-RU" dirty="0" smtClean="0"/>
              <a:t>).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628800"/>
            <a:ext cx="8424936" cy="2745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2255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3051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6525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04" y="1340768"/>
            <a:ext cx="887777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3321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036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органічних</a:t>
            </a:r>
            <a:r>
              <a:rPr lang="ru-RU" dirty="0" smtClean="0"/>
              <a:t> </a:t>
            </a:r>
            <a:r>
              <a:rPr lang="ru-RU" dirty="0" err="1" smtClean="0"/>
              <a:t>сполук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найскладніші</a:t>
            </a:r>
            <a:r>
              <a:rPr lang="ru-RU" dirty="0" smtClean="0"/>
              <a:t>. Вони </a:t>
            </a:r>
            <a:r>
              <a:rPr lang="ru-RU" dirty="0" err="1" smtClean="0"/>
              <a:t>відносяться</a:t>
            </a:r>
            <a:r>
              <a:rPr lang="ru-RU" dirty="0" smtClean="0"/>
              <a:t> до </a:t>
            </a:r>
            <a:r>
              <a:rPr lang="ru-RU" dirty="0" err="1" smtClean="0"/>
              <a:t>з'єднань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полімерами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Її</a:t>
            </a:r>
            <a:r>
              <a:rPr lang="ru-RU" dirty="0" smtClean="0"/>
              <a:t> мономером є </a:t>
            </a:r>
            <a:r>
              <a:rPr lang="ru-RU" dirty="0" err="1" smtClean="0"/>
              <a:t>нуклеотиди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з </a:t>
            </a:r>
            <a:r>
              <a:rPr lang="ru-RU" dirty="0" err="1" smtClean="0"/>
              <a:t>нуклеїнових</a:t>
            </a:r>
            <a:r>
              <a:rPr lang="ru-RU" dirty="0" smtClean="0"/>
              <a:t> кислот,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первинна</a:t>
            </a:r>
            <a:r>
              <a:rPr lang="ru-RU" dirty="0" smtClean="0"/>
              <a:t> структура </a:t>
            </a:r>
            <a:r>
              <a:rPr lang="ru-RU" dirty="0" err="1" smtClean="0"/>
              <a:t>білка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послідовне</a:t>
            </a:r>
            <a:r>
              <a:rPr lang="ru-RU" dirty="0" smtClean="0"/>
              <a:t> </a:t>
            </a:r>
            <a:r>
              <a:rPr lang="ru-RU" dirty="0" err="1" smtClean="0"/>
              <a:t>з'єднання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, яке </a:t>
            </a:r>
            <a:r>
              <a:rPr lang="ru-RU" dirty="0" err="1" smtClean="0"/>
              <a:t>залишається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пептидного </a:t>
            </a:r>
            <a:r>
              <a:rPr lang="ru-RU" dirty="0" err="1" smtClean="0"/>
              <a:t>зв'язку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Вторинна</a:t>
            </a:r>
            <a:r>
              <a:rPr lang="ru-RU" dirty="0" smtClean="0"/>
              <a:t> модель </a:t>
            </a:r>
            <a:r>
              <a:rPr lang="ru-RU" dirty="0" err="1" smtClean="0"/>
              <a:t>будови</a:t>
            </a:r>
            <a:r>
              <a:rPr lang="ru-RU" dirty="0" smtClean="0"/>
              <a:t> </a:t>
            </a:r>
            <a:r>
              <a:rPr lang="ru-RU" dirty="0" err="1" smtClean="0"/>
              <a:t>білка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з`єднання</a:t>
            </a:r>
            <a:r>
              <a:rPr lang="ru-RU" dirty="0" smtClean="0"/>
              <a:t>, </a:t>
            </a:r>
            <a:r>
              <a:rPr lang="ru-RU" dirty="0" err="1" smtClean="0"/>
              <a:t>закручене</a:t>
            </a:r>
            <a:r>
              <a:rPr lang="ru-RU" dirty="0" smtClean="0"/>
              <a:t> в </a:t>
            </a:r>
            <a:r>
              <a:rPr lang="ru-RU" dirty="0" err="1" smtClean="0"/>
              <a:t>спіраль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поліпептидний</a:t>
            </a:r>
            <a:r>
              <a:rPr lang="ru-RU" dirty="0" smtClean="0"/>
              <a:t> </a:t>
            </a:r>
            <a:r>
              <a:rPr lang="ru-RU" dirty="0" err="1" smtClean="0"/>
              <a:t>ланцюжок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Третинна</a:t>
            </a:r>
            <a:r>
              <a:rPr lang="ru-RU" dirty="0" smtClean="0"/>
              <a:t> модель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білка</a:t>
            </a:r>
            <a:r>
              <a:rPr lang="ru-RU" dirty="0" smtClean="0"/>
              <a:t> - </a:t>
            </a:r>
            <a:r>
              <a:rPr lang="ru-RU" dirty="0" err="1" smtClean="0"/>
              <a:t>просторове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 </a:t>
            </a:r>
            <a:r>
              <a:rPr lang="ru-RU" dirty="0" err="1" smtClean="0"/>
              <a:t>закрученого</a:t>
            </a:r>
            <a:r>
              <a:rPr lang="ru-RU" dirty="0" smtClean="0"/>
              <a:t> в </a:t>
            </a:r>
            <a:r>
              <a:rPr lang="ru-RU" dirty="0" err="1" smtClean="0"/>
              <a:t>спіраль</a:t>
            </a:r>
            <a:r>
              <a:rPr lang="ru-RU" dirty="0" smtClean="0"/>
              <a:t> </a:t>
            </a:r>
            <a:r>
              <a:rPr lang="ru-RU" dirty="0" err="1" smtClean="0"/>
              <a:t>поліпептидного</a:t>
            </a:r>
            <a:r>
              <a:rPr lang="ru-RU" dirty="0" smtClean="0"/>
              <a:t> </a:t>
            </a:r>
            <a:r>
              <a:rPr lang="ru-RU" dirty="0" err="1" smtClean="0"/>
              <a:t>ланцюжка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Четвертинна</a:t>
            </a:r>
            <a:r>
              <a:rPr lang="ru-RU" dirty="0" smtClean="0"/>
              <a:t> модель </a:t>
            </a:r>
            <a:r>
              <a:rPr lang="ru-RU" dirty="0" err="1" smtClean="0"/>
              <a:t>структури</a:t>
            </a:r>
            <a:r>
              <a:rPr lang="ru-RU" dirty="0" smtClean="0"/>
              <a:t> </a:t>
            </a:r>
            <a:r>
              <a:rPr lang="ru-RU" dirty="0" err="1" smtClean="0"/>
              <a:t>білка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в </a:t>
            </a:r>
            <a:r>
              <a:rPr lang="ru-RU" dirty="0" err="1" smtClean="0"/>
              <a:t>білках</a:t>
            </a:r>
            <a:r>
              <a:rPr lang="ru-RU" dirty="0" smtClean="0"/>
              <a:t>, до складу молекул </a:t>
            </a:r>
            <a:r>
              <a:rPr lang="ru-RU" dirty="0" err="1" smtClean="0"/>
              <a:t>яких</a:t>
            </a:r>
            <a:r>
              <a:rPr lang="ru-RU" dirty="0" smtClean="0"/>
              <a:t> входить </a:t>
            </a:r>
            <a:r>
              <a:rPr lang="ru-RU" dirty="0" err="1" smtClean="0"/>
              <a:t>більше</a:t>
            </a:r>
            <a:r>
              <a:rPr lang="ru-RU" dirty="0" smtClean="0"/>
              <a:t> одного </a:t>
            </a:r>
            <a:r>
              <a:rPr lang="ru-RU" dirty="0" err="1" smtClean="0"/>
              <a:t>поліпептидного</a:t>
            </a:r>
            <a:r>
              <a:rPr lang="ru-RU" dirty="0" smtClean="0"/>
              <a:t> </a:t>
            </a:r>
            <a:r>
              <a:rPr lang="ru-RU" dirty="0" err="1" smtClean="0"/>
              <a:t>ланцюжка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51" y="3356992"/>
            <a:ext cx="5760640" cy="340440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3139321"/>
            <a:ext cx="2592288" cy="365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19748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892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БІЛКИ - </a:t>
            </a:r>
            <a:r>
              <a:rPr lang="ru-RU" dirty="0" err="1" smtClean="0"/>
              <a:t>біополімери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є основою </a:t>
            </a:r>
            <a:r>
              <a:rPr lang="ru-RU" dirty="0" err="1" smtClean="0"/>
              <a:t>життєдіяльності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. З </a:t>
            </a:r>
            <a:r>
              <a:rPr lang="ru-RU" dirty="0" err="1" smtClean="0"/>
              <a:t>білками</a:t>
            </a:r>
            <a:r>
              <a:rPr lang="ru-RU" dirty="0" smtClean="0"/>
              <a:t> </a:t>
            </a:r>
            <a:r>
              <a:rPr lang="ru-RU" dirty="0" err="1" smtClean="0"/>
              <a:t>нерозривно</a:t>
            </a:r>
            <a:r>
              <a:rPr lang="ru-RU" dirty="0" smtClean="0"/>
              <a:t>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обміні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і </a:t>
            </a:r>
            <a:r>
              <a:rPr lang="ru-RU" dirty="0" err="1" smtClean="0"/>
              <a:t>перетворень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 . </a:t>
            </a:r>
            <a:r>
              <a:rPr lang="ru-RU" dirty="0" err="1" smtClean="0"/>
              <a:t>Обмін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Б-</a:t>
            </a:r>
            <a:r>
              <a:rPr lang="ru-RU" dirty="0" err="1" smtClean="0"/>
              <a:t>ферменти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специфічно</a:t>
            </a:r>
            <a:r>
              <a:rPr lang="ru-RU" dirty="0" smtClean="0"/>
              <a:t> </a:t>
            </a:r>
            <a:r>
              <a:rPr lang="ru-RU" dirty="0" err="1" smtClean="0"/>
              <a:t>каталізують</a:t>
            </a:r>
            <a:r>
              <a:rPr lang="ru-RU" dirty="0" smtClean="0"/>
              <a:t> </a:t>
            </a:r>
            <a:r>
              <a:rPr lang="ru-RU" dirty="0" err="1" smtClean="0"/>
              <a:t>хім</a:t>
            </a:r>
            <a:r>
              <a:rPr lang="ru-RU" dirty="0" smtClean="0"/>
              <a:t>. </a:t>
            </a:r>
            <a:r>
              <a:rPr lang="ru-RU" dirty="0" err="1" smtClean="0"/>
              <a:t>перетворення</a:t>
            </a:r>
            <a:r>
              <a:rPr lang="ru-RU" dirty="0" smtClean="0"/>
              <a:t>, </a:t>
            </a:r>
            <a:r>
              <a:rPr lang="ru-RU" dirty="0" err="1" smtClean="0"/>
              <a:t>властиві</a:t>
            </a:r>
            <a:r>
              <a:rPr lang="ru-RU" dirty="0" smtClean="0"/>
              <a:t> живому. </a:t>
            </a:r>
            <a:r>
              <a:rPr lang="ru-RU" dirty="0" err="1" smtClean="0"/>
              <a:t>Використовуючи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 </a:t>
            </a:r>
            <a:r>
              <a:rPr lang="ru-RU" dirty="0" err="1" smtClean="0"/>
              <a:t>розпаду</a:t>
            </a:r>
            <a:r>
              <a:rPr lang="ru-RU" dirty="0" smtClean="0"/>
              <a:t>, </a:t>
            </a:r>
            <a:r>
              <a:rPr lang="ru-RU" dirty="0" err="1" smtClean="0"/>
              <a:t>ферменти</a:t>
            </a:r>
            <a:r>
              <a:rPr lang="ru-RU" dirty="0" smtClean="0"/>
              <a:t> (</a:t>
            </a:r>
            <a:r>
              <a:rPr lang="ru-RU" dirty="0" err="1" smtClean="0"/>
              <a:t>звичайно</a:t>
            </a:r>
            <a:r>
              <a:rPr lang="ru-RU" dirty="0" smtClean="0"/>
              <a:t> в </a:t>
            </a:r>
            <a:r>
              <a:rPr lang="ru-RU" dirty="0" err="1" smtClean="0"/>
              <a:t>комплексі</a:t>
            </a:r>
            <a:r>
              <a:rPr lang="ru-RU" dirty="0" smtClean="0"/>
              <a:t> з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специфічними</a:t>
            </a:r>
            <a:r>
              <a:rPr lang="ru-RU" dirty="0" smtClean="0"/>
              <a:t> </a:t>
            </a:r>
            <a:r>
              <a:rPr lang="ru-RU" dirty="0" err="1" smtClean="0"/>
              <a:t>білками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844824"/>
            <a:ext cx="8545324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63884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4326"/>
            <a:ext cx="9144000" cy="380159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79512" y="377727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Білки</a:t>
            </a:r>
            <a:r>
              <a:rPr lang="ru-RU" dirty="0" smtClean="0"/>
              <a:t> є </a:t>
            </a:r>
            <a:r>
              <a:rPr lang="ru-RU" dirty="0" err="1" smtClean="0"/>
              <a:t>найважливішими</a:t>
            </a:r>
            <a:r>
              <a:rPr lang="ru-RU" dirty="0" smtClean="0"/>
              <a:t> </a:t>
            </a:r>
            <a:r>
              <a:rPr lang="ru-RU" dirty="0" err="1" smtClean="0"/>
              <a:t>поживними</a:t>
            </a:r>
            <a:r>
              <a:rPr lang="ru-RU" dirty="0" smtClean="0"/>
              <a:t> </a:t>
            </a:r>
            <a:r>
              <a:rPr lang="ru-RU" dirty="0" err="1" smtClean="0"/>
              <a:t>речовинами</a:t>
            </a:r>
            <a:r>
              <a:rPr lang="ru-RU" dirty="0" smtClean="0"/>
              <a:t> для </a:t>
            </a:r>
            <a:r>
              <a:rPr lang="ru-RU" dirty="0" err="1" smtClean="0"/>
              <a:t>людини</a:t>
            </a:r>
            <a:r>
              <a:rPr lang="ru-RU" dirty="0" smtClean="0"/>
              <a:t> й </a:t>
            </a:r>
            <a:r>
              <a:rPr lang="ru-RU" dirty="0" err="1" smtClean="0"/>
              <a:t>тварин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у </a:t>
            </a:r>
            <a:r>
              <a:rPr lang="ru-RU" dirty="0" err="1" smtClean="0"/>
              <a:t>ряді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виробництва</a:t>
            </a:r>
            <a:r>
              <a:rPr lang="ru-RU" dirty="0" smtClean="0"/>
              <a:t> як </a:t>
            </a:r>
            <a:r>
              <a:rPr lang="ru-RU" dirty="0" err="1" smtClean="0"/>
              <a:t>сировину</a:t>
            </a:r>
            <a:r>
              <a:rPr lang="ru-RU" dirty="0" smtClean="0"/>
              <a:t>. </a:t>
            </a:r>
            <a:r>
              <a:rPr lang="ru-RU" dirty="0" err="1" smtClean="0"/>
              <a:t>Білкові</a:t>
            </a:r>
            <a:r>
              <a:rPr lang="ru-RU" dirty="0" smtClean="0"/>
              <a:t> </a:t>
            </a:r>
            <a:r>
              <a:rPr lang="ru-RU" dirty="0" err="1" smtClean="0"/>
              <a:t>ферменти</a:t>
            </a:r>
            <a:r>
              <a:rPr lang="ru-RU" dirty="0" smtClean="0"/>
              <a:t> широко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як </a:t>
            </a:r>
            <a:r>
              <a:rPr lang="ru-RU" dirty="0" err="1" smtClean="0"/>
              <a:t>високоефективні</a:t>
            </a:r>
            <a:r>
              <a:rPr lang="ru-RU" dirty="0" smtClean="0"/>
              <a:t> </a:t>
            </a:r>
            <a:r>
              <a:rPr lang="ru-RU" dirty="0" err="1" smtClean="0"/>
              <a:t>каталізатори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галузях</a:t>
            </a:r>
            <a:r>
              <a:rPr lang="ru-RU" dirty="0" smtClean="0"/>
              <a:t> </a:t>
            </a:r>
            <a:r>
              <a:rPr lang="ru-RU" dirty="0" err="1" smtClean="0"/>
              <a:t>промисловості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4622780"/>
            <a:ext cx="3862854" cy="2265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977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0439"/>
            <a:ext cx="8856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поліпептидного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неоднакова</a:t>
            </a:r>
            <a:r>
              <a:rPr lang="ru-RU" dirty="0" smtClean="0"/>
              <a:t>. </a:t>
            </a:r>
            <a:r>
              <a:rPr lang="ru-RU" dirty="0" err="1" smtClean="0"/>
              <a:t>Різниться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склад </a:t>
            </a:r>
            <a:r>
              <a:rPr lang="ru-RU" dirty="0" err="1" smtClean="0"/>
              <a:t>амінокислот</a:t>
            </a:r>
            <a:r>
              <a:rPr lang="ru-RU" dirty="0" smtClean="0"/>
              <a:t> і </a:t>
            </a:r>
            <a:r>
              <a:rPr lang="ru-RU" dirty="0" err="1" smtClean="0"/>
              <a:t>їхня</a:t>
            </a:r>
            <a:r>
              <a:rPr lang="ru-RU" dirty="0" smtClean="0"/>
              <a:t> </a:t>
            </a:r>
            <a:r>
              <a:rPr lang="ru-RU" dirty="0" err="1" smtClean="0"/>
              <a:t>послідовність</a:t>
            </a:r>
            <a:r>
              <a:rPr lang="ru-RU" dirty="0" smtClean="0"/>
              <a:t> у </a:t>
            </a:r>
            <a:r>
              <a:rPr lang="ru-RU" dirty="0" err="1" smtClean="0"/>
              <a:t>ланцюгу</a:t>
            </a:r>
            <a:r>
              <a:rPr lang="ru-RU" dirty="0" smtClean="0"/>
              <a:t>. </a:t>
            </a:r>
            <a:r>
              <a:rPr lang="ru-RU" dirty="0" err="1" smtClean="0"/>
              <a:t>Відображуючи</a:t>
            </a:r>
            <a:r>
              <a:rPr lang="ru-RU" dirty="0" smtClean="0"/>
              <a:t> </a:t>
            </a:r>
            <a:r>
              <a:rPr lang="ru-RU" dirty="0" err="1" smtClean="0"/>
              <a:t>відмінності</a:t>
            </a:r>
            <a:r>
              <a:rPr lang="ru-RU" dirty="0" smtClean="0"/>
              <a:t> </a:t>
            </a:r>
            <a:r>
              <a:rPr lang="ru-RU" dirty="0" err="1" smtClean="0"/>
              <a:t>довжини</a:t>
            </a:r>
            <a:r>
              <a:rPr lang="ru-RU" dirty="0" smtClean="0"/>
              <a:t> </a:t>
            </a:r>
            <a:r>
              <a:rPr lang="ru-RU" dirty="0" err="1" smtClean="0"/>
              <a:t>поліпептидних</a:t>
            </a:r>
            <a:r>
              <a:rPr lang="ru-RU" dirty="0" smtClean="0"/>
              <a:t> </a:t>
            </a:r>
            <a:r>
              <a:rPr lang="ru-RU" dirty="0" err="1" smtClean="0"/>
              <a:t>ланцюгів</a:t>
            </a:r>
            <a:r>
              <a:rPr lang="ru-RU" dirty="0" smtClean="0"/>
              <a:t>, </a:t>
            </a:r>
            <a:r>
              <a:rPr lang="ru-RU" dirty="0" err="1" smtClean="0"/>
              <a:t>молекулярна</a:t>
            </a:r>
            <a:r>
              <a:rPr lang="ru-RU" dirty="0" smtClean="0"/>
              <a:t> </a:t>
            </a:r>
            <a:r>
              <a:rPr lang="ru-RU" dirty="0" err="1" smtClean="0"/>
              <a:t>маса</a:t>
            </a:r>
            <a:r>
              <a:rPr lang="ru-RU" dirty="0" smtClean="0"/>
              <a:t> 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коливається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десяти </a:t>
            </a:r>
            <a:r>
              <a:rPr lang="ru-RU" dirty="0" err="1" smtClean="0"/>
              <a:t>тисяч</a:t>
            </a:r>
            <a:r>
              <a:rPr lang="ru-RU" dirty="0" smtClean="0"/>
              <a:t> до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сотень</a:t>
            </a:r>
            <a:r>
              <a:rPr lang="ru-RU" dirty="0" smtClean="0"/>
              <a:t>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дальтонід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628799"/>
            <a:ext cx="8677472" cy="5024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55850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576"/>
            <a:ext cx="9144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амінокислота</a:t>
            </a:r>
            <a:r>
              <a:rPr lang="ru-RU" dirty="0" smtClean="0"/>
              <a:t> </a:t>
            </a:r>
            <a:r>
              <a:rPr lang="ru-RU" dirty="0" err="1" smtClean="0"/>
              <a:t>кодується</a:t>
            </a:r>
            <a:r>
              <a:rPr lang="ru-RU" dirty="0" smtClean="0"/>
              <a:t> </a:t>
            </a:r>
            <a:r>
              <a:rPr lang="ru-RU" dirty="0" err="1" smtClean="0"/>
              <a:t>трьома</a:t>
            </a:r>
            <a:r>
              <a:rPr lang="ru-RU" dirty="0" smtClean="0"/>
              <a:t> нуклеотидами - триплетом (кодоном).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64 </a:t>
            </a:r>
            <a:r>
              <a:rPr lang="ru-RU" dirty="0" err="1" smtClean="0"/>
              <a:t>кодони</a:t>
            </a:r>
            <a:r>
              <a:rPr lang="ru-RU" dirty="0" smtClean="0"/>
              <a:t>; 61 з них </a:t>
            </a:r>
            <a:r>
              <a:rPr lang="ru-RU" dirty="0" err="1" smtClean="0"/>
              <a:t>кодує</a:t>
            </a:r>
            <a:r>
              <a:rPr lang="ru-RU" dirty="0" smtClean="0"/>
              <a:t> 20 </a:t>
            </a:r>
            <a:r>
              <a:rPr lang="ru-RU" dirty="0" err="1" smtClean="0"/>
              <a:t>властивих</a:t>
            </a:r>
            <a:r>
              <a:rPr lang="ru-RU" dirty="0" smtClean="0"/>
              <a:t> </a:t>
            </a:r>
            <a:r>
              <a:rPr lang="ru-RU" dirty="0" err="1" smtClean="0"/>
              <a:t>білкам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, а три - </a:t>
            </a:r>
            <a:r>
              <a:rPr lang="ru-RU" dirty="0" err="1" smtClean="0"/>
              <a:t>закінчення</a:t>
            </a:r>
            <a:r>
              <a:rPr lang="ru-RU" dirty="0" smtClean="0"/>
              <a:t> </a:t>
            </a:r>
            <a:r>
              <a:rPr lang="ru-RU" dirty="0" err="1" smtClean="0"/>
              <a:t>біосинтезу</a:t>
            </a:r>
            <a:r>
              <a:rPr lang="ru-RU" dirty="0" smtClean="0"/>
              <a:t> </a:t>
            </a:r>
            <a:r>
              <a:rPr lang="ru-RU" dirty="0" err="1" smtClean="0"/>
              <a:t>поліпептидного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.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біосинтезу</a:t>
            </a:r>
            <a:r>
              <a:rPr lang="ru-RU" dirty="0" smtClean="0"/>
              <a:t> </a:t>
            </a:r>
            <a:r>
              <a:rPr lang="ru-RU" dirty="0" err="1" smtClean="0"/>
              <a:t>починається</a:t>
            </a:r>
            <a:r>
              <a:rPr lang="ru-RU" dirty="0" smtClean="0"/>
              <a:t> з </a:t>
            </a:r>
            <a:r>
              <a:rPr lang="ru-RU" dirty="0" err="1" smtClean="0"/>
              <a:t>активації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 </a:t>
            </a:r>
            <a:r>
              <a:rPr lang="ru-RU" dirty="0" err="1" smtClean="0"/>
              <a:t>аденозинтрн</a:t>
            </a:r>
            <a:r>
              <a:rPr lang="ru-RU" dirty="0" smtClean="0"/>
              <a:t> фосфорною кислотою, АТФ . </a:t>
            </a:r>
            <a:r>
              <a:rPr lang="ru-RU" dirty="0" err="1" smtClean="0"/>
              <a:t>Активована</a:t>
            </a:r>
            <a:r>
              <a:rPr lang="ru-RU" dirty="0" smtClean="0"/>
              <a:t> </a:t>
            </a:r>
            <a:r>
              <a:rPr lang="ru-RU" dirty="0" err="1" smtClean="0"/>
              <a:t>амінокислота</a:t>
            </a:r>
            <a:r>
              <a:rPr lang="ru-RU" dirty="0" smtClean="0"/>
              <a:t> </a:t>
            </a:r>
            <a:r>
              <a:rPr lang="ru-RU" dirty="0" err="1" smtClean="0"/>
              <a:t>сполучається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специфічною</a:t>
            </a:r>
            <a:r>
              <a:rPr lang="ru-RU" dirty="0" smtClean="0"/>
              <a:t> для </a:t>
            </a:r>
            <a:r>
              <a:rPr lang="ru-RU" dirty="0" err="1" smtClean="0"/>
              <a:t>неї</a:t>
            </a:r>
            <a:r>
              <a:rPr lang="ru-RU" dirty="0" smtClean="0"/>
              <a:t> транспортною РНК (</a:t>
            </a:r>
            <a:r>
              <a:rPr lang="ru-RU" dirty="0" err="1" smtClean="0"/>
              <a:t>тРНК</a:t>
            </a:r>
            <a:r>
              <a:rPr lang="ru-RU" dirty="0" smtClean="0"/>
              <a:t>), </a:t>
            </a:r>
            <a:r>
              <a:rPr lang="ru-RU" dirty="0" err="1" smtClean="0"/>
              <a:t>утворюючи</a:t>
            </a:r>
            <a:r>
              <a:rPr lang="ru-RU" dirty="0" smtClean="0"/>
              <a:t> за </a:t>
            </a:r>
            <a:r>
              <a:rPr lang="ru-RU" dirty="0" err="1" smtClean="0"/>
              <a:t>участю</a:t>
            </a:r>
            <a:r>
              <a:rPr lang="ru-RU" dirty="0" smtClean="0"/>
              <a:t> ферменту </a:t>
            </a:r>
            <a:r>
              <a:rPr lang="ru-RU" dirty="0" err="1" smtClean="0"/>
              <a:t>сполуку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з </a:t>
            </a:r>
            <a:r>
              <a:rPr lang="ru-RU" dirty="0" err="1" smtClean="0"/>
              <a:t>тРНК</a:t>
            </a:r>
            <a:r>
              <a:rPr lang="ru-RU" dirty="0" smtClean="0"/>
              <a:t> (</a:t>
            </a:r>
            <a:r>
              <a:rPr lang="ru-RU" dirty="0" err="1" smtClean="0"/>
              <a:t>амінрацилт</a:t>
            </a:r>
            <a:r>
              <a:rPr lang="ru-RU" dirty="0" smtClean="0"/>
              <a:t> РНК), яка переносить </a:t>
            </a:r>
            <a:r>
              <a:rPr lang="ru-RU" dirty="0" err="1" smtClean="0"/>
              <a:t>амінокислоту</a:t>
            </a:r>
            <a:r>
              <a:rPr lang="ru-RU" dirty="0" smtClean="0"/>
              <a:t> на рибосому. Тут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синтезу </a:t>
            </a:r>
            <a:r>
              <a:rPr lang="ru-RU" dirty="0" err="1" smtClean="0"/>
              <a:t>поліпептидного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на </a:t>
            </a:r>
            <a:r>
              <a:rPr lang="ru-RU" dirty="0" err="1" smtClean="0"/>
              <a:t>мРНК</a:t>
            </a:r>
            <a:r>
              <a:rPr lang="ru-RU" dirty="0" smtClean="0"/>
              <a:t>, </a:t>
            </a:r>
            <a:r>
              <a:rPr lang="ru-RU" dirty="0" err="1" smtClean="0"/>
              <a:t>трансляція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тРНК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відповідну</a:t>
            </a:r>
            <a:r>
              <a:rPr lang="ru-RU" dirty="0" smtClean="0"/>
              <a:t> </a:t>
            </a:r>
            <a:r>
              <a:rPr lang="ru-RU" dirty="0" err="1" smtClean="0"/>
              <a:t>послідовність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нуклеотндів</a:t>
            </a:r>
            <a:r>
              <a:rPr lang="ru-RU" dirty="0" smtClean="0"/>
              <a:t> (антикодон),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пізнає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триплет (колон), на </a:t>
            </a:r>
            <a:r>
              <a:rPr lang="ru-RU" dirty="0" err="1" smtClean="0"/>
              <a:t>мРНК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3113858"/>
            <a:ext cx="8142955" cy="372646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835696" y="2529083"/>
            <a:ext cx="511189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3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Триплет ДНК</a:t>
            </a:r>
            <a:endParaRPr lang="ru-RU" sz="3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0601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8569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Властивості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абсолютно </a:t>
            </a:r>
            <a:r>
              <a:rPr lang="ru-RU" dirty="0" err="1" smtClean="0"/>
              <a:t>нерозчинні</a:t>
            </a:r>
            <a:r>
              <a:rPr lang="ru-RU" dirty="0" smtClean="0"/>
              <a:t> у </a:t>
            </a:r>
            <a:r>
              <a:rPr lang="ru-RU" dirty="0" err="1" smtClean="0"/>
              <a:t>воді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Малоактивні</a:t>
            </a:r>
            <a:r>
              <a:rPr lang="ru-RU" dirty="0" smtClean="0"/>
              <a:t> і </a:t>
            </a:r>
            <a:r>
              <a:rPr lang="ru-RU" dirty="0" err="1" smtClean="0"/>
              <a:t>хімічно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до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агентів</a:t>
            </a:r>
            <a:r>
              <a:rPr lang="ru-RU" dirty="0" smtClean="0"/>
              <a:t> </a:t>
            </a:r>
            <a:r>
              <a:rPr lang="ru-RU" dirty="0" err="1" smtClean="0"/>
              <a:t>клітинних</a:t>
            </a:r>
            <a:r>
              <a:rPr lang="ru-RU" dirty="0" smtClean="0"/>
              <a:t> </a:t>
            </a:r>
            <a:r>
              <a:rPr lang="ru-RU" dirty="0" err="1" smtClean="0"/>
              <a:t>органоїдів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 ниток,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у </a:t>
            </a:r>
            <a:r>
              <a:rPr lang="ru-RU" dirty="0" err="1" smtClean="0"/>
              <a:t>вигляді</a:t>
            </a:r>
            <a:r>
              <a:rPr lang="ru-RU" dirty="0" smtClean="0"/>
              <a:t> </a:t>
            </a:r>
            <a:r>
              <a:rPr lang="ru-RU" dirty="0" err="1" smtClean="0"/>
              <a:t>жирків</a:t>
            </a:r>
            <a:r>
              <a:rPr lang="ru-RU" dirty="0" smtClean="0"/>
              <a:t>  </a:t>
            </a:r>
            <a:r>
              <a:rPr lang="ru-RU" dirty="0" err="1" smtClean="0"/>
              <a:t>діаметром</a:t>
            </a:r>
            <a:r>
              <a:rPr lang="ru-RU" dirty="0" smtClean="0"/>
              <a:t> 5-7мм.</a:t>
            </a:r>
          </a:p>
          <a:p>
            <a:r>
              <a:rPr lang="ru-RU" dirty="0" smtClean="0"/>
              <a:t>4.Під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і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факторів</a:t>
            </a:r>
            <a:r>
              <a:rPr lang="ru-RU" dirty="0" smtClean="0"/>
              <a:t> (</a:t>
            </a:r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en-US" dirty="0" smtClean="0"/>
              <a:t>t°, </a:t>
            </a:r>
            <a:r>
              <a:rPr lang="ru-RU" dirty="0" smtClean="0"/>
              <a:t>ряд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,  </a:t>
            </a:r>
            <a:r>
              <a:rPr lang="ru-RU" dirty="0" err="1" smtClean="0"/>
              <a:t>опромінення</a:t>
            </a:r>
            <a:r>
              <a:rPr lang="ru-RU" dirty="0" smtClean="0"/>
              <a:t>, </a:t>
            </a:r>
            <a:r>
              <a:rPr lang="ru-RU" dirty="0" err="1" smtClean="0"/>
              <a:t>механічної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) 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  </a:t>
            </a:r>
            <a:r>
              <a:rPr lang="ru-RU" dirty="0" err="1" smtClean="0"/>
              <a:t>змінюють</a:t>
            </a:r>
            <a:r>
              <a:rPr lang="ru-RU" dirty="0" smtClean="0"/>
              <a:t> свою </a:t>
            </a:r>
            <a:r>
              <a:rPr lang="ru-RU" dirty="0" err="1" smtClean="0"/>
              <a:t>будову</a:t>
            </a:r>
            <a:r>
              <a:rPr lang="ru-RU" dirty="0" smtClean="0"/>
              <a:t>    і молекула </a:t>
            </a:r>
            <a:r>
              <a:rPr lang="ru-RU" dirty="0" err="1" smtClean="0"/>
              <a:t>розгортається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2495901"/>
            <a:ext cx="7632848" cy="436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9238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0234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461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Vkontakte</dc:creator>
  <cp:lastModifiedBy>Anzhela</cp:lastModifiedBy>
  <cp:revision>7</cp:revision>
  <dcterms:created xsi:type="dcterms:W3CDTF">2013-11-05T17:08:05Z</dcterms:created>
  <dcterms:modified xsi:type="dcterms:W3CDTF">2014-01-04T12:34:33Z</dcterms:modified>
</cp:coreProperties>
</file>