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2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634D-B09B-46F7-BE20-2F891E628DEA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8838-B92F-43D1-8086-10E80A94C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634D-B09B-46F7-BE20-2F891E628DEA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8838-B92F-43D1-8086-10E80A94C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634D-B09B-46F7-BE20-2F891E628DEA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8838-B92F-43D1-8086-10E80A94C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634D-B09B-46F7-BE20-2F891E628DEA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8838-B92F-43D1-8086-10E80A94C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634D-B09B-46F7-BE20-2F891E628DEA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8838-B92F-43D1-8086-10E80A94C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634D-B09B-46F7-BE20-2F891E628DEA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8838-B92F-43D1-8086-10E80A94C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634D-B09B-46F7-BE20-2F891E628DEA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8838-B92F-43D1-8086-10E80A94C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634D-B09B-46F7-BE20-2F891E628DEA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8838-B92F-43D1-8086-10E80A94C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634D-B09B-46F7-BE20-2F891E628DEA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8838-B92F-43D1-8086-10E80A94C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634D-B09B-46F7-BE20-2F891E628DEA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8838-B92F-43D1-8086-10E80A94C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634D-B09B-46F7-BE20-2F891E628DEA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8838-B92F-43D1-8086-10E80A94C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4634D-B09B-46F7-BE20-2F891E628DEA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A8838-B92F-43D1-8086-10E80A94CC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424936" cy="93610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err="1" smtClean="0">
                <a:solidFill>
                  <a:srgbClr val="002060"/>
                </a:solidFill>
              </a:rPr>
              <a:t>Айстрові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або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Складноцвіті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4208" y="1556792"/>
            <a:ext cx="2520280" cy="45243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Опівночі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айстри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в саду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розцвіли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...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Умились росою,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вінки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одягли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І стали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рожевого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ранку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чекать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І 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райдугу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барвів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життя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убирать</a:t>
            </a:r>
            <a:r>
              <a:rPr lang="ru-RU" b="1" dirty="0" smtClean="0">
                <a:solidFill>
                  <a:srgbClr val="002060"/>
                </a:solidFill>
              </a:rPr>
              <a:t>...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Олександр</a:t>
            </a:r>
            <a:r>
              <a:rPr lang="ru-RU" b="1" dirty="0" smtClean="0">
                <a:solidFill>
                  <a:srgbClr val="002060"/>
                </a:solidFill>
              </a:rPr>
              <a:t> Олесь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640960" cy="411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458112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Різномантність</a:t>
            </a:r>
            <a:r>
              <a:rPr lang="ru-RU" b="1" dirty="0" smtClean="0"/>
              <a:t> </a:t>
            </a:r>
            <a:r>
              <a:rPr lang="ru-RU" b="1" dirty="0" err="1" smtClean="0"/>
              <a:t>айстрових</a:t>
            </a:r>
            <a:r>
              <a:rPr lang="ru-RU" b="1" dirty="0" smtClean="0"/>
              <a:t>:</a:t>
            </a:r>
          </a:p>
          <a:p>
            <a:endParaRPr lang="ru-RU" dirty="0" smtClean="0"/>
          </a:p>
          <a:p>
            <a:r>
              <a:rPr lang="ru-RU" dirty="0" smtClean="0"/>
              <a:t>1 — </a:t>
            </a:r>
            <a:r>
              <a:rPr lang="ru-RU" dirty="0" err="1" smtClean="0"/>
              <a:t>кульбаба</a:t>
            </a:r>
            <a:r>
              <a:rPr lang="ru-RU" dirty="0" smtClean="0"/>
              <a:t> </a:t>
            </a:r>
            <a:r>
              <a:rPr lang="ru-RU" dirty="0" err="1" smtClean="0"/>
              <a:t>лікарська</a:t>
            </a:r>
            <a:r>
              <a:rPr lang="ru-RU" dirty="0" smtClean="0"/>
              <a:t>; 2 — </a:t>
            </a:r>
            <a:r>
              <a:rPr lang="ru-RU" dirty="0" err="1" smtClean="0"/>
              <a:t>волошка</a:t>
            </a:r>
            <a:r>
              <a:rPr lang="ru-RU" dirty="0" smtClean="0"/>
              <a:t> синя З — </a:t>
            </a:r>
            <a:r>
              <a:rPr lang="ru-RU" dirty="0" err="1" smtClean="0"/>
              <a:t>пижмо</a:t>
            </a:r>
            <a:r>
              <a:rPr lang="ru-RU" dirty="0" smtClean="0"/>
              <a:t> </a:t>
            </a:r>
            <a:r>
              <a:rPr lang="ru-RU" dirty="0" err="1" smtClean="0"/>
              <a:t>звичайне</a:t>
            </a:r>
            <a:r>
              <a:rPr lang="ru-RU" dirty="0" smtClean="0"/>
              <a:t>; 4 — </a:t>
            </a:r>
            <a:r>
              <a:rPr lang="ru-RU" dirty="0" err="1" smtClean="0"/>
              <a:t>оман</a:t>
            </a:r>
            <a:r>
              <a:rPr lang="ru-RU" dirty="0" smtClean="0"/>
              <a:t> </a:t>
            </a:r>
            <a:r>
              <a:rPr lang="ru-RU" dirty="0" err="1" smtClean="0"/>
              <a:t>високий</a:t>
            </a:r>
            <a:r>
              <a:rPr lang="ru-RU" dirty="0" smtClean="0"/>
              <a:t> 5 — осот </a:t>
            </a:r>
            <a:r>
              <a:rPr lang="ru-RU" dirty="0" err="1" smtClean="0"/>
              <a:t>польовий</a:t>
            </a:r>
            <a:r>
              <a:rPr lang="ru-RU" dirty="0" smtClean="0"/>
              <a:t>; 6 — </a:t>
            </a:r>
            <a:r>
              <a:rPr lang="ru-RU" dirty="0" err="1" smtClean="0"/>
              <a:t>любочки</a:t>
            </a:r>
            <a:r>
              <a:rPr lang="ru-RU" dirty="0" smtClean="0"/>
              <a:t> </a:t>
            </a:r>
            <a:r>
              <a:rPr lang="ru-RU" dirty="0" err="1" smtClean="0"/>
              <a:t>осінні</a:t>
            </a:r>
            <a:r>
              <a:rPr lang="ru-RU" dirty="0" smtClean="0"/>
              <a:t> 7 — </a:t>
            </a:r>
            <a:r>
              <a:rPr lang="ru-RU" dirty="0" err="1" smtClean="0"/>
              <a:t>волошка</a:t>
            </a:r>
            <a:r>
              <a:rPr lang="ru-RU" dirty="0" smtClean="0"/>
              <a:t> </a:t>
            </a:r>
            <a:r>
              <a:rPr lang="ru-RU" dirty="0" err="1" smtClean="0"/>
              <a:t>лучна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73050"/>
            <a:ext cx="8219256" cy="585311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numCol="2">
            <a:normAutofit/>
          </a:bodyPr>
          <a:lstStyle/>
          <a:p>
            <a:pPr algn="ctr">
              <a:buNone/>
            </a:pPr>
            <a:r>
              <a:rPr lang="uk-UA" sz="4400" b="1" dirty="0" smtClean="0"/>
              <a:t>               Загадки  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1) </a:t>
            </a:r>
            <a:r>
              <a:rPr lang="ru-RU" sz="2000" dirty="0" err="1" smtClean="0"/>
              <a:t>Дівчинка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трима</a:t>
            </a:r>
            <a:r>
              <a:rPr lang="ru-RU" sz="2000" dirty="0" smtClean="0"/>
              <a:t> в </a:t>
            </a:r>
            <a:r>
              <a:rPr lang="ru-RU" sz="2000" dirty="0" err="1" smtClean="0"/>
              <a:t>руці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err="1" smtClean="0"/>
              <a:t>Хмарку-пух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стебельці</a:t>
            </a:r>
            <a:r>
              <a:rPr lang="ru-RU" sz="2000" dirty="0" smtClean="0"/>
              <a:t>. </a:t>
            </a:r>
          </a:p>
          <a:p>
            <a:pPr>
              <a:buNone/>
            </a:pPr>
            <a:r>
              <a:rPr lang="ru-RU" sz="2000" dirty="0" smtClean="0"/>
              <a:t>Як </a:t>
            </a:r>
            <a:r>
              <a:rPr lang="ru-RU" sz="2000" dirty="0" err="1" smtClean="0"/>
              <a:t>подуєш</a:t>
            </a:r>
            <a:r>
              <a:rPr lang="ru-RU" sz="2000" dirty="0" smtClean="0"/>
              <a:t> </a:t>
            </a:r>
            <a:r>
              <a:rPr lang="ru-RU" sz="2000" dirty="0" err="1" smtClean="0"/>
              <a:t>ти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нього</a:t>
            </a:r>
            <a:r>
              <a:rPr lang="ru-RU" sz="2000" dirty="0" smtClean="0"/>
              <a:t> — </a:t>
            </a:r>
          </a:p>
          <a:p>
            <a:pPr>
              <a:buNone/>
            </a:pPr>
            <a:r>
              <a:rPr lang="ru-RU" sz="2000" dirty="0" smtClean="0"/>
              <a:t>Не </a:t>
            </a:r>
            <a:r>
              <a:rPr lang="ru-RU" sz="2000" dirty="0" err="1" smtClean="0"/>
              <a:t>залишиться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нічого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uk-UA" sz="2000" b="1" dirty="0" smtClean="0"/>
              <a:t>2) </a:t>
            </a:r>
            <a:r>
              <a:rPr lang="uk-UA" sz="2000" dirty="0" smtClean="0"/>
              <a:t>Осіння квітка сукню вділа</a:t>
            </a:r>
          </a:p>
          <a:p>
            <a:pPr>
              <a:buNone/>
            </a:pPr>
            <a:r>
              <a:rPr lang="uk-UA" sz="2000" dirty="0" smtClean="0"/>
              <a:t>рожеву, синю, ніжно-білу.</a:t>
            </a:r>
          </a:p>
          <a:p>
            <a:pPr>
              <a:buNone/>
            </a:pPr>
            <a:r>
              <a:rPr lang="uk-UA" sz="2000" dirty="0" smtClean="0"/>
              <a:t>Стоїть, неначе їжачок, у неї сотні</a:t>
            </a:r>
          </a:p>
          <a:p>
            <a:pPr>
              <a:buNone/>
            </a:pPr>
            <a:r>
              <a:rPr lang="uk-UA" sz="2000" dirty="0" smtClean="0"/>
              <a:t>пелюсток.</a:t>
            </a:r>
          </a:p>
          <a:p>
            <a:pPr>
              <a:buNone/>
            </a:pPr>
            <a:endParaRPr lang="uk-UA" sz="2000" b="1" dirty="0" smtClean="0"/>
          </a:p>
          <a:p>
            <a:pPr>
              <a:buNone/>
            </a:pPr>
            <a:endParaRPr lang="uk-UA" sz="2000" b="1" dirty="0"/>
          </a:p>
          <a:p>
            <a:pPr>
              <a:buNone/>
            </a:pPr>
            <a:endParaRPr lang="uk-UA" sz="2000" b="1" dirty="0" smtClean="0"/>
          </a:p>
          <a:p>
            <a:pPr>
              <a:buNone/>
            </a:pPr>
            <a:endParaRPr lang="uk-UA" sz="2000" b="1" dirty="0"/>
          </a:p>
          <a:p>
            <a:pPr>
              <a:buNone/>
            </a:pPr>
            <a:endParaRPr lang="uk-UA" sz="2000" b="1" dirty="0" smtClean="0"/>
          </a:p>
          <a:p>
            <a:pPr>
              <a:buNone/>
            </a:pPr>
            <a:endParaRPr lang="uk-UA" sz="2000" b="1" dirty="0" smtClean="0"/>
          </a:p>
          <a:p>
            <a:pPr>
              <a:buNone/>
            </a:pPr>
            <a:r>
              <a:rPr lang="uk-UA" sz="2000" b="1" dirty="0" smtClean="0"/>
              <a:t>3) </a:t>
            </a:r>
            <a:r>
              <a:rPr lang="uk-UA" sz="2400" dirty="0" smtClean="0"/>
              <a:t>У зеленім зіллі </a:t>
            </a:r>
          </a:p>
          <a:p>
            <a:pPr>
              <a:buNone/>
            </a:pPr>
            <a:r>
              <a:rPr lang="uk-UA" sz="2400" dirty="0" smtClean="0"/>
              <a:t>Виросло дівчатко — </a:t>
            </a:r>
          </a:p>
          <a:p>
            <a:pPr>
              <a:buNone/>
            </a:pPr>
            <a:r>
              <a:rPr lang="uk-UA" sz="2400" dirty="0" smtClean="0"/>
              <a:t>В неї вії білі</a:t>
            </a:r>
          </a:p>
          <a:p>
            <a:pPr>
              <a:buNone/>
            </a:pPr>
            <a:r>
              <a:rPr lang="uk-UA" sz="2400" dirty="0" smtClean="0"/>
              <a:t>Й золоті </a:t>
            </a:r>
            <a:r>
              <a:rPr lang="uk-UA" sz="2400" dirty="0" err="1" smtClean="0"/>
              <a:t>очатка</a:t>
            </a:r>
            <a:r>
              <a:rPr lang="uk-UA" sz="2400" dirty="0" smtClean="0"/>
              <a:t>.</a:t>
            </a:r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r>
              <a:rPr lang="uk-UA" sz="2400" b="1" i="1" dirty="0" smtClean="0"/>
              <a:t>4)</a:t>
            </a:r>
            <a:r>
              <a:rPr lang="ru-RU" sz="2400" b="1" i="1" dirty="0" smtClean="0"/>
              <a:t> </a:t>
            </a:r>
            <a:r>
              <a:rPr lang="ru-RU" sz="2400" dirty="0" smtClean="0"/>
              <a:t>Чудова </a:t>
            </a:r>
            <a:r>
              <a:rPr lang="ru-RU" sz="2400" dirty="0" err="1" smtClean="0"/>
              <a:t>квіточка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така</a:t>
            </a:r>
            <a:r>
              <a:rPr lang="ru-RU" sz="2400" dirty="0" smtClean="0"/>
              <a:t>, </a:t>
            </a:r>
          </a:p>
          <a:p>
            <a:pPr>
              <a:buNone/>
            </a:pPr>
            <a:r>
              <a:rPr lang="ru-RU" sz="2400" dirty="0" err="1" smtClean="0"/>
              <a:t>Чорними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брівками</a:t>
            </a:r>
            <a:r>
              <a:rPr lang="ru-RU" sz="2400" dirty="0" smtClean="0"/>
              <a:t> морга.</a:t>
            </a:r>
            <a:endParaRPr lang="ru-RU" sz="24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332656"/>
            <a:ext cx="7704856" cy="194421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9600" dirty="0" smtClean="0">
                <a:solidFill>
                  <a:srgbClr val="FF0000"/>
                </a:solidFill>
              </a:rPr>
              <a:t>Дякуємо за увагу!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276872"/>
            <a:ext cx="5688632" cy="427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04248" y="4653136"/>
            <a:ext cx="1882552" cy="147302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 smtClean="0"/>
              <a:t>Виконали учні</a:t>
            </a:r>
          </a:p>
          <a:p>
            <a:pPr>
              <a:buNone/>
            </a:pPr>
            <a:r>
              <a:rPr lang="uk-UA" dirty="0" smtClean="0"/>
              <a:t>3-А (Г.) класу</a:t>
            </a:r>
          </a:p>
          <a:p>
            <a:pPr>
              <a:buNone/>
            </a:pPr>
            <a:r>
              <a:rPr lang="uk-UA" dirty="0" smtClean="0"/>
              <a:t>Вегера Андрій</a:t>
            </a:r>
          </a:p>
          <a:p>
            <a:pPr>
              <a:buNone/>
            </a:pPr>
            <a:r>
              <a:rPr lang="uk-UA" dirty="0" smtClean="0"/>
              <a:t>Бондар Валера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07426">
            <a:off x="422824" y="575139"/>
            <a:ext cx="2604326" cy="188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65689">
            <a:off x="5667406" y="973860"/>
            <a:ext cx="2939985" cy="24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80470">
            <a:off x="2423146" y="2281969"/>
            <a:ext cx="2621801" cy="236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95879">
            <a:off x="423266" y="4797241"/>
            <a:ext cx="2371323" cy="163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6064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140968"/>
            <a:ext cx="1495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8760543">
            <a:off x="4288672" y="4542782"/>
            <a:ext cx="2333462" cy="175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092280" cy="6858000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/>
          <a:lstStyle/>
          <a:p>
            <a:r>
              <a:rPr lang="ru-RU" dirty="0" err="1" smtClean="0"/>
              <a:t>Ця</a:t>
            </a:r>
            <a:r>
              <a:rPr lang="ru-RU" dirty="0" smtClean="0"/>
              <a:t> родина </a:t>
            </a:r>
            <a:r>
              <a:rPr lang="ru-RU" dirty="0" err="1" smtClean="0"/>
              <a:t>поміж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квіткових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ru-RU" dirty="0" err="1" smtClean="0"/>
              <a:t>налічує</a:t>
            </a:r>
            <a:r>
              <a:rPr lang="ru-RU" dirty="0" smtClean="0"/>
              <a:t> </a:t>
            </a:r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- </a:t>
            </a:r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b="1" dirty="0" smtClean="0"/>
              <a:t>25 </a:t>
            </a:r>
            <a:r>
              <a:rPr lang="ru-RU" b="1" dirty="0" err="1" smtClean="0"/>
              <a:t>тися</a:t>
            </a:r>
            <a:r>
              <a:rPr lang="ru-RU" dirty="0" err="1" smtClean="0"/>
              <a:t>ч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Айстрові</a:t>
            </a:r>
            <a:r>
              <a:rPr lang="ru-RU" dirty="0" smtClean="0"/>
              <a:t> - </a:t>
            </a:r>
            <a:r>
              <a:rPr lang="ru-RU" dirty="0" err="1" smtClean="0"/>
              <a:t>надзвичайно</a:t>
            </a:r>
            <a:r>
              <a:rPr lang="ru-RU" dirty="0" smtClean="0"/>
              <a:t>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: </a:t>
            </a:r>
            <a:r>
              <a:rPr lang="ru-RU" dirty="0" err="1" smtClean="0"/>
              <a:t>здебільшого</a:t>
            </a:r>
            <a:r>
              <a:rPr lang="ru-RU" dirty="0" smtClean="0"/>
              <a:t> </a:t>
            </a:r>
            <a:r>
              <a:rPr lang="ru-RU" b="1" dirty="0" smtClean="0"/>
              <a:t>одно-, </a:t>
            </a:r>
            <a:r>
              <a:rPr lang="ru-RU" b="1" dirty="0" err="1" smtClean="0"/>
              <a:t>дво-або</a:t>
            </a:r>
            <a:r>
              <a:rPr lang="ru-RU" b="1" dirty="0" smtClean="0"/>
              <a:t> </a:t>
            </a:r>
            <a:r>
              <a:rPr lang="ru-RU" b="1" dirty="0" err="1" smtClean="0"/>
              <a:t>багаторічні</a:t>
            </a:r>
            <a:r>
              <a:rPr lang="ru-RU" b="1" dirty="0" smtClean="0"/>
              <a:t> </a:t>
            </a:r>
            <a:r>
              <a:rPr lang="ru-RU" dirty="0" err="1" smtClean="0"/>
              <a:t>трав'янисті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.</a:t>
            </a:r>
          </a:p>
          <a:p>
            <a:endParaRPr lang="ru-RU" dirty="0" smtClean="0"/>
          </a:p>
          <a:p>
            <a:r>
              <a:rPr lang="ru-RU" dirty="0" err="1"/>
              <a:t>І</a:t>
            </a:r>
            <a:r>
              <a:rPr lang="ru-RU" dirty="0" err="1" smtClean="0"/>
              <a:t>нколи</a:t>
            </a:r>
            <a:r>
              <a:rPr lang="ru-RU" dirty="0" smtClean="0"/>
              <a:t> - </a:t>
            </a:r>
            <a:r>
              <a:rPr lang="ru-RU" b="1" dirty="0" err="1" smtClean="0"/>
              <a:t>напівкущі</a:t>
            </a:r>
            <a:r>
              <a:rPr lang="ru-RU" b="1" dirty="0" smtClean="0"/>
              <a:t> </a:t>
            </a:r>
            <a:r>
              <a:rPr lang="ru-RU" dirty="0" smtClean="0"/>
              <a:t>та </a:t>
            </a:r>
            <a:r>
              <a:rPr lang="ru-RU" b="1" dirty="0" err="1" smtClean="0"/>
              <a:t>кущі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рідко</a:t>
            </a:r>
            <a:r>
              <a:rPr lang="ru-RU" dirty="0" smtClean="0"/>
              <a:t> - </a:t>
            </a:r>
            <a:r>
              <a:rPr lang="ru-RU" b="1" dirty="0" smtClean="0"/>
              <a:t>дерева</a:t>
            </a:r>
            <a:r>
              <a:rPr lang="ru-RU" dirty="0" smtClean="0"/>
              <a:t>. </a:t>
            </a:r>
            <a:r>
              <a:rPr lang="ru-RU" dirty="0" err="1" smtClean="0"/>
              <a:t>Поширені</a:t>
            </a:r>
            <a:r>
              <a:rPr lang="ru-RU" dirty="0" smtClean="0"/>
              <a:t> вони на </a:t>
            </a:r>
            <a:r>
              <a:rPr lang="ru-RU" dirty="0" err="1" smtClean="0"/>
              <a:t>всіх</a:t>
            </a:r>
            <a:r>
              <a:rPr lang="ru-RU" dirty="0" smtClean="0"/>
              <a:t> континентах, за </a:t>
            </a:r>
            <a:r>
              <a:rPr lang="ru-RU" dirty="0" err="1" smtClean="0"/>
              <a:t>винятком</a:t>
            </a:r>
            <a:r>
              <a:rPr lang="ru-RU" dirty="0" smtClean="0"/>
              <a:t> </a:t>
            </a:r>
            <a:r>
              <a:rPr lang="ru-RU" dirty="0" err="1" smtClean="0"/>
              <a:t>Антарктиди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0"/>
            <a:ext cx="22748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833248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47667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Представники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родини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Айстрові</a:t>
            </a:r>
            <a:r>
              <a:rPr lang="ru-RU" sz="2400" b="1" dirty="0" smtClean="0"/>
              <a:t>: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деревій</a:t>
            </a:r>
            <a:r>
              <a:rPr lang="ru-RU" sz="2400" dirty="0" smtClean="0"/>
              <a:t> (1), </a:t>
            </a:r>
            <a:r>
              <a:rPr lang="ru-RU" sz="2400" dirty="0" err="1" smtClean="0"/>
              <a:t>цикорій</a:t>
            </a:r>
            <a:r>
              <a:rPr lang="ru-RU" sz="2400" dirty="0" smtClean="0"/>
              <a:t> (2), </a:t>
            </a:r>
            <a:r>
              <a:rPr lang="ru-RU" sz="2400" dirty="0" err="1" smtClean="0"/>
              <a:t>кульбаба</a:t>
            </a:r>
            <a:r>
              <a:rPr lang="ru-RU" sz="2400" dirty="0" smtClean="0"/>
              <a:t> (3), </a:t>
            </a:r>
            <a:r>
              <a:rPr lang="ru-RU" sz="2400" dirty="0" err="1" smtClean="0"/>
              <a:t>пижмо</a:t>
            </a:r>
            <a:r>
              <a:rPr lang="ru-RU" sz="2400" dirty="0" smtClean="0"/>
              <a:t> (4), </a:t>
            </a:r>
            <a:r>
              <a:rPr lang="ru-RU" sz="2400" dirty="0" err="1" smtClean="0"/>
              <a:t>будяк</a:t>
            </a:r>
            <a:r>
              <a:rPr lang="ru-RU" sz="2400" dirty="0" smtClean="0"/>
              <a:t> (5), </a:t>
            </a:r>
            <a:r>
              <a:rPr lang="ru-RU" sz="2400" dirty="0" err="1" smtClean="0"/>
              <a:t>королиця</a:t>
            </a:r>
            <a:r>
              <a:rPr lang="ru-RU" sz="2400" dirty="0" smtClean="0"/>
              <a:t> (6)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404664"/>
            <a:ext cx="3970784" cy="57214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b="1" dirty="0" smtClean="0"/>
              <a:t>Чашолистків</a:t>
            </a:r>
            <a:r>
              <a:rPr lang="uk-UA" dirty="0" smtClean="0"/>
              <a:t> нуль.</a:t>
            </a:r>
            <a:endParaRPr lang="ru-RU" dirty="0"/>
          </a:p>
          <a:p>
            <a:pPr>
              <a:buNone/>
            </a:pPr>
            <a:r>
              <a:rPr lang="ru-RU" dirty="0" err="1" smtClean="0"/>
              <a:t>Віночок</a:t>
            </a:r>
            <a:r>
              <a:rPr lang="ru-RU" dirty="0" smtClean="0"/>
              <a:t> —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b="1" dirty="0" smtClean="0"/>
              <a:t>5 </a:t>
            </a:r>
            <a:r>
              <a:rPr lang="ru-RU" b="1" dirty="0" err="1" smtClean="0"/>
              <a:t>пелюсток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зрослися</a:t>
            </a:r>
            <a:r>
              <a:rPr lang="ru-RU" dirty="0" smtClean="0"/>
              <a:t> в трубку. </a:t>
            </a:r>
            <a:r>
              <a:rPr lang="ru-RU" b="1" dirty="0" err="1" smtClean="0"/>
              <a:t>Тичинок</a:t>
            </a:r>
            <a:r>
              <a:rPr lang="ru-RU" b="1" dirty="0" smtClean="0"/>
              <a:t> </a:t>
            </a:r>
            <a:r>
              <a:rPr lang="ru-RU" b="1" dirty="0" err="1" smtClean="0"/>
              <a:t>також</a:t>
            </a:r>
            <a:r>
              <a:rPr lang="ru-RU" b="1" dirty="0" smtClean="0"/>
              <a:t> 5</a:t>
            </a:r>
            <a:r>
              <a:rPr lang="ru-RU" dirty="0" smtClean="0"/>
              <a:t>; </a:t>
            </a:r>
            <a:r>
              <a:rPr lang="ru-RU" dirty="0" err="1" smtClean="0"/>
              <a:t>пиляками</a:t>
            </a:r>
            <a:r>
              <a:rPr lang="ru-RU" dirty="0" smtClean="0"/>
              <a:t> вони </a:t>
            </a:r>
            <a:r>
              <a:rPr lang="ru-RU" dirty="0" err="1" smtClean="0"/>
              <a:t>зростаються</a:t>
            </a:r>
            <a:r>
              <a:rPr lang="ru-RU" dirty="0" smtClean="0"/>
              <a:t> в </a:t>
            </a:r>
            <a:r>
              <a:rPr lang="ru-RU" dirty="0" err="1" smtClean="0"/>
              <a:t>тичинкову</a:t>
            </a:r>
            <a:r>
              <a:rPr lang="ru-RU" dirty="0" smtClean="0"/>
              <a:t> трубку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стовпчика</a:t>
            </a:r>
            <a:r>
              <a:rPr lang="ru-RU" dirty="0" smtClean="0"/>
              <a:t>. У </a:t>
            </a:r>
            <a:r>
              <a:rPr lang="ru-RU" dirty="0" err="1" smtClean="0"/>
              <a:t>квітці</a:t>
            </a:r>
            <a:r>
              <a:rPr lang="ru-RU" dirty="0" smtClean="0"/>
              <a:t> </a:t>
            </a:r>
            <a:r>
              <a:rPr lang="ru-RU" b="1" dirty="0" smtClean="0"/>
              <a:t>1 маточка</a:t>
            </a:r>
            <a:r>
              <a:rPr lang="ru-RU" dirty="0" smtClean="0"/>
              <a:t>,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зав'язі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розвивається</a:t>
            </a:r>
            <a:r>
              <a:rPr lang="ru-RU" dirty="0" smtClean="0"/>
              <a:t> </a:t>
            </a:r>
            <a:r>
              <a:rPr lang="ru-RU" dirty="0" err="1" smtClean="0"/>
              <a:t>плід</a:t>
            </a:r>
            <a:r>
              <a:rPr lang="ru-RU" dirty="0" smtClean="0"/>
              <a:t> </a:t>
            </a:r>
            <a:r>
              <a:rPr lang="ru-RU" dirty="0" err="1" smtClean="0"/>
              <a:t>сім'янка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3213993" cy="5865515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Родина: </a:t>
            </a:r>
            <a:r>
              <a:rPr lang="uk-UA" sz="2400" b="1" dirty="0" smtClean="0">
                <a:solidFill>
                  <a:srgbClr val="7030A0"/>
                </a:solidFill>
              </a:rPr>
              <a:t>Складноцвіті</a:t>
            </a:r>
          </a:p>
          <a:p>
            <a:r>
              <a:rPr lang="uk-UA" sz="2400" b="1" dirty="0" smtClean="0"/>
              <a:t>Формула квітки:                    </a:t>
            </a:r>
            <a:r>
              <a:rPr lang="uk-UA" sz="2400" dirty="0" smtClean="0">
                <a:solidFill>
                  <a:srgbClr val="FF0000"/>
                </a:solidFill>
              </a:rPr>
              <a:t>Ч</a:t>
            </a:r>
            <a:r>
              <a:rPr lang="uk-UA" sz="1200" dirty="0" smtClean="0">
                <a:solidFill>
                  <a:srgbClr val="FF0000"/>
                </a:solidFill>
              </a:rPr>
              <a:t>0</a:t>
            </a:r>
            <a:r>
              <a:rPr lang="uk-UA" sz="2400" dirty="0" smtClean="0">
                <a:solidFill>
                  <a:srgbClr val="FF0000"/>
                </a:solidFill>
              </a:rPr>
              <a:t> П(</a:t>
            </a:r>
            <a:r>
              <a:rPr lang="uk-UA" sz="1600" dirty="0" smtClean="0">
                <a:solidFill>
                  <a:srgbClr val="FF0000"/>
                </a:solidFill>
              </a:rPr>
              <a:t>5</a:t>
            </a:r>
            <a:r>
              <a:rPr lang="uk-UA" sz="2400" dirty="0" smtClean="0">
                <a:solidFill>
                  <a:srgbClr val="FF0000"/>
                </a:solidFill>
              </a:rPr>
              <a:t>) Т(</a:t>
            </a:r>
            <a:r>
              <a:rPr lang="uk-UA" sz="1600" dirty="0" smtClean="0">
                <a:solidFill>
                  <a:srgbClr val="FF0000"/>
                </a:solidFill>
              </a:rPr>
              <a:t>5</a:t>
            </a:r>
            <a:r>
              <a:rPr lang="uk-UA" sz="2400" dirty="0" smtClean="0">
                <a:solidFill>
                  <a:srgbClr val="FF0000"/>
                </a:solidFill>
              </a:rPr>
              <a:t>) М(</a:t>
            </a:r>
            <a:r>
              <a:rPr lang="uk-UA" sz="1600" dirty="0">
                <a:solidFill>
                  <a:srgbClr val="FF0000"/>
                </a:solidFill>
              </a:rPr>
              <a:t>1</a:t>
            </a:r>
            <a:r>
              <a:rPr lang="uk-UA" sz="24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Суцвіття: </a:t>
            </a:r>
            <a:r>
              <a:rPr lang="uk-UA" sz="2400" b="1" dirty="0" smtClean="0">
                <a:solidFill>
                  <a:srgbClr val="7030A0"/>
                </a:solidFill>
              </a:rPr>
              <a:t>Кошик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суцвіття з сидячих квіток,які розташовані на розширеній тарілкоподібній головній осі (соняшник).</a:t>
            </a:r>
          </a:p>
          <a:p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Плід: </a:t>
            </a:r>
            <a:r>
              <a:rPr lang="uk-UA" sz="2400" b="1" dirty="0" err="1" smtClean="0">
                <a:solidFill>
                  <a:srgbClr val="7030A0"/>
                </a:solidFill>
              </a:rPr>
              <a:t>сім’янка</a:t>
            </a:r>
            <a:r>
              <a:rPr lang="uk-UA" sz="2400" dirty="0" err="1" smtClean="0">
                <a:solidFill>
                  <a:srgbClr val="7030A0"/>
                </a:solidFill>
              </a:rPr>
              <a:t>-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сухий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однонасінний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нерозкривний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плід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утворений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двома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плодолистками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uk-UA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uk-UA" sz="2400" dirty="0" smtClean="0">
              <a:solidFill>
                <a:srgbClr val="7030A0"/>
              </a:solidFill>
            </a:endParaRPr>
          </a:p>
          <a:p>
            <a:endParaRPr lang="uk-UA" sz="2400" dirty="0" smtClean="0">
              <a:solidFill>
                <a:srgbClr val="FF0000"/>
              </a:solidFill>
            </a:endParaRPr>
          </a:p>
          <a:p>
            <a:endParaRPr lang="uk-UA" sz="2400" dirty="0" smtClean="0">
              <a:solidFill>
                <a:srgbClr val="FF0000"/>
              </a:solidFill>
            </a:endParaRPr>
          </a:p>
          <a:p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Стрелка вверх 4"/>
          <p:cNvSpPr/>
          <p:nvPr/>
        </p:nvSpPr>
        <p:spPr>
          <a:xfrm>
            <a:off x="0" y="1124744"/>
            <a:ext cx="340616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636912"/>
            <a:ext cx="1893778" cy="154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437112"/>
            <a:ext cx="9525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08720"/>
            <a:ext cx="5338936" cy="5217443"/>
          </a:xfrm>
        </p:spPr>
        <p:txBody>
          <a:bodyPr/>
          <a:lstStyle/>
          <a:p>
            <a:r>
              <a:rPr lang="uk-UA" sz="2800" b="1" dirty="0" smtClean="0"/>
              <a:t>Листки: </a:t>
            </a:r>
            <a:r>
              <a:rPr lang="uk-UA" sz="2800" dirty="0" smtClean="0">
                <a:solidFill>
                  <a:srgbClr val="7030A0"/>
                </a:solidFill>
              </a:rPr>
              <a:t>прості, жилкування сітчасте.</a:t>
            </a:r>
          </a:p>
          <a:p>
            <a:endParaRPr lang="uk-UA" sz="2800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Коренева система: </a:t>
            </a:r>
            <a:r>
              <a:rPr lang="ru-RU" sz="2800" dirty="0" err="1" smtClean="0">
                <a:solidFill>
                  <a:srgbClr val="7030A0"/>
                </a:solidFill>
              </a:rPr>
              <a:t>стрижнева</a:t>
            </a:r>
            <a:endParaRPr lang="ru-RU" sz="2800" dirty="0" smtClean="0">
              <a:solidFill>
                <a:srgbClr val="7030A0"/>
              </a:solidFill>
            </a:endParaRPr>
          </a:p>
          <a:p>
            <a:endParaRPr lang="ru-RU" sz="2000" dirty="0" smtClean="0">
              <a:solidFill>
                <a:srgbClr val="7030A0"/>
              </a:solidFill>
            </a:endParaRPr>
          </a:p>
          <a:p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692696"/>
            <a:ext cx="3024336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24944"/>
            <a:ext cx="4104456" cy="355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472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err="1" smtClean="0">
                <a:solidFill>
                  <a:srgbClr val="00B050"/>
                </a:solidFill>
              </a:rPr>
              <a:t>Типи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</a:rPr>
              <a:t>квіток</a:t>
            </a:r>
            <a:r>
              <a:rPr lang="ru-RU" sz="2800" dirty="0" smtClean="0">
                <a:solidFill>
                  <a:srgbClr val="00B050"/>
                </a:solidFill>
              </a:rPr>
              <a:t/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0" i="1" dirty="0" smtClean="0"/>
              <a:t>За </a:t>
            </a:r>
            <a:r>
              <a:rPr lang="ru-RU" b="0" i="1" dirty="0" err="1" smtClean="0"/>
              <a:t>особливостями</a:t>
            </a:r>
            <a:r>
              <a:rPr lang="ru-RU" b="0" i="1" dirty="0" smtClean="0"/>
              <a:t> </a:t>
            </a:r>
            <a:r>
              <a:rPr lang="ru-RU" b="0" i="1" dirty="0" err="1" smtClean="0"/>
              <a:t>будови</a:t>
            </a:r>
            <a:r>
              <a:rPr lang="ru-RU" b="0" i="1" dirty="0" smtClean="0"/>
              <a:t> </a:t>
            </a:r>
            <a:r>
              <a:rPr lang="ru-RU" b="0" i="1" dirty="0" err="1" smtClean="0"/>
              <a:t>розрізняють</a:t>
            </a:r>
            <a:r>
              <a:rPr lang="ru-RU" b="0" i="1" dirty="0" smtClean="0"/>
              <a:t> </a:t>
            </a:r>
            <a:r>
              <a:rPr lang="ru-RU" b="0" i="1" dirty="0" err="1" smtClean="0"/>
              <a:t>язичкові</a:t>
            </a:r>
            <a:r>
              <a:rPr lang="ru-RU" b="0" i="1" dirty="0" smtClean="0"/>
              <a:t>, </a:t>
            </a:r>
            <a:r>
              <a:rPr lang="ru-RU" b="0" i="1" dirty="0" err="1" smtClean="0"/>
              <a:t>трубчасті</a:t>
            </a:r>
            <a:r>
              <a:rPr lang="ru-RU" b="0" i="1" dirty="0" smtClean="0"/>
              <a:t> та </a:t>
            </a:r>
            <a:r>
              <a:rPr lang="ru-RU" b="0" i="1" dirty="0" err="1" smtClean="0"/>
              <a:t>лійчасті</a:t>
            </a:r>
            <a:r>
              <a:rPr lang="ru-RU" b="0" i="1" dirty="0" smtClean="0"/>
              <a:t> </a:t>
            </a:r>
            <a:r>
              <a:rPr lang="ru-RU" b="0" i="1" dirty="0" err="1" smtClean="0"/>
              <a:t>квітки</a:t>
            </a:r>
            <a:r>
              <a:rPr lang="ru-RU" b="0" i="1" dirty="0" smtClean="0"/>
              <a:t>.</a:t>
            </a:r>
            <a:endParaRPr lang="ru-RU" b="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1484784"/>
            <a:ext cx="7488832" cy="5112568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Трубчасті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квітки</a:t>
            </a:r>
            <a:r>
              <a:rPr lang="ru-RU" sz="2000" b="1" dirty="0" smtClean="0"/>
              <a:t> </a:t>
            </a:r>
            <a:r>
              <a:rPr lang="ru-RU" sz="2000" dirty="0" smtClean="0"/>
              <a:t>— </a:t>
            </a:r>
            <a:r>
              <a:rPr lang="ru-RU" sz="2000" dirty="0" err="1" smtClean="0"/>
              <a:t>усі</a:t>
            </a:r>
            <a:r>
              <a:rPr lang="ru-RU" sz="2000" dirty="0" smtClean="0"/>
              <a:t> </a:t>
            </a:r>
            <a:r>
              <a:rPr lang="ru-RU" sz="2000" dirty="0" err="1" smtClean="0"/>
              <a:t>пелюстки</a:t>
            </a:r>
            <a:r>
              <a:rPr lang="ru-RU" sz="2000" dirty="0" smtClean="0"/>
              <a:t> в </a:t>
            </a:r>
            <a:r>
              <a:rPr lang="ru-RU" sz="2000" dirty="0" err="1" smtClean="0"/>
              <a:t>нижній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зрощені</a:t>
            </a:r>
            <a:r>
              <a:rPr lang="ru-RU" sz="2000" dirty="0" smtClean="0"/>
              <a:t> у трубку. </a:t>
            </a:r>
            <a:r>
              <a:rPr lang="ru-RU" sz="2000" dirty="0" err="1" smtClean="0"/>
              <a:t>Трубчастими</a:t>
            </a:r>
            <a:r>
              <a:rPr lang="ru-RU" sz="2000" dirty="0" smtClean="0"/>
              <a:t>, 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,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квітки</a:t>
            </a:r>
            <a:r>
              <a:rPr lang="ru-RU" sz="2000" dirty="0" smtClean="0"/>
              <a:t> у </a:t>
            </a:r>
            <a:r>
              <a:rPr lang="ru-RU" sz="2000" dirty="0" err="1" smtClean="0"/>
              <a:t>центральній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частині</a:t>
            </a:r>
            <a:r>
              <a:rPr lang="ru-RU" sz="2000" dirty="0" smtClean="0"/>
              <a:t> </a:t>
            </a:r>
            <a:r>
              <a:rPr lang="ru-RU" sz="2000" dirty="0" err="1" smtClean="0"/>
              <a:t>суцвіття</a:t>
            </a:r>
            <a:r>
              <a:rPr lang="ru-RU" sz="2000" dirty="0" smtClean="0"/>
              <a:t> </a:t>
            </a:r>
            <a:r>
              <a:rPr lang="ru-RU" sz="2000" b="1" dirty="0" err="1" smtClean="0"/>
              <a:t>соняшника</a:t>
            </a:r>
            <a:r>
              <a:rPr lang="ru-RU" sz="2000" dirty="0" smtClean="0"/>
              <a:t>, </a:t>
            </a:r>
            <a:r>
              <a:rPr lang="ru-RU" sz="2000" b="1" dirty="0" smtClean="0"/>
              <a:t>ромашки, а </a:t>
            </a:r>
            <a:r>
              <a:rPr lang="ru-RU" sz="2000" b="1" dirty="0" err="1" smtClean="0"/>
              <a:t>також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усі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квітки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череди</a:t>
            </a:r>
            <a:r>
              <a:rPr lang="ru-RU" sz="2000" b="1" dirty="0" smtClean="0"/>
              <a:t>.</a:t>
            </a:r>
          </a:p>
          <a:p>
            <a:endParaRPr lang="ru-RU" sz="2000" b="1" dirty="0" smtClean="0"/>
          </a:p>
          <a:p>
            <a:r>
              <a:rPr lang="ru-RU" sz="2000" b="1" dirty="0" err="1" smtClean="0"/>
              <a:t>Язичкові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квітки</a:t>
            </a:r>
            <a:r>
              <a:rPr lang="ru-RU" sz="2000" b="1" dirty="0" smtClean="0"/>
              <a:t> — </a:t>
            </a:r>
            <a:r>
              <a:rPr lang="ru-RU" sz="2000" dirty="0" err="1" smtClean="0"/>
              <a:t>їхні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пелюстки</a:t>
            </a:r>
            <a:r>
              <a:rPr lang="ru-RU" sz="2000" dirty="0" smtClean="0"/>
              <a:t> </a:t>
            </a:r>
            <a:r>
              <a:rPr lang="ru-RU" sz="2000" dirty="0" err="1" smtClean="0"/>
              <a:t>зростаються</a:t>
            </a:r>
            <a:r>
              <a:rPr lang="ru-RU" sz="2000" dirty="0" smtClean="0"/>
              <a:t> у </a:t>
            </a:r>
            <a:r>
              <a:rPr lang="ru-RU" sz="2000" dirty="0" err="1" smtClean="0"/>
              <a:t>вигляді</a:t>
            </a:r>
            <a:r>
              <a:rPr lang="ru-RU" sz="2000" dirty="0" smtClean="0"/>
              <a:t> </a:t>
            </a:r>
            <a:r>
              <a:rPr lang="ru-RU" sz="2000" dirty="0" err="1" smtClean="0"/>
              <a:t>язичка</a:t>
            </a:r>
            <a:r>
              <a:rPr lang="ru-RU" sz="2000" dirty="0" smtClean="0"/>
              <a:t>.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язичкових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квіток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складається</a:t>
            </a:r>
            <a:r>
              <a:rPr lang="ru-RU" sz="2000" dirty="0" smtClean="0"/>
              <a:t> </a:t>
            </a:r>
            <a:r>
              <a:rPr lang="ru-RU" sz="2000" b="1" dirty="0" err="1" smtClean="0"/>
              <a:t>суцвіття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кульбаби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51587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8960"/>
            <a:ext cx="47716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87624" y="3933056"/>
            <a:ext cx="540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Лійчасті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квітки</a:t>
            </a:r>
            <a:r>
              <a:rPr lang="ru-RU" sz="2000" b="1" dirty="0" smtClean="0"/>
              <a:t> </a:t>
            </a:r>
            <a:r>
              <a:rPr lang="ru-RU" sz="2000" dirty="0" smtClean="0"/>
              <a:t>— </a:t>
            </a:r>
            <a:r>
              <a:rPr lang="ru-RU" sz="2000" dirty="0" err="1" smtClean="0"/>
              <a:t>слугують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приваблення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комах-запилювачів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тому не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тичинок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маточки. </a:t>
            </a:r>
            <a:r>
              <a:rPr lang="ru-RU" sz="2000" dirty="0" err="1" smtClean="0"/>
              <a:t>Віночок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зрослими</a:t>
            </a:r>
            <a:r>
              <a:rPr lang="ru-RU" sz="2000" dirty="0" smtClean="0"/>
              <a:t> у </a:t>
            </a:r>
            <a:r>
              <a:rPr lang="ru-RU" sz="2000" dirty="0" err="1" smtClean="0"/>
              <a:t>вигляді</a:t>
            </a:r>
            <a:r>
              <a:rPr lang="ru-RU" sz="2000" dirty="0" smtClean="0"/>
              <a:t> </a:t>
            </a:r>
            <a:r>
              <a:rPr lang="ru-RU" sz="2000" dirty="0" err="1" smtClean="0"/>
              <a:t>лійки</a:t>
            </a:r>
            <a:r>
              <a:rPr lang="ru-RU" sz="2000" dirty="0" smtClean="0"/>
              <a:t> </a:t>
            </a:r>
            <a:r>
              <a:rPr lang="ru-RU" sz="2000" dirty="0" err="1" smtClean="0"/>
              <a:t>яскраво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забарвленими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пелюстками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990661"/>
            <a:ext cx="1296144" cy="207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63567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                     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</a:rPr>
              <a:t>Господарське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</a:rPr>
              <a:t>значення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08720"/>
            <a:ext cx="8363272" cy="5217443"/>
          </a:xfr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err="1" smtClean="0"/>
              <a:t>Соняшник</a:t>
            </a:r>
            <a:r>
              <a:rPr lang="ru-RU" sz="2000" dirty="0" smtClean="0"/>
              <a:t> — </a:t>
            </a:r>
            <a:r>
              <a:rPr lang="ru-RU" sz="2000" dirty="0" err="1" smtClean="0"/>
              <a:t>важлива</a:t>
            </a:r>
            <a:r>
              <a:rPr lang="ru-RU" sz="2000" dirty="0" smtClean="0"/>
              <a:t> </a:t>
            </a:r>
            <a:r>
              <a:rPr lang="ru-RU" sz="2000" dirty="0" err="1" smtClean="0"/>
              <a:t>олійна</a:t>
            </a:r>
            <a:r>
              <a:rPr lang="ru-RU" sz="2000" dirty="0" smtClean="0"/>
              <a:t> </a:t>
            </a:r>
            <a:r>
              <a:rPr lang="ru-RU" sz="2000" dirty="0" err="1" smtClean="0"/>
              <a:t>рослина</a:t>
            </a:r>
            <a:r>
              <a:rPr lang="ru-RU" sz="2000" dirty="0" smtClean="0"/>
              <a:t>.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деяких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представників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Айстрових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виготовляють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напої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нагадують</a:t>
            </a:r>
            <a:r>
              <a:rPr lang="ru-RU" sz="2000" dirty="0" smtClean="0"/>
              <a:t> за смаком </a:t>
            </a:r>
            <a:r>
              <a:rPr lang="ru-RU" sz="2000" dirty="0" err="1" smtClean="0"/>
              <a:t>каву</a:t>
            </a:r>
            <a:r>
              <a:rPr lang="ru-RU" sz="2000" dirty="0" smtClean="0"/>
              <a:t> </a:t>
            </a:r>
            <a:r>
              <a:rPr lang="ru-RU" sz="2000" b="1" dirty="0" smtClean="0"/>
              <a:t>(</a:t>
            </a:r>
            <a:r>
              <a:rPr lang="ru-RU" sz="2000" b="1" dirty="0" err="1" smtClean="0"/>
              <a:t>кульбаба</a:t>
            </a:r>
            <a:r>
              <a:rPr lang="ru-RU" sz="2000" b="1" dirty="0" smtClean="0"/>
              <a:t>).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/>
          </a:p>
          <a:p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Багато</a:t>
            </a:r>
            <a:r>
              <a:rPr lang="ru-RU" sz="2000" dirty="0" smtClean="0"/>
              <a:t> </a:t>
            </a:r>
            <a:r>
              <a:rPr lang="ru-RU" sz="2000" dirty="0" err="1" smtClean="0"/>
              <a:t>айстрових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вирощують</a:t>
            </a:r>
            <a:r>
              <a:rPr lang="ru-RU" sz="2000" dirty="0" smtClean="0"/>
              <a:t> як </a:t>
            </a:r>
            <a:r>
              <a:rPr lang="ru-RU" sz="2000" dirty="0" err="1" smtClean="0"/>
              <a:t>декоративні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рослини</a:t>
            </a:r>
            <a:r>
              <a:rPr lang="ru-RU" sz="2000" dirty="0" smtClean="0"/>
              <a:t> </a:t>
            </a:r>
            <a:r>
              <a:rPr lang="ru-RU" sz="2000" b="1" dirty="0" smtClean="0"/>
              <a:t>(</a:t>
            </a:r>
            <a:r>
              <a:rPr lang="ru-RU" sz="2000" b="1" dirty="0" err="1" smtClean="0"/>
              <a:t>хризантеми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айстри</a:t>
            </a:r>
            <a:r>
              <a:rPr lang="ru-RU" sz="2000" b="1" dirty="0" smtClean="0"/>
              <a:t>, ромашки)</a:t>
            </a:r>
          </a:p>
          <a:p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Серед</a:t>
            </a:r>
            <a:r>
              <a:rPr lang="ru-RU" sz="2000" dirty="0" smtClean="0"/>
              <a:t> </a:t>
            </a:r>
            <a:r>
              <a:rPr lang="ru-RU" sz="2000" dirty="0" err="1" smtClean="0"/>
              <a:t>айстрових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лікарські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рослини</a:t>
            </a:r>
            <a:r>
              <a:rPr lang="ru-RU" sz="2000" dirty="0" smtClean="0"/>
              <a:t> (</a:t>
            </a:r>
            <a:r>
              <a:rPr lang="ru-RU" sz="2000" b="1" dirty="0" smtClean="0"/>
              <a:t>ромашка </a:t>
            </a:r>
            <a:r>
              <a:rPr lang="ru-RU" sz="2000" b="1" dirty="0" err="1" smtClean="0"/>
              <a:t>лікарська</a:t>
            </a:r>
            <a:r>
              <a:rPr lang="ru-RU" sz="2000" dirty="0" smtClean="0"/>
              <a:t> </a:t>
            </a:r>
            <a:r>
              <a:rPr lang="ru-RU" sz="2000" b="1" dirty="0" err="1" smtClean="0"/>
              <a:t>кульбаба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полин,нагідки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ехінацея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чорнобривці</a:t>
            </a:r>
            <a:r>
              <a:rPr lang="ru-RU" sz="2000" dirty="0" smtClean="0"/>
              <a:t>),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бур'яни</a:t>
            </a:r>
            <a:r>
              <a:rPr lang="ru-RU" sz="2000" dirty="0" smtClean="0"/>
              <a:t> (</a:t>
            </a:r>
            <a:r>
              <a:rPr lang="ru-RU" sz="2000" b="1" dirty="0" smtClean="0"/>
              <a:t>осот, </a:t>
            </a:r>
            <a:r>
              <a:rPr lang="ru-RU" sz="2000" b="1" dirty="0" err="1" smtClean="0"/>
              <a:t>кульбаба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будяк</a:t>
            </a:r>
            <a:r>
              <a:rPr lang="ru-RU" sz="2000" b="1" dirty="0" smtClean="0"/>
              <a:t>, лопух).</a:t>
            </a:r>
            <a:endParaRPr lang="ru-RU" sz="20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2327920" cy="174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3523" y="1610544"/>
            <a:ext cx="2328597" cy="174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556792"/>
            <a:ext cx="2016224" cy="184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>
            <a:normAutofit fontScale="90000"/>
          </a:bodyPr>
          <a:lstStyle/>
          <a:p>
            <a:r>
              <a:rPr lang="uk-UA" sz="2800" dirty="0" smtClean="0"/>
              <a:t>Систематичне</a:t>
            </a:r>
            <a:r>
              <a:rPr lang="uk-UA" dirty="0" smtClean="0"/>
              <a:t> </a:t>
            </a:r>
            <a:r>
              <a:rPr lang="uk-UA" sz="3100" dirty="0" err="1" smtClean="0"/>
              <a:t>положегння</a:t>
            </a:r>
            <a:r>
              <a:rPr lang="uk-UA" sz="3100" dirty="0" smtClean="0"/>
              <a:t> виду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273050"/>
            <a:ext cx="3456384" cy="560422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          </a:t>
            </a:r>
            <a:r>
              <a:rPr lang="uk-UA" b="1" i="1" dirty="0" smtClean="0"/>
              <a:t>Соняшник</a:t>
            </a:r>
          </a:p>
          <a:p>
            <a:pPr>
              <a:buNone/>
            </a:pP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вирощували</a:t>
            </a:r>
            <a:r>
              <a:rPr lang="ru-RU" dirty="0" smtClean="0"/>
              <a:t> як </a:t>
            </a:r>
            <a:r>
              <a:rPr lang="ru-RU" dirty="0" err="1" smtClean="0"/>
              <a:t>декоративну</a:t>
            </a:r>
            <a:r>
              <a:rPr lang="ru-RU" dirty="0" smtClean="0"/>
              <a:t> </a:t>
            </a:r>
            <a:r>
              <a:rPr lang="ru-RU" dirty="0" err="1" smtClean="0"/>
              <a:t>рослину</a:t>
            </a:r>
            <a:r>
              <a:rPr lang="ru-RU" dirty="0" smtClean="0"/>
              <a:t>. </a:t>
            </a:r>
            <a:r>
              <a:rPr lang="ru-RU" dirty="0" err="1" smtClean="0"/>
              <a:t>Лише</a:t>
            </a:r>
            <a:r>
              <a:rPr lang="ru-RU" dirty="0" smtClean="0"/>
              <a:t> в </a:t>
            </a:r>
            <a:r>
              <a:rPr lang="ru-RU" dirty="0" err="1" smtClean="0"/>
              <a:t>середині</a:t>
            </a:r>
            <a:r>
              <a:rPr lang="ru-RU" dirty="0" smtClean="0"/>
              <a:t> XIX ст. в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насіння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одержано </a:t>
            </a:r>
            <a:r>
              <a:rPr lang="ru-RU" dirty="0" err="1" smtClean="0"/>
              <a:t>олію</a:t>
            </a:r>
            <a:r>
              <a:rPr lang="ru-RU" dirty="0" smtClean="0"/>
              <a:t>. </a:t>
            </a:r>
            <a:r>
              <a:rPr lang="ru-RU" dirty="0" err="1" smtClean="0"/>
              <a:t>Тепер</a:t>
            </a:r>
            <a:r>
              <a:rPr lang="ru-RU" dirty="0" smtClean="0"/>
              <a:t> </a:t>
            </a:r>
            <a:r>
              <a:rPr lang="ru-RU" dirty="0" err="1" smtClean="0"/>
              <a:t>соняшник</a:t>
            </a:r>
            <a:r>
              <a:rPr lang="ru-RU" dirty="0" smtClean="0"/>
              <a:t> —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жиро- </a:t>
            </a:r>
            <a:r>
              <a:rPr lang="ru-RU" dirty="0" err="1" smtClean="0"/>
              <a:t>олійних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/>
              <a:t>Відділ: </a:t>
            </a:r>
            <a:r>
              <a:rPr lang="uk-UA" sz="2800" dirty="0" smtClean="0"/>
              <a:t>Покритонасінні</a:t>
            </a:r>
          </a:p>
          <a:p>
            <a:r>
              <a:rPr lang="uk-UA" sz="2800" b="1" dirty="0" smtClean="0"/>
              <a:t>Клас: </a:t>
            </a:r>
            <a:r>
              <a:rPr lang="uk-UA" sz="2800" dirty="0" smtClean="0"/>
              <a:t>Дводольні</a:t>
            </a:r>
          </a:p>
          <a:p>
            <a:r>
              <a:rPr lang="uk-UA" sz="2800" b="1" dirty="0" smtClean="0"/>
              <a:t>Порядок</a:t>
            </a:r>
            <a:r>
              <a:rPr lang="uk-UA" sz="2800" dirty="0" smtClean="0"/>
              <a:t>: </a:t>
            </a:r>
            <a:r>
              <a:rPr lang="uk-UA" sz="2800" dirty="0" err="1" smtClean="0"/>
              <a:t>Айстроцвіті</a:t>
            </a:r>
            <a:endParaRPr lang="uk-UA" sz="2800" dirty="0" smtClean="0"/>
          </a:p>
          <a:p>
            <a:r>
              <a:rPr lang="uk-UA" sz="2800" b="1" dirty="0" smtClean="0"/>
              <a:t>Родина: </a:t>
            </a:r>
            <a:r>
              <a:rPr lang="uk-UA" sz="2800" dirty="0" smtClean="0"/>
              <a:t>Айстрові</a:t>
            </a:r>
          </a:p>
          <a:p>
            <a:r>
              <a:rPr lang="uk-UA" sz="2800" b="1" dirty="0" smtClean="0"/>
              <a:t>Рід: </a:t>
            </a:r>
            <a:r>
              <a:rPr lang="uk-UA" sz="2800" dirty="0" smtClean="0"/>
              <a:t>Соняшник</a:t>
            </a:r>
          </a:p>
          <a:p>
            <a:r>
              <a:rPr lang="uk-UA" sz="2800" b="1" dirty="0" smtClean="0"/>
              <a:t>Вид: </a:t>
            </a:r>
            <a:r>
              <a:rPr lang="uk-UA" sz="2800" dirty="0" smtClean="0"/>
              <a:t>Соняшник однорічний</a:t>
            </a:r>
            <a:endParaRPr lang="ru-RU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48680"/>
            <a:ext cx="1570238" cy="522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522</Words>
  <Application>Microsoft Office PowerPoint</Application>
  <PresentationFormat>Экран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Айстрові або Складноцвіті</vt:lpstr>
      <vt:lpstr>Слайд 2</vt:lpstr>
      <vt:lpstr>Слайд 3</vt:lpstr>
      <vt:lpstr>Слайд 4</vt:lpstr>
      <vt:lpstr>Слайд 5</vt:lpstr>
      <vt:lpstr>Слайд 6</vt:lpstr>
      <vt:lpstr>Типи квіток  За особливостями будови розрізняють язичкові, трубчасті та лійчасті квітки.</vt:lpstr>
      <vt:lpstr>                      Господарське значення</vt:lpstr>
      <vt:lpstr>Систематичне положегння виду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Айстрові або Складноцвіті</dc:title>
  <dc:creator>Администратор</dc:creator>
  <cp:lastModifiedBy>Администратор</cp:lastModifiedBy>
  <cp:revision>13</cp:revision>
  <dcterms:created xsi:type="dcterms:W3CDTF">2014-03-04T13:41:24Z</dcterms:created>
  <dcterms:modified xsi:type="dcterms:W3CDTF">2014-03-04T15:44:47Z</dcterms:modified>
</cp:coreProperties>
</file>