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Отруєння кислотами, лугами та метиловим спиртом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uk-UA" sz="1400" dirty="0" smtClean="0">
                <a:solidFill>
                  <a:schemeClr val="tx1"/>
                </a:solidFill>
              </a:rPr>
              <a:t>Підготували</a:t>
            </a:r>
          </a:p>
          <a:p>
            <a:pPr algn="r"/>
            <a:r>
              <a:rPr lang="uk-UA" sz="1400" dirty="0" smtClean="0">
                <a:solidFill>
                  <a:schemeClr val="tx1"/>
                </a:solidFill>
              </a:rPr>
              <a:t>Учениці 11-А класу</a:t>
            </a:r>
          </a:p>
          <a:p>
            <a:pPr algn="r"/>
            <a:r>
              <a:rPr lang="uk-UA" sz="1400" dirty="0" smtClean="0">
                <a:solidFill>
                  <a:schemeClr val="tx1"/>
                </a:solidFill>
              </a:rPr>
              <a:t>СШ №307</a:t>
            </a:r>
          </a:p>
          <a:p>
            <a:pPr algn="r"/>
            <a:r>
              <a:rPr lang="uk-UA" sz="1400" dirty="0" err="1" smtClean="0">
                <a:solidFill>
                  <a:schemeClr val="tx1"/>
                </a:solidFill>
              </a:rPr>
              <a:t>Високоморна</a:t>
            </a:r>
            <a:r>
              <a:rPr lang="uk-UA" sz="1400" dirty="0" smtClean="0">
                <a:solidFill>
                  <a:schemeClr val="tx1"/>
                </a:solidFill>
              </a:rPr>
              <a:t> Ярослава</a:t>
            </a:r>
          </a:p>
          <a:p>
            <a:pPr algn="r"/>
            <a:r>
              <a:rPr lang="uk-UA" sz="1400" dirty="0" smtClean="0">
                <a:solidFill>
                  <a:schemeClr val="tx1"/>
                </a:solidFill>
              </a:rPr>
              <a:t>Гудименко Марія</a:t>
            </a:r>
            <a:endParaRPr lang="ru-RU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268760"/>
            <a:ext cx="65527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dirty="0" smtClean="0"/>
              <a:t>Дякуємо за увагу!</a:t>
            </a: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1137962">
            <a:off x="399974" y="774226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Impact" pitchFamily="34" charset="0"/>
              </a:rPr>
              <a:t>Отру</a:t>
            </a:r>
            <a:r>
              <a:rPr lang="uk-UA" sz="3200" dirty="0" err="1" smtClean="0">
                <a:latin typeface="Impact" pitchFamily="34" charset="0"/>
              </a:rPr>
              <a:t>єння</a:t>
            </a:r>
            <a:r>
              <a:rPr lang="uk-UA" sz="3200" dirty="0" smtClean="0">
                <a:latin typeface="Impact" pitchFamily="34" charset="0"/>
              </a:rPr>
              <a:t> лугами і кислотами</a:t>
            </a:r>
            <a:endParaRPr lang="ru-RU" sz="3200" dirty="0">
              <a:latin typeface="Impact" pitchFamily="34" charset="0"/>
            </a:endParaRPr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1340768"/>
            <a:ext cx="2894434" cy="50986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Отруєння кислотами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628800"/>
            <a:ext cx="388843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 smtClean="0"/>
              <a:t>К</a:t>
            </a:r>
            <a:r>
              <a:rPr lang="ru-RU" sz="1400" dirty="0" err="1" smtClean="0"/>
              <a:t>ислоти</a:t>
            </a:r>
            <a:r>
              <a:rPr lang="ru-RU" sz="1400" dirty="0" smtClean="0"/>
              <a:t> </a:t>
            </a:r>
            <a:r>
              <a:rPr lang="ru-RU" sz="1400" dirty="0" smtClean="0"/>
              <a:t>широко </a:t>
            </a:r>
            <a:r>
              <a:rPr lang="ru-RU" sz="1400" dirty="0" err="1" smtClean="0"/>
              <a:t>використовуються</a:t>
            </a:r>
            <a:r>
              <a:rPr lang="ru-RU" sz="1400" dirty="0" smtClean="0"/>
              <a:t> як в </a:t>
            </a:r>
            <a:r>
              <a:rPr lang="ru-RU" sz="1400" dirty="0" err="1" smtClean="0"/>
              <a:t>промисловості</a:t>
            </a:r>
            <a:r>
              <a:rPr lang="ru-RU" sz="1400" dirty="0" smtClean="0"/>
              <a:t>, так </a:t>
            </a:r>
            <a:r>
              <a:rPr lang="ru-RU" sz="1400" dirty="0" err="1" smtClean="0"/>
              <a:t>і</a:t>
            </a:r>
            <a:r>
              <a:rPr lang="ru-RU" sz="1400" dirty="0" smtClean="0"/>
              <a:t> в </a:t>
            </a:r>
            <a:r>
              <a:rPr lang="ru-RU" sz="1400" dirty="0" err="1" smtClean="0"/>
              <a:t>лабораторних</a:t>
            </a:r>
            <a:r>
              <a:rPr lang="ru-RU" sz="1400" dirty="0" smtClean="0"/>
              <a:t> роботах. </a:t>
            </a:r>
            <a:r>
              <a:rPr lang="ru-RU" sz="1400" dirty="0" err="1" smtClean="0"/>
              <a:t>Майже</a:t>
            </a:r>
            <a:r>
              <a:rPr lang="ru-RU" sz="1400" dirty="0" smtClean="0"/>
              <a:t> </a:t>
            </a:r>
            <a:r>
              <a:rPr lang="ru-RU" sz="1400" dirty="0" err="1" smtClean="0"/>
              <a:t>завжди</a:t>
            </a:r>
            <a:r>
              <a:rPr lang="ru-RU" sz="1400" dirty="0" smtClean="0"/>
              <a:t> </a:t>
            </a:r>
            <a:r>
              <a:rPr lang="ru-RU" sz="1400" dirty="0" err="1" smtClean="0"/>
              <a:t>вживання</a:t>
            </a:r>
            <a:r>
              <a:rPr lang="ru-RU" sz="1400" dirty="0" smtClean="0"/>
              <a:t> кислот </a:t>
            </a:r>
            <a:r>
              <a:rPr lang="ru-RU" sz="1400" dirty="0" err="1" smtClean="0"/>
              <a:t>відбувається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метою </a:t>
            </a:r>
            <a:r>
              <a:rPr lang="ru-RU" sz="1400" dirty="0" err="1" smtClean="0"/>
              <a:t>самогубства</a:t>
            </a:r>
            <a:r>
              <a:rPr lang="ru-RU" sz="1400" dirty="0" smtClean="0"/>
              <a:t>. </a:t>
            </a:r>
            <a:r>
              <a:rPr lang="ru-RU" sz="1400" dirty="0" err="1" smtClean="0"/>
              <a:t>Токсичні</a:t>
            </a:r>
            <a:r>
              <a:rPr lang="ru-RU" sz="1400" dirty="0" smtClean="0"/>
              <a:t> </a:t>
            </a:r>
            <a:r>
              <a:rPr lang="ru-RU" sz="1400" dirty="0" err="1" smtClean="0"/>
              <a:t>ефекти</a:t>
            </a:r>
            <a:r>
              <a:rPr lang="ru-RU" sz="1400" dirty="0" smtClean="0"/>
              <a:t> </a:t>
            </a:r>
            <a:r>
              <a:rPr lang="ru-RU" sz="1400" dirty="0" err="1" smtClean="0"/>
              <a:t>обумовлені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smtClean="0"/>
              <a:t>прямою </a:t>
            </a:r>
            <a:r>
              <a:rPr lang="ru-RU" sz="1400" dirty="0" err="1" smtClean="0"/>
              <a:t>хімічною</a:t>
            </a:r>
            <a:r>
              <a:rPr lang="ru-RU" sz="1400" dirty="0" smtClean="0"/>
              <a:t> </a:t>
            </a:r>
            <a:r>
              <a:rPr lang="ru-RU" sz="1400" dirty="0" err="1" smtClean="0"/>
              <a:t>дією</a:t>
            </a:r>
            <a:r>
              <a:rPr lang="ru-RU" sz="1400" dirty="0" smtClean="0"/>
              <a:t>. </a:t>
            </a:r>
            <a:r>
              <a:rPr lang="ru-RU" sz="1400" dirty="0" err="1" smtClean="0"/>
              <a:t>Проковтування</a:t>
            </a:r>
            <a:r>
              <a:rPr lang="ru-RU" sz="1400" dirty="0" smtClean="0"/>
              <a:t> кислот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роздратування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кровотечу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відторгнення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некротичних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мас</a:t>
            </a:r>
            <a:r>
              <a:rPr lang="ru-RU" sz="1400" dirty="0" smtClean="0"/>
              <a:t> в </a:t>
            </a:r>
            <a:r>
              <a:rPr lang="ru-RU" sz="1400" dirty="0" err="1" smtClean="0"/>
              <a:t>порожнині</a:t>
            </a:r>
            <a:r>
              <a:rPr lang="ru-RU" sz="1400" dirty="0" smtClean="0"/>
              <a:t> рота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стравоходу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розвитком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опіків</a:t>
            </a:r>
            <a:r>
              <a:rPr lang="ru-RU" sz="1400" dirty="0" smtClean="0"/>
              <a:t> в </a:t>
            </a:r>
            <a:r>
              <a:rPr lang="ru-RU" sz="1400" dirty="0" err="1" smtClean="0"/>
              <a:t>шлунку</a:t>
            </a:r>
            <a:r>
              <a:rPr lang="ru-RU" sz="1400" dirty="0" smtClean="0"/>
              <a:t>, </a:t>
            </a:r>
            <a:r>
              <a:rPr lang="ru-RU" sz="1400" dirty="0" err="1" smtClean="0"/>
              <a:t>рідше</a:t>
            </a:r>
            <a:r>
              <a:rPr lang="ru-RU" sz="1400" dirty="0" smtClean="0"/>
              <a:t> </a:t>
            </a:r>
            <a:r>
              <a:rPr lang="ru-RU" sz="1400" dirty="0" smtClean="0"/>
              <a:t>– привести до </a:t>
            </a:r>
            <a:r>
              <a:rPr lang="ru-RU" sz="1400" dirty="0" err="1" smtClean="0"/>
              <a:t>розвитку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перфорації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перитонітом</a:t>
            </a:r>
            <a:r>
              <a:rPr lang="ru-RU" sz="1400" dirty="0" smtClean="0"/>
              <a:t>. </a:t>
            </a:r>
            <a:r>
              <a:rPr lang="ru-RU" sz="1400" dirty="0" err="1" smtClean="0"/>
              <a:t>Слизова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оболонка</a:t>
            </a:r>
            <a:r>
              <a:rPr lang="ru-RU" sz="1400" dirty="0" smtClean="0"/>
              <a:t> рота </a:t>
            </a:r>
            <a:r>
              <a:rPr lang="ru-RU" sz="1400" dirty="0" err="1" smtClean="0"/>
              <a:t>і</a:t>
            </a:r>
            <a:r>
              <a:rPr lang="ru-RU" sz="1400" dirty="0" smtClean="0"/>
              <a:t> глотки </a:t>
            </a:r>
            <a:r>
              <a:rPr lang="ru-RU" sz="1400" dirty="0" err="1" smtClean="0"/>
              <a:t>набуває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коричнево-чорного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забарвлення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обвугленої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поверхні</a:t>
            </a:r>
            <a:r>
              <a:rPr lang="ru-RU" sz="1400" dirty="0" smtClean="0"/>
              <a:t>. </a:t>
            </a:r>
            <a:r>
              <a:rPr lang="ru-RU" sz="1400" dirty="0" err="1" smtClean="0"/>
              <a:t>Жовте</a:t>
            </a:r>
            <a:r>
              <a:rPr lang="ru-RU" sz="1400" dirty="0" smtClean="0"/>
              <a:t> </a:t>
            </a:r>
            <a:r>
              <a:rPr lang="ru-RU" sz="1400" dirty="0" err="1" smtClean="0"/>
              <a:t>фарбування</a:t>
            </a:r>
            <a:r>
              <a:rPr lang="ru-RU" sz="1400" dirty="0" smtClean="0"/>
              <a:t> характерно для </a:t>
            </a:r>
            <a:r>
              <a:rPr lang="ru-RU" sz="1400" dirty="0" err="1" smtClean="0"/>
              <a:t>дії</a:t>
            </a:r>
            <a:r>
              <a:rPr lang="ru-RU" sz="1400" dirty="0" smtClean="0"/>
              <a:t> </a:t>
            </a:r>
            <a:r>
              <a:rPr lang="ru-RU" sz="1400" dirty="0" err="1" smtClean="0"/>
              <a:t>азотної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пікринової</a:t>
            </a:r>
            <a:r>
              <a:rPr lang="ru-RU" sz="1400" dirty="0" smtClean="0"/>
              <a:t> кислот. Як правило, </a:t>
            </a:r>
            <a:r>
              <a:rPr lang="ru-RU" sz="1400" dirty="0" err="1" smtClean="0"/>
              <a:t>з’являється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сильний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</a:t>
            </a:r>
            <a:r>
              <a:rPr lang="ru-RU" sz="1400" dirty="0" smtClean="0"/>
              <a:t> у </a:t>
            </a:r>
            <a:r>
              <a:rPr lang="ru-RU" sz="1400" dirty="0" err="1" smtClean="0"/>
              <a:t>роті</a:t>
            </a:r>
            <a:r>
              <a:rPr lang="ru-RU" sz="1400" dirty="0" smtClean="0"/>
              <a:t>, </a:t>
            </a:r>
            <a:r>
              <a:rPr lang="ru-RU" sz="1400" dirty="0" err="1" smtClean="0"/>
              <a:t>глотці</a:t>
            </a:r>
            <a:r>
              <a:rPr lang="ru-RU" sz="1400" dirty="0" smtClean="0"/>
              <a:t>, грудях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животі</a:t>
            </a:r>
            <a:r>
              <a:rPr lang="ru-RU" sz="1400" dirty="0" smtClean="0"/>
              <a:t>, </a:t>
            </a:r>
            <a:r>
              <a:rPr lang="ru-RU" sz="1400" dirty="0" err="1" smtClean="0"/>
              <a:t>потім</a:t>
            </a:r>
            <a:r>
              <a:rPr lang="ru-RU" sz="1400" dirty="0" smtClean="0"/>
              <a:t> – </a:t>
            </a:r>
            <a:r>
              <a:rPr lang="ru-RU" sz="1400" dirty="0" err="1" smtClean="0"/>
              <a:t>кривава</a:t>
            </a:r>
            <a:r>
              <a:rPr lang="ru-RU" sz="1400" dirty="0" smtClean="0"/>
              <a:t> </a:t>
            </a:r>
            <a:r>
              <a:rPr lang="ru-RU" sz="1400" dirty="0" err="1" smtClean="0"/>
              <a:t>блювота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кров’янистий</a:t>
            </a:r>
            <a:r>
              <a:rPr lang="ru-RU" sz="1400" dirty="0" smtClean="0"/>
              <a:t> пронос. Часто </a:t>
            </a:r>
            <a:r>
              <a:rPr lang="ru-RU" sz="1400" dirty="0" err="1" smtClean="0"/>
              <a:t>розвивається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глибокий</a:t>
            </a:r>
            <a:r>
              <a:rPr lang="ru-RU" sz="1400" dirty="0" smtClean="0"/>
              <a:t> шок, </a:t>
            </a:r>
            <a:r>
              <a:rPr lang="ru-RU" sz="1400" dirty="0" err="1" smtClean="0"/>
              <a:t>який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бути </a:t>
            </a:r>
            <a:r>
              <a:rPr lang="ru-RU" sz="1400" dirty="0" err="1" smtClean="0"/>
              <a:t>фатальним</a:t>
            </a:r>
            <a:r>
              <a:rPr lang="ru-RU" sz="1400" dirty="0" smtClean="0"/>
              <a:t>. У </a:t>
            </a:r>
            <a:r>
              <a:rPr lang="ru-RU" sz="1400" dirty="0" err="1" smtClean="0"/>
              <a:t>хворих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вижили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розвинутися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медіастиніт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перитоніт</a:t>
            </a:r>
            <a:r>
              <a:rPr lang="ru-RU" sz="1400" dirty="0" smtClean="0"/>
              <a:t> в </a:t>
            </a:r>
            <a:r>
              <a:rPr lang="ru-RU" sz="1400" dirty="0" err="1" smtClean="0"/>
              <a:t>результаті</a:t>
            </a:r>
            <a:r>
              <a:rPr lang="ru-RU" sz="1400" dirty="0" smtClean="0"/>
              <a:t> </a:t>
            </a:r>
            <a:r>
              <a:rPr lang="ru-RU" sz="1400" dirty="0" err="1" smtClean="0"/>
              <a:t>ранньої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відстроченої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перфорації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стравоходу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шлунку</a:t>
            </a:r>
            <a:r>
              <a:rPr lang="ru-RU" sz="1400" dirty="0" smtClean="0"/>
              <a:t>.</a:t>
            </a:r>
            <a:endParaRPr lang="ru-RU" sz="1400" dirty="0" smtClean="0"/>
          </a:p>
        </p:txBody>
      </p:sp>
      <p:pic>
        <p:nvPicPr>
          <p:cNvPr id="6" name="Рисунок 5" descr="images9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859">
            <a:off x="4636766" y="2218989"/>
            <a:ext cx="4092473" cy="298766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88025" y="836712"/>
            <a:ext cx="41044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 smtClean="0"/>
              <a:t>Проковтнуту</a:t>
            </a:r>
            <a:r>
              <a:rPr lang="ru-RU" dirty="0" smtClean="0"/>
              <a:t> кислоту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розвести</a:t>
            </a:r>
            <a:r>
              <a:rPr lang="ru-RU" dirty="0" smtClean="0"/>
              <a:t> великими </a:t>
            </a:r>
            <a:r>
              <a:rPr lang="ru-RU" dirty="0" err="1" smtClean="0"/>
              <a:t>кількостями</a:t>
            </a:r>
            <a:r>
              <a:rPr lang="ru-RU" dirty="0" smtClean="0"/>
              <a:t> води </a:t>
            </a:r>
            <a:r>
              <a:rPr lang="ru-RU" dirty="0" err="1" smtClean="0"/>
              <a:t>або</a:t>
            </a:r>
            <a:r>
              <a:rPr lang="ru-RU" dirty="0" smtClean="0"/>
              <a:t> молока (при </a:t>
            </a:r>
            <a:r>
              <a:rPr lang="ru-RU" dirty="0" err="1" smtClean="0"/>
              <a:t>можливості</a:t>
            </a:r>
            <a:r>
              <a:rPr lang="ru-RU" dirty="0" smtClean="0"/>
              <a:t> в 100 </a:t>
            </a:r>
            <a:r>
              <a:rPr lang="ru-RU" dirty="0" err="1" smtClean="0"/>
              <a:t>разів</a:t>
            </a:r>
            <a:r>
              <a:rPr lang="ru-RU" dirty="0" smtClean="0"/>
              <a:t>).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уникнути</a:t>
            </a:r>
            <a:r>
              <a:rPr lang="ru-RU" dirty="0" smtClean="0"/>
              <a:t> </a:t>
            </a:r>
            <a:r>
              <a:rPr lang="ru-RU" dirty="0" err="1" smtClean="0"/>
              <a:t>перфорації</a:t>
            </a:r>
            <a:r>
              <a:rPr lang="ru-RU" dirty="0" smtClean="0"/>
              <a:t> у хворого не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блювання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промивати</a:t>
            </a:r>
            <a:r>
              <a:rPr lang="ru-RU" dirty="0" smtClean="0"/>
              <a:t> </a:t>
            </a:r>
            <a:r>
              <a:rPr lang="ru-RU" dirty="0" err="1" smtClean="0"/>
              <a:t>шлунок</a:t>
            </a:r>
            <a:r>
              <a:rPr lang="ru-RU" dirty="0" smtClean="0"/>
              <a:t>. </a:t>
            </a:r>
            <a:r>
              <a:rPr lang="ru-RU" dirty="0" err="1" smtClean="0"/>
              <a:t>Діагностичну</a:t>
            </a:r>
            <a:r>
              <a:rPr lang="ru-RU" dirty="0" smtClean="0"/>
              <a:t> </a:t>
            </a:r>
            <a:r>
              <a:rPr lang="ru-RU" dirty="0" err="1" smtClean="0"/>
              <a:t>езофагоскопа</a:t>
            </a:r>
            <a:r>
              <a:rPr lang="ru-RU" dirty="0" smtClean="0"/>
              <a:t> </a:t>
            </a:r>
            <a:r>
              <a:rPr lang="ru-RU" dirty="0" err="1" smtClean="0"/>
              <a:t>доцільно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в </a:t>
            </a:r>
            <a:r>
              <a:rPr lang="ru-RU" dirty="0" err="1" smtClean="0"/>
              <a:t>перші</a:t>
            </a:r>
            <a:r>
              <a:rPr lang="ru-RU" dirty="0" smtClean="0"/>
              <a:t> 24 годин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проковтування</a:t>
            </a:r>
            <a:r>
              <a:rPr lang="ru-RU" dirty="0" smtClean="0"/>
              <a:t> </a:t>
            </a:r>
            <a:r>
              <a:rPr lang="ru-RU" dirty="0" err="1" smtClean="0"/>
              <a:t>кислоти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невідкладних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почати</a:t>
            </a:r>
            <a:r>
              <a:rPr lang="ru-RU" dirty="0" smtClean="0"/>
              <a:t> </a:t>
            </a:r>
            <a:r>
              <a:rPr lang="ru-RU" dirty="0" err="1" smtClean="0"/>
              <a:t>відповідну</a:t>
            </a:r>
            <a:r>
              <a:rPr lang="ru-RU" dirty="0" smtClean="0"/>
              <a:t> </a:t>
            </a:r>
            <a:r>
              <a:rPr lang="ru-RU" dirty="0" err="1" smtClean="0"/>
              <a:t>підтримуючу</a:t>
            </a:r>
            <a:r>
              <a:rPr lang="ru-RU" dirty="0" smtClean="0"/>
              <a:t> </a:t>
            </a:r>
            <a:r>
              <a:rPr lang="ru-RU" dirty="0" err="1" smtClean="0"/>
              <a:t>терапію</a:t>
            </a:r>
            <a:r>
              <a:rPr lang="ru-RU" dirty="0" smtClean="0"/>
              <a:t> для </a:t>
            </a:r>
            <a:r>
              <a:rPr lang="ru-RU" dirty="0" err="1" smtClean="0"/>
              <a:t>зменшення</a:t>
            </a:r>
            <a:r>
              <a:rPr lang="ru-RU" dirty="0" smtClean="0"/>
              <a:t> болю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лікування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приводу шоку, </a:t>
            </a:r>
            <a:r>
              <a:rPr lang="ru-RU" dirty="0" err="1" smtClean="0"/>
              <a:t>перфорації</a:t>
            </a:r>
            <a:r>
              <a:rPr lang="ru-RU" dirty="0" smtClean="0"/>
              <a:t> та </a:t>
            </a:r>
            <a:r>
              <a:rPr lang="ru-RU" dirty="0" err="1" smtClean="0"/>
              <a:t>інфекції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60648"/>
            <a:ext cx="3743325" cy="609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Отруєння лугами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556792"/>
            <a:ext cx="48245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 smtClean="0"/>
              <a:t>Сильні</a:t>
            </a:r>
            <a:r>
              <a:rPr lang="ru-RU" sz="1400" dirty="0" smtClean="0"/>
              <a:t> </a:t>
            </a:r>
            <a:r>
              <a:rPr lang="ru-RU" sz="1400" dirty="0" err="1" smtClean="0"/>
              <a:t>луги</a:t>
            </a:r>
            <a:r>
              <a:rPr lang="ru-RU" sz="1400" dirty="0" smtClean="0"/>
              <a:t>,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як окис </a:t>
            </a:r>
            <a:r>
              <a:rPr lang="ru-RU" sz="1400" dirty="0" err="1" smtClean="0"/>
              <a:t>амонію</a:t>
            </a:r>
            <a:r>
              <a:rPr lang="ru-RU" sz="1400" dirty="0" smtClean="0"/>
              <a:t>, </a:t>
            </a:r>
            <a:r>
              <a:rPr lang="ru-RU" sz="1400" dirty="0" err="1" smtClean="0"/>
              <a:t>окис</a:t>
            </a:r>
            <a:r>
              <a:rPr lang="ru-RU" sz="1400" dirty="0" smtClean="0"/>
              <a:t> </a:t>
            </a:r>
            <a:r>
              <a:rPr lang="ru-RU" sz="1400" dirty="0" err="1" smtClean="0"/>
              <a:t>калію</a:t>
            </a:r>
            <a:r>
              <a:rPr lang="ru-RU" sz="1400" dirty="0" smtClean="0"/>
              <a:t> (поташ), карбонат </a:t>
            </a:r>
            <a:r>
              <a:rPr lang="ru-RU" sz="1400" dirty="0" err="1" smtClean="0"/>
              <a:t>калію</a:t>
            </a:r>
            <a:r>
              <a:rPr lang="ru-RU" sz="1400" dirty="0" smtClean="0"/>
              <a:t>, окис </a:t>
            </a:r>
            <a:r>
              <a:rPr lang="ru-RU" sz="1400" dirty="0" err="1" smtClean="0"/>
              <a:t>натрію</a:t>
            </a:r>
            <a:r>
              <a:rPr lang="ru-RU" sz="1400" dirty="0" smtClean="0"/>
              <a:t> (луг, таблетки </a:t>
            </a:r>
            <a:r>
              <a:rPr lang="ru-RU" sz="1400" dirty="0" err="1" smtClean="0"/>
              <a:t>Клінітест</a:t>
            </a:r>
            <a:r>
              <a:rPr lang="ru-RU" sz="1400" dirty="0" smtClean="0"/>
              <a:t>) </a:t>
            </a:r>
            <a:r>
              <a:rPr lang="ru-RU" sz="1400" dirty="0" err="1" smtClean="0"/>
              <a:t>і</a:t>
            </a:r>
            <a:r>
              <a:rPr lang="ru-RU" sz="1400" dirty="0" smtClean="0"/>
              <a:t> карбонат </a:t>
            </a:r>
            <a:r>
              <a:rPr lang="ru-RU" sz="1400" dirty="0" err="1" smtClean="0"/>
              <a:t>натрію</a:t>
            </a:r>
            <a:r>
              <a:rPr lang="ru-RU" sz="1400" dirty="0" smtClean="0"/>
              <a:t>, широко </a:t>
            </a:r>
            <a:r>
              <a:rPr lang="ru-RU" sz="1400" dirty="0" err="1" smtClean="0"/>
              <a:t>використовуються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промисловості</a:t>
            </a:r>
            <a:r>
              <a:rPr lang="ru-RU" sz="1400" dirty="0" smtClean="0"/>
              <a:t>, для </a:t>
            </a:r>
            <a:r>
              <a:rPr lang="ru-RU" sz="1400" dirty="0" err="1" smtClean="0"/>
              <a:t>хімічної</a:t>
            </a:r>
            <a:r>
              <a:rPr lang="ru-RU" sz="1400" dirty="0" smtClean="0"/>
              <a:t> чистки </a:t>
            </a:r>
            <a:r>
              <a:rPr lang="ru-RU" sz="1400" dirty="0" err="1" smtClean="0"/>
              <a:t>одягу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прання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білизни</a:t>
            </a:r>
            <a:r>
              <a:rPr lang="ru-RU" sz="1400" dirty="0" smtClean="0"/>
              <a:t>. </a:t>
            </a:r>
            <a:r>
              <a:rPr lang="ru-RU" sz="1400" dirty="0" err="1" smtClean="0"/>
              <a:t>Фосфати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натрію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калію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застосовуються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пом’якшення</a:t>
            </a:r>
            <a:r>
              <a:rPr lang="ru-RU" sz="1400" dirty="0" smtClean="0"/>
              <a:t> води. </a:t>
            </a:r>
            <a:r>
              <a:rPr lang="ru-RU" sz="1400" dirty="0" err="1" smtClean="0"/>
              <a:t>Сильні</a:t>
            </a:r>
            <a:r>
              <a:rPr lang="ru-RU" sz="1400" dirty="0" smtClean="0"/>
              <a:t> лугу </a:t>
            </a:r>
            <a:r>
              <a:rPr lang="ru-RU" sz="1400" dirty="0" err="1" smtClean="0"/>
              <a:t>утворюють</a:t>
            </a:r>
            <a:r>
              <a:rPr lang="ru-RU" sz="1400" dirty="0" smtClean="0"/>
              <a:t> мила при </a:t>
            </a:r>
            <a:r>
              <a:rPr lang="ru-RU" sz="1400" dirty="0" err="1" smtClean="0"/>
              <a:t>взаємодії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жирами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протеінат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взаємодії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білками</a:t>
            </a:r>
            <a:r>
              <a:rPr lang="ru-RU" sz="1400" dirty="0" smtClean="0"/>
              <a:t>, в </a:t>
            </a:r>
            <a:r>
              <a:rPr lang="ru-RU" sz="1400" dirty="0" err="1" smtClean="0"/>
              <a:t>результаті</a:t>
            </a:r>
            <a:r>
              <a:rPr lang="ru-RU" sz="1400" dirty="0" smtClean="0"/>
              <a:t> </a:t>
            </a:r>
            <a:r>
              <a:rPr lang="ru-RU" sz="1400" dirty="0" err="1" smtClean="0"/>
              <a:t>чого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розвивається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проникаючий</a:t>
            </a:r>
            <a:r>
              <a:rPr lang="ru-RU" sz="1400" dirty="0" smtClean="0"/>
              <a:t> некроз тканин. </a:t>
            </a:r>
            <a:r>
              <a:rPr lang="ru-RU" sz="1400" dirty="0" err="1" smtClean="0"/>
              <a:t>Летальний</a:t>
            </a:r>
            <a:r>
              <a:rPr lang="ru-RU" sz="1400" dirty="0" smtClean="0"/>
              <a:t> результат </a:t>
            </a:r>
            <a:r>
              <a:rPr lang="ru-RU" sz="1400" dirty="0" err="1" smtClean="0"/>
              <a:t>наступає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ковтанні</a:t>
            </a:r>
            <a:r>
              <a:rPr lang="ru-RU" sz="1400" dirty="0" smtClean="0"/>
              <a:t> 5-30 г таких </a:t>
            </a:r>
            <a:r>
              <a:rPr lang="ru-RU" sz="1400" dirty="0" err="1" smtClean="0"/>
              <a:t>речовин</a:t>
            </a:r>
            <a:r>
              <a:rPr lang="ru-RU" sz="1400" dirty="0" smtClean="0"/>
              <a:t>.</a:t>
            </a:r>
          </a:p>
          <a:p>
            <a:pPr algn="just"/>
            <a:r>
              <a:rPr lang="ru-RU" sz="1400" dirty="0" smtClean="0"/>
              <a:t>Токсична </a:t>
            </a:r>
            <a:r>
              <a:rPr lang="ru-RU" sz="1400" dirty="0" err="1" smtClean="0"/>
              <a:t>дія</a:t>
            </a:r>
            <a:r>
              <a:rPr lang="ru-RU" sz="1400" dirty="0" smtClean="0"/>
              <a:t> </a:t>
            </a:r>
            <a:r>
              <a:rPr lang="ru-RU" sz="1400" dirty="0" err="1" smtClean="0"/>
              <a:t>лугів</a:t>
            </a:r>
            <a:r>
              <a:rPr lang="ru-RU" sz="1400" dirty="0" smtClean="0"/>
              <a:t> </a:t>
            </a:r>
            <a:r>
              <a:rPr lang="ru-RU" sz="1400" dirty="0" err="1" smtClean="0"/>
              <a:t>обумовлено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роздратуванням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локальної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деструкцією</a:t>
            </a:r>
            <a:r>
              <a:rPr lang="ru-RU" sz="1400" dirty="0" smtClean="0"/>
              <a:t> тканин.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проковтування</a:t>
            </a:r>
            <a:r>
              <a:rPr lang="ru-RU" sz="1400" dirty="0" smtClean="0"/>
              <a:t> лугу </a:t>
            </a:r>
            <a:r>
              <a:rPr lang="ru-RU" sz="1400" dirty="0" err="1" smtClean="0"/>
              <a:t>розвивається</a:t>
            </a:r>
            <a:r>
              <a:rPr lang="ru-RU" sz="1400" dirty="0" smtClean="0"/>
              <a:t>. </a:t>
            </a:r>
            <a:r>
              <a:rPr lang="ru-RU" sz="1400" dirty="0" err="1" smtClean="0"/>
              <a:t>Сильний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</a:t>
            </a:r>
            <a:r>
              <a:rPr lang="ru-RU" sz="1400" dirty="0" smtClean="0"/>
              <a:t> по </a:t>
            </a:r>
            <a:r>
              <a:rPr lang="ru-RU" sz="1400" dirty="0" err="1" smtClean="0"/>
              <a:t>роті</a:t>
            </a:r>
            <a:r>
              <a:rPr lang="ru-RU" sz="1400" dirty="0" smtClean="0"/>
              <a:t>, </a:t>
            </a:r>
            <a:r>
              <a:rPr lang="ru-RU" sz="1400" dirty="0" err="1" smtClean="0"/>
              <a:t>глотці</a:t>
            </a:r>
            <a:r>
              <a:rPr lang="ru-RU" sz="1400" dirty="0" smtClean="0"/>
              <a:t>, грудях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животі</a:t>
            </a:r>
            <a:r>
              <a:rPr lang="ru-RU" sz="1400" dirty="0" smtClean="0"/>
              <a:t>, </a:t>
            </a:r>
            <a:r>
              <a:rPr lang="ru-RU" sz="1400" dirty="0" err="1" smtClean="0"/>
              <a:t>блювання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кров’ю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відторгнення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омертвілої</a:t>
            </a:r>
            <a:r>
              <a:rPr lang="ru-RU" sz="1400" dirty="0" smtClean="0"/>
              <a:t> </a:t>
            </a:r>
            <a:r>
              <a:rPr lang="ru-RU" sz="1400" dirty="0" err="1" smtClean="0"/>
              <a:t>слизової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оболонки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пронос. Рефлекторна </a:t>
            </a:r>
            <a:r>
              <a:rPr lang="ru-RU" sz="1400" dirty="0" err="1" smtClean="0"/>
              <a:t>втрата</a:t>
            </a:r>
            <a:r>
              <a:rPr lang="ru-RU" sz="1400" dirty="0" smtClean="0"/>
              <a:t> </a:t>
            </a:r>
            <a:r>
              <a:rPr lang="ru-RU" sz="1400" dirty="0" err="1" smtClean="0"/>
              <a:t>судинного</a:t>
            </a:r>
            <a:r>
              <a:rPr lang="ru-RU" sz="1400" dirty="0" smtClean="0"/>
              <a:t> тонусу часто </a:t>
            </a:r>
            <a:r>
              <a:rPr lang="ru-RU" sz="1400" dirty="0" err="1" smtClean="0"/>
              <a:t>веде</a:t>
            </a:r>
            <a:r>
              <a:rPr lang="ru-RU" sz="1400" dirty="0" smtClean="0"/>
              <a:t> до </a:t>
            </a:r>
            <a:r>
              <a:rPr lang="ru-RU" sz="1400" dirty="0" err="1" smtClean="0"/>
              <a:t>розвитку</a:t>
            </a:r>
            <a:r>
              <a:rPr lang="ru-RU" sz="1400" dirty="0" smtClean="0"/>
              <a:t> </a:t>
            </a:r>
            <a:r>
              <a:rPr lang="ru-RU" sz="1400" dirty="0" err="1" smtClean="0"/>
              <a:t>глибокого</a:t>
            </a:r>
            <a:r>
              <a:rPr lang="ru-RU" sz="1400" dirty="0" smtClean="0"/>
              <a:t> шоку. </a:t>
            </a:r>
            <a:r>
              <a:rPr lang="ru-RU" sz="1400" dirty="0" err="1" smtClean="0"/>
              <a:t>Перфорація</a:t>
            </a:r>
            <a:r>
              <a:rPr lang="ru-RU" sz="1400" dirty="0" smtClean="0"/>
              <a:t> </a:t>
            </a:r>
            <a:r>
              <a:rPr lang="ru-RU" sz="1400" dirty="0" err="1" smtClean="0"/>
              <a:t>стравоходу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шлунку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відбутися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негайно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через </a:t>
            </a:r>
            <a:r>
              <a:rPr lang="ru-RU" sz="1400" dirty="0" err="1" smtClean="0"/>
              <a:t>кілька</a:t>
            </a:r>
            <a:r>
              <a:rPr lang="ru-RU" sz="1400" dirty="0" smtClean="0"/>
              <a:t> </a:t>
            </a:r>
            <a:r>
              <a:rPr lang="ru-RU" sz="1400" dirty="0" err="1" smtClean="0"/>
              <a:t>днів</a:t>
            </a:r>
            <a:r>
              <a:rPr lang="ru-RU" sz="1400" dirty="0" smtClean="0"/>
              <a:t>. У </a:t>
            </a:r>
            <a:r>
              <a:rPr lang="ru-RU" sz="1400" dirty="0" err="1" smtClean="0"/>
              <a:t>ротовій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порожнині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глотці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спостерігаються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еритема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ділянки</a:t>
            </a:r>
            <a:r>
              <a:rPr lang="ru-RU" sz="1400" dirty="0" smtClean="0"/>
              <a:t> желатинообразное некрозу.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проковтування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засобів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застосовуються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пом’якшення</a:t>
            </a:r>
            <a:r>
              <a:rPr lang="ru-RU" sz="1400" dirty="0" smtClean="0"/>
              <a:t> води,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значно</a:t>
            </a:r>
            <a:r>
              <a:rPr lang="ru-RU" sz="1400" dirty="0" smtClean="0"/>
              <a:t> </a:t>
            </a:r>
            <a:r>
              <a:rPr lang="ru-RU" sz="1400" dirty="0" err="1" smtClean="0"/>
              <a:t>зменшитися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концентрація</a:t>
            </a:r>
            <a:r>
              <a:rPr lang="ru-RU" sz="1400" dirty="0" smtClean="0"/>
              <a:t> </a:t>
            </a:r>
            <a:r>
              <a:rPr lang="ru-RU" sz="1400" dirty="0" err="1" smtClean="0"/>
              <a:t>кальцію</a:t>
            </a:r>
            <a:r>
              <a:rPr lang="ru-RU" sz="1400" dirty="0" smtClean="0"/>
              <a:t> в </a:t>
            </a:r>
            <a:r>
              <a:rPr lang="ru-RU" sz="1400" dirty="0" err="1" smtClean="0"/>
              <a:t>сироватці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веде</a:t>
            </a:r>
            <a:r>
              <a:rPr lang="ru-RU" sz="1400" dirty="0" smtClean="0"/>
              <a:t> до </a:t>
            </a:r>
            <a:r>
              <a:rPr lang="ru-RU" sz="1400" dirty="0" err="1" smtClean="0"/>
              <a:t>розвитку</a:t>
            </a:r>
            <a:r>
              <a:rPr lang="ru-RU" sz="1400" dirty="0" smtClean="0"/>
              <a:t> </a:t>
            </a:r>
            <a:r>
              <a:rPr lang="ru-RU" sz="1400" dirty="0" err="1" smtClean="0"/>
              <a:t>тетанії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гіпотензії</a:t>
            </a:r>
            <a:r>
              <a:rPr lang="ru-RU" sz="1400" dirty="0" smtClean="0"/>
              <a:t>. </a:t>
            </a:r>
            <a:r>
              <a:rPr lang="ru-RU" sz="1400" dirty="0" err="1" smtClean="0"/>
              <a:t>Ті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вижили</a:t>
            </a:r>
            <a:r>
              <a:rPr lang="ru-RU" sz="1400" dirty="0" smtClean="0"/>
              <a:t> </a:t>
            </a:r>
            <a:r>
              <a:rPr lang="ru-RU" sz="1400" dirty="0" err="1" smtClean="0"/>
              <a:t>хворі</a:t>
            </a:r>
            <a:r>
              <a:rPr lang="ru-RU" sz="1400" dirty="0" smtClean="0"/>
              <a:t> </a:t>
            </a:r>
            <a:r>
              <a:rPr lang="ru-RU" sz="1400" dirty="0" err="1" smtClean="0"/>
              <a:t>згодом</a:t>
            </a:r>
            <a:r>
              <a:rPr lang="ru-RU" sz="1400" dirty="0" smtClean="0"/>
              <a:t> </a:t>
            </a:r>
            <a:r>
              <a:rPr lang="ru-RU" sz="1400" dirty="0" err="1" smtClean="0"/>
              <a:t>страждають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стриктур </a:t>
            </a:r>
            <a:r>
              <a:rPr lang="ru-RU" sz="1400" dirty="0" err="1" smtClean="0"/>
              <a:t>стравоходу</a:t>
            </a:r>
            <a:r>
              <a:rPr lang="ru-RU" sz="1400" dirty="0" smtClean="0"/>
              <a:t>.</a:t>
            </a:r>
            <a:endParaRPr lang="ru-RU" sz="1400" dirty="0" smtClean="0"/>
          </a:p>
        </p:txBody>
      </p:sp>
      <p:pic>
        <p:nvPicPr>
          <p:cNvPr id="6" name="Рисунок 5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4" y="2132856"/>
            <a:ext cx="3384376" cy="33843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0" y="980728"/>
            <a:ext cx="424847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 smtClean="0"/>
              <a:t>Лікування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полягає</a:t>
            </a:r>
            <a:r>
              <a:rPr lang="ru-RU" sz="1400" dirty="0" smtClean="0"/>
              <a:t> в </a:t>
            </a:r>
            <a:r>
              <a:rPr lang="ru-RU" sz="1400" dirty="0" err="1" smtClean="0"/>
              <a:t>негайному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введенні</a:t>
            </a:r>
            <a:r>
              <a:rPr lang="ru-RU" sz="1400" dirty="0" smtClean="0"/>
              <a:t> великих </a:t>
            </a:r>
            <a:r>
              <a:rPr lang="ru-RU" sz="1400" dirty="0" err="1" smtClean="0"/>
              <a:t>кількостей</a:t>
            </a:r>
            <a:r>
              <a:rPr lang="ru-RU" sz="1400" dirty="0" smtClean="0"/>
              <a:t> води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молока. </a:t>
            </a:r>
            <a:r>
              <a:rPr lang="ru-RU" sz="1400" dirty="0" err="1" smtClean="0"/>
              <a:t>Щоб</a:t>
            </a:r>
            <a:r>
              <a:rPr lang="ru-RU" sz="1400" dirty="0" smtClean="0"/>
              <a:t> </a:t>
            </a:r>
            <a:r>
              <a:rPr lang="ru-RU" sz="1400" dirty="0" err="1" smtClean="0"/>
              <a:t>уникнути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перфорації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протипоказано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блювоту</a:t>
            </a:r>
            <a:r>
              <a:rPr lang="ru-RU" sz="1400" dirty="0" smtClean="0"/>
              <a:t> у </a:t>
            </a:r>
            <a:r>
              <a:rPr lang="ru-RU" sz="1400" dirty="0" err="1" smtClean="0"/>
              <a:t>хворих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промивати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їм</a:t>
            </a:r>
            <a:r>
              <a:rPr lang="ru-RU" sz="1400" dirty="0" smtClean="0"/>
              <a:t> </a:t>
            </a:r>
            <a:r>
              <a:rPr lang="ru-RU" sz="1400" dirty="0" err="1" smtClean="0"/>
              <a:t>шлунок</a:t>
            </a:r>
            <a:r>
              <a:rPr lang="ru-RU" sz="1400" dirty="0" smtClean="0"/>
              <a:t>. </a:t>
            </a:r>
            <a:r>
              <a:rPr lang="ru-RU" sz="1400" dirty="0" err="1" smtClean="0"/>
              <a:t>Езофагоскопа</a:t>
            </a:r>
            <a:r>
              <a:rPr lang="ru-RU" sz="1400" dirty="0" smtClean="0"/>
              <a:t> у </a:t>
            </a:r>
            <a:r>
              <a:rPr lang="ru-RU" sz="1400" dirty="0" err="1" smtClean="0"/>
              <a:t>хворих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опіками</a:t>
            </a:r>
            <a:r>
              <a:rPr lang="ru-RU" sz="1400" dirty="0" smtClean="0"/>
              <a:t> </a:t>
            </a:r>
            <a:r>
              <a:rPr lang="ru-RU" sz="1400" dirty="0" err="1" smtClean="0"/>
              <a:t>стравоходу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шлунку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проводити</a:t>
            </a:r>
            <a:r>
              <a:rPr lang="ru-RU" sz="1400" dirty="0" smtClean="0"/>
              <a:t> в </a:t>
            </a:r>
            <a:r>
              <a:rPr lang="ru-RU" sz="1400" dirty="0" err="1" smtClean="0"/>
              <a:t>перші</a:t>
            </a:r>
            <a:r>
              <a:rPr lang="ru-RU" sz="1400" dirty="0" smtClean="0"/>
              <a:t> 24 годин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травми</a:t>
            </a:r>
            <a:r>
              <a:rPr lang="ru-RU" sz="1400" dirty="0" smtClean="0"/>
              <a:t>. Для </a:t>
            </a:r>
            <a:r>
              <a:rPr lang="ru-RU" sz="1400" dirty="0" err="1" smtClean="0"/>
              <a:t>зменшення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ризику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утворення</a:t>
            </a:r>
            <a:r>
              <a:rPr lang="ru-RU" sz="1400" dirty="0" smtClean="0"/>
              <a:t> стриктур </a:t>
            </a:r>
            <a:r>
              <a:rPr lang="ru-RU" sz="1400" dirty="0" err="1" smtClean="0"/>
              <a:t>протягом</a:t>
            </a:r>
            <a:r>
              <a:rPr lang="ru-RU" sz="1400" dirty="0" smtClean="0"/>
              <a:t> 3 </a:t>
            </a:r>
            <a:r>
              <a:rPr lang="ru-RU" sz="1400" dirty="0" err="1" smtClean="0"/>
              <a:t>тижнів</a:t>
            </a:r>
            <a:r>
              <a:rPr lang="ru-RU" sz="1400" dirty="0" smtClean="0"/>
              <a:t> </a:t>
            </a:r>
            <a:r>
              <a:rPr lang="ru-RU" sz="1400" dirty="0" err="1" smtClean="0"/>
              <a:t>вводять</a:t>
            </a:r>
            <a:r>
              <a:rPr lang="ru-RU" sz="1400" dirty="0" smtClean="0"/>
              <a:t> </a:t>
            </a:r>
            <a:r>
              <a:rPr lang="ru-RU" sz="1400" dirty="0" err="1" smtClean="0"/>
              <a:t>стероїди</a:t>
            </a:r>
            <a:r>
              <a:rPr lang="ru-RU" sz="1400" dirty="0" smtClean="0"/>
              <a:t>, </a:t>
            </a:r>
            <a:r>
              <a:rPr lang="ru-RU" sz="1400" dirty="0" err="1" smtClean="0"/>
              <a:t>хоча</a:t>
            </a:r>
            <a:r>
              <a:rPr lang="ru-RU" sz="1400" dirty="0" smtClean="0"/>
              <a:t> </a:t>
            </a:r>
            <a:r>
              <a:rPr lang="ru-RU" sz="1400" dirty="0" err="1" smtClean="0"/>
              <a:t>прямі</a:t>
            </a:r>
            <a:r>
              <a:rPr lang="ru-RU" sz="1400" dirty="0" smtClean="0"/>
              <a:t> </a:t>
            </a:r>
            <a:r>
              <a:rPr lang="ru-RU" sz="1400" dirty="0" err="1" smtClean="0"/>
              <a:t>докази</a:t>
            </a:r>
            <a:r>
              <a:rPr lang="ru-RU" sz="1400" dirty="0" smtClean="0"/>
              <a:t> </a:t>
            </a:r>
            <a:r>
              <a:rPr lang="ru-RU" sz="1400" dirty="0" err="1" smtClean="0"/>
              <a:t>ефективності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терапії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відсутні</a:t>
            </a:r>
            <a:r>
              <a:rPr lang="ru-RU" sz="1400" dirty="0" smtClean="0"/>
              <a:t>.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проковтування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засобів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застосовуються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пом’якшення</a:t>
            </a:r>
            <a:r>
              <a:rPr lang="ru-RU" sz="1400" dirty="0" smtClean="0"/>
              <a:t> води (</a:t>
            </a:r>
            <a:r>
              <a:rPr lang="ru-RU" sz="1400" dirty="0" err="1" smtClean="0"/>
              <a:t>фосфатів</a:t>
            </a:r>
            <a:r>
              <a:rPr lang="ru-RU" sz="1400" dirty="0" smtClean="0"/>
              <a:t>), 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</a:t>
            </a:r>
            <a:r>
              <a:rPr lang="ru-RU" sz="1400" dirty="0" err="1" smtClean="0"/>
              <a:t>вводити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внутрішньовенно</a:t>
            </a:r>
            <a:r>
              <a:rPr lang="ru-RU" sz="1400" dirty="0" smtClean="0"/>
              <a:t> </a:t>
            </a:r>
            <a:r>
              <a:rPr lang="ru-RU" sz="1400" dirty="0" err="1" smtClean="0"/>
              <a:t>глюконат</a:t>
            </a:r>
            <a:r>
              <a:rPr lang="ru-RU" sz="1400" dirty="0" smtClean="0"/>
              <a:t> </a:t>
            </a:r>
            <a:r>
              <a:rPr lang="ru-RU" sz="1400" dirty="0" err="1" smtClean="0"/>
              <a:t>кальцію</a:t>
            </a:r>
            <a:r>
              <a:rPr lang="ru-RU" sz="1400" dirty="0" smtClean="0"/>
              <a:t>. </a:t>
            </a:r>
            <a:r>
              <a:rPr lang="ru-RU" sz="1400" dirty="0" err="1" smtClean="0"/>
              <a:t>Потім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проводити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симптоматичне</a:t>
            </a:r>
            <a:r>
              <a:rPr lang="ru-RU" sz="1400" dirty="0" smtClean="0"/>
              <a:t> </a:t>
            </a:r>
            <a:r>
              <a:rPr lang="ru-RU" sz="1400" dirty="0" err="1" smtClean="0"/>
              <a:t>лікування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спрямоване</a:t>
            </a:r>
            <a:r>
              <a:rPr lang="ru-RU" sz="1400" dirty="0" smtClean="0"/>
              <a:t> на </a:t>
            </a:r>
            <a:r>
              <a:rPr lang="ru-RU" sz="1400" dirty="0" err="1" smtClean="0"/>
              <a:t>зменшення</a:t>
            </a:r>
            <a:r>
              <a:rPr lang="ru-RU" sz="1400" dirty="0" smtClean="0"/>
              <a:t> болю, </a:t>
            </a:r>
            <a:r>
              <a:rPr lang="ru-RU" sz="1400" dirty="0" err="1" smtClean="0"/>
              <a:t>подолання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обструкції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дихальних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шляхів</a:t>
            </a:r>
            <a:r>
              <a:rPr lang="ru-RU" sz="1400" dirty="0" smtClean="0"/>
              <a:t> </a:t>
            </a:r>
            <a:r>
              <a:rPr lang="ru-RU" sz="1400" dirty="0" err="1" smtClean="0"/>
              <a:t>внаслідок</a:t>
            </a:r>
            <a:r>
              <a:rPr lang="ru-RU" sz="1400" dirty="0" smtClean="0"/>
              <a:t> </a:t>
            </a:r>
            <a:r>
              <a:rPr lang="ru-RU" sz="1400" dirty="0" err="1" smtClean="0"/>
              <a:t>набряку</a:t>
            </a:r>
            <a:r>
              <a:rPr lang="ru-RU" sz="1400" dirty="0" smtClean="0"/>
              <a:t> </a:t>
            </a:r>
            <a:r>
              <a:rPr lang="ru-RU" sz="1400" dirty="0" err="1" smtClean="0"/>
              <a:t>гортанний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частини</a:t>
            </a:r>
            <a:r>
              <a:rPr lang="ru-RU" sz="1400" dirty="0" smtClean="0"/>
              <a:t> глотки, </a:t>
            </a:r>
            <a:r>
              <a:rPr lang="ru-RU" sz="1400" dirty="0" err="1" smtClean="0"/>
              <a:t>заповнення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втрат</a:t>
            </a:r>
            <a:r>
              <a:rPr lang="ru-RU" sz="1400" dirty="0" smtClean="0"/>
              <a:t> </a:t>
            </a:r>
            <a:r>
              <a:rPr lang="ru-RU" sz="1400" dirty="0" err="1" smtClean="0"/>
              <a:t>рідини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виведення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шоку.</a:t>
            </a:r>
          </a:p>
          <a:p>
            <a:pPr algn="just"/>
            <a:r>
              <a:rPr lang="ru-RU" sz="1400" dirty="0" err="1" smtClean="0"/>
              <a:t>Інгаляція</a:t>
            </a:r>
            <a:r>
              <a:rPr lang="ru-RU" sz="1400" dirty="0" smtClean="0"/>
              <a:t> </a:t>
            </a:r>
            <a:r>
              <a:rPr lang="ru-RU" sz="1400" dirty="0" err="1" smtClean="0"/>
              <a:t>аміаку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використовується</a:t>
            </a:r>
            <a:r>
              <a:rPr lang="ru-RU" sz="1400" dirty="0" smtClean="0"/>
              <a:t> як </a:t>
            </a:r>
            <a:r>
              <a:rPr lang="ru-RU" sz="1400" dirty="0" err="1" smtClean="0"/>
              <a:t>охолоджувача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призводить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подразнення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верхніх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нижніх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відділів</a:t>
            </a:r>
            <a:r>
              <a:rPr lang="ru-RU" sz="1400" dirty="0" smtClean="0"/>
              <a:t> </a:t>
            </a:r>
            <a:r>
              <a:rPr lang="ru-RU" sz="1400" dirty="0" err="1" smtClean="0"/>
              <a:t>дихальних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шляхів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цьому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розвивається</a:t>
            </a:r>
            <a:r>
              <a:rPr lang="ru-RU" sz="1400" dirty="0" smtClean="0"/>
              <a:t> набряк </a:t>
            </a:r>
            <a:r>
              <a:rPr lang="ru-RU" sz="1400" dirty="0" err="1" smtClean="0"/>
              <a:t>гортані</a:t>
            </a:r>
            <a:r>
              <a:rPr lang="ru-RU" sz="1400" dirty="0" smtClean="0"/>
              <a:t> та </a:t>
            </a:r>
            <a:r>
              <a:rPr lang="ru-RU" sz="1400" dirty="0" err="1" smtClean="0"/>
              <a:t>легень</a:t>
            </a:r>
            <a:r>
              <a:rPr lang="ru-RU" sz="1400" dirty="0" smtClean="0"/>
              <a:t>. </a:t>
            </a:r>
            <a:r>
              <a:rPr lang="ru-RU" sz="1400" dirty="0" err="1" smtClean="0"/>
              <a:t>Лікування</a:t>
            </a:r>
            <a:r>
              <a:rPr lang="ru-RU" sz="1400" dirty="0" smtClean="0"/>
              <a:t> повинно бути </a:t>
            </a:r>
            <a:r>
              <a:rPr lang="ru-RU" sz="1400" dirty="0" err="1" smtClean="0"/>
              <a:t>симптоматичним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700808"/>
            <a:ext cx="4229914" cy="316835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1137962">
            <a:off x="255957" y="1062258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Impact" pitchFamily="34" charset="0"/>
              </a:rPr>
              <a:t>Отру</a:t>
            </a:r>
            <a:r>
              <a:rPr lang="uk-UA" sz="3200" dirty="0" err="1" smtClean="0">
                <a:latin typeface="Impact" pitchFamily="34" charset="0"/>
              </a:rPr>
              <a:t>єння</a:t>
            </a:r>
            <a:r>
              <a:rPr lang="uk-UA" sz="3200" dirty="0" smtClean="0">
                <a:latin typeface="Impact" pitchFamily="34" charset="0"/>
              </a:rPr>
              <a:t> метиловим спиртом</a:t>
            </a:r>
            <a:endParaRPr lang="ru-RU" sz="3200" dirty="0">
              <a:latin typeface="Impact" pitchFamily="34" charset="0"/>
            </a:endParaRPr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1340768"/>
            <a:ext cx="2894434" cy="509865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7544" y="2852936"/>
            <a:ext cx="432048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err="1" smtClean="0"/>
              <a:t>Метиловий</a:t>
            </a:r>
            <a:r>
              <a:rPr lang="ru-RU" sz="1400" dirty="0" smtClean="0"/>
              <a:t> спирт (метанол, </a:t>
            </a:r>
            <a:r>
              <a:rPr lang="ru-RU" sz="1400" dirty="0" err="1" smtClean="0"/>
              <a:t>карбінол</a:t>
            </a:r>
            <a:r>
              <a:rPr lang="ru-RU" sz="1400" dirty="0" smtClean="0"/>
              <a:t>, </a:t>
            </a:r>
            <a:r>
              <a:rPr lang="ru-RU" sz="1400" dirty="0" err="1" smtClean="0"/>
              <a:t>деревний</a:t>
            </a:r>
            <a:r>
              <a:rPr lang="ru-RU" sz="1400" dirty="0" smtClean="0"/>
              <a:t> спирт) - </a:t>
            </a:r>
            <a:r>
              <a:rPr lang="ru-RU" sz="1400" dirty="0" err="1" smtClean="0"/>
              <a:t>безкольорова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летюча</a:t>
            </a:r>
            <a:r>
              <a:rPr lang="ru-RU" sz="1400" dirty="0" smtClean="0"/>
              <a:t> </a:t>
            </a:r>
            <a:r>
              <a:rPr lang="ru-RU" sz="1400" dirty="0" err="1" smtClean="0"/>
              <a:t>рідина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запахом винного спирту, широко </a:t>
            </a:r>
            <a:r>
              <a:rPr lang="ru-RU" sz="1400" dirty="0" err="1" smtClean="0"/>
              <a:t>використовується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хімічній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промисловості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складником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розчинником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деяких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фарб</a:t>
            </a:r>
            <a:r>
              <a:rPr lang="ru-RU" sz="1400" dirty="0" smtClean="0"/>
              <a:t>, </a:t>
            </a:r>
            <a:r>
              <a:rPr lang="ru-RU" sz="1400" dirty="0" err="1" smtClean="0"/>
              <a:t>лаків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середників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обробки</a:t>
            </a:r>
            <a:r>
              <a:rPr lang="ru-RU" sz="1400" dirty="0" smtClean="0"/>
              <a:t> дерева, </a:t>
            </a:r>
            <a:r>
              <a:rPr lang="ru-RU" sz="1400" dirty="0" err="1" smtClean="0"/>
              <a:t>шкіри</a:t>
            </a:r>
            <a:r>
              <a:rPr lang="ru-RU" sz="1400" dirty="0" smtClean="0"/>
              <a:t>, </a:t>
            </a:r>
            <a:r>
              <a:rPr lang="ru-RU" sz="1400" dirty="0" err="1" smtClean="0"/>
              <a:t>миючих</a:t>
            </a:r>
            <a:r>
              <a:rPr lang="ru-RU" sz="1400" dirty="0" smtClean="0"/>
              <a:t> та </a:t>
            </a:r>
            <a:r>
              <a:rPr lang="ru-RU" sz="1400" dirty="0" err="1" smtClean="0"/>
              <a:t>антифризних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рідин</a:t>
            </a:r>
            <a:r>
              <a:rPr lang="ru-RU" sz="1400" dirty="0" smtClean="0"/>
              <a:t>. Метанол в </a:t>
            </a:r>
            <a:r>
              <a:rPr lang="ru-RU" sz="1400" dirty="0" err="1" smtClean="0"/>
              <a:t>організмі</a:t>
            </a:r>
            <a:r>
              <a:rPr lang="ru-RU" sz="1400" dirty="0" smtClean="0"/>
              <a:t> </a:t>
            </a:r>
            <a:r>
              <a:rPr lang="ru-RU" sz="1400" dirty="0" err="1" smtClean="0"/>
              <a:t>людини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дією</a:t>
            </a:r>
            <a:r>
              <a:rPr lang="ru-RU" sz="1400" dirty="0" smtClean="0"/>
              <a:t> ферменту </a:t>
            </a:r>
            <a:r>
              <a:rPr lang="ru-RU" sz="1400" dirty="0" err="1" smtClean="0"/>
              <a:t>алкогольдегідрогенази</a:t>
            </a:r>
            <a:r>
              <a:rPr lang="ru-RU" sz="1400" dirty="0" smtClean="0"/>
              <a:t> (АДГ) </a:t>
            </a:r>
            <a:r>
              <a:rPr lang="ru-RU" sz="1400" dirty="0" err="1" smtClean="0"/>
              <a:t>окислюється</a:t>
            </a:r>
            <a:r>
              <a:rPr lang="ru-RU" sz="1400" dirty="0" smtClean="0"/>
              <a:t> до </a:t>
            </a:r>
            <a:r>
              <a:rPr lang="ru-RU" sz="1400" dirty="0" err="1" smtClean="0"/>
              <a:t>формальдегіду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мурашиної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кислоти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зумовлюють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токсичну</a:t>
            </a:r>
            <a:r>
              <a:rPr lang="ru-RU" sz="1400" dirty="0" smtClean="0"/>
              <a:t> </a:t>
            </a:r>
            <a:r>
              <a:rPr lang="ru-RU" sz="1400" dirty="0" err="1" smtClean="0"/>
              <a:t>дію</a:t>
            </a:r>
            <a:r>
              <a:rPr lang="ru-RU" sz="1400" dirty="0" smtClean="0"/>
              <a:t>. Характерно,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швидкість</a:t>
            </a:r>
            <a:r>
              <a:rPr lang="ru-RU" sz="1400" dirty="0" smtClean="0"/>
              <a:t> та </a:t>
            </a:r>
            <a:r>
              <a:rPr lang="ru-RU" sz="1400" dirty="0" err="1" smtClean="0"/>
              <a:t>елімінації</a:t>
            </a:r>
            <a:r>
              <a:rPr lang="ru-RU" sz="1400" dirty="0" smtClean="0"/>
              <a:t> метанолу в 5-7 </a:t>
            </a:r>
            <a:r>
              <a:rPr lang="ru-RU" sz="1400" dirty="0" err="1" smtClean="0"/>
              <a:t>разів</a:t>
            </a:r>
            <a:r>
              <a:rPr lang="ru-RU" sz="1400" dirty="0" smtClean="0"/>
              <a:t> </a:t>
            </a:r>
            <a:r>
              <a:rPr lang="ru-RU" sz="1400" dirty="0" err="1" smtClean="0"/>
              <a:t>повільніша</a:t>
            </a:r>
            <a:r>
              <a:rPr lang="ru-RU" sz="1400" dirty="0" smtClean="0"/>
              <a:t> в </a:t>
            </a:r>
            <a:r>
              <a:rPr lang="ru-RU" sz="1400" dirty="0" err="1" smtClean="0"/>
              <a:t>порівнянні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етанолом</a:t>
            </a:r>
            <a:r>
              <a:rPr lang="ru-RU" sz="1400" dirty="0" smtClean="0"/>
              <a:t>, </a:t>
            </a:r>
            <a:r>
              <a:rPr lang="ru-RU" sz="1400" dirty="0" err="1" smtClean="0"/>
              <a:t>який</a:t>
            </a:r>
            <a:r>
              <a:rPr lang="ru-RU" sz="1400" dirty="0" smtClean="0"/>
              <a:t> </a:t>
            </a:r>
            <a:r>
              <a:rPr lang="ru-RU" sz="1400" dirty="0" err="1" smtClean="0"/>
              <a:t>конкуруючи</a:t>
            </a:r>
            <a:r>
              <a:rPr lang="ru-RU" sz="1400" dirty="0" smtClean="0"/>
              <a:t> за фермент АДГ, </a:t>
            </a:r>
            <a:r>
              <a:rPr lang="ru-RU" sz="1400" dirty="0" err="1" smtClean="0"/>
              <a:t>знижує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обмін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відповідно</a:t>
            </a:r>
            <a:r>
              <a:rPr lang="ru-RU" sz="1400" dirty="0" smtClean="0"/>
              <a:t>,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токсичність</a:t>
            </a:r>
            <a:r>
              <a:rPr lang="ru-RU" sz="1400" dirty="0" smtClean="0"/>
              <a:t>. </a:t>
            </a:r>
            <a:r>
              <a:rPr lang="ru-RU" sz="1400" dirty="0" err="1" smtClean="0"/>
              <a:t>Продукти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метаболізму</a:t>
            </a:r>
            <a:r>
              <a:rPr lang="ru-RU" sz="1400" dirty="0" smtClean="0"/>
              <a:t> метанолу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вибіркову</a:t>
            </a:r>
            <a:r>
              <a:rPr lang="ru-RU" sz="1400" dirty="0" smtClean="0"/>
              <a:t> </a:t>
            </a:r>
            <a:r>
              <a:rPr lang="ru-RU" sz="1400" dirty="0" err="1" smtClean="0"/>
              <a:t>тропність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гангліозних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клітин</a:t>
            </a:r>
            <a:r>
              <a:rPr lang="ru-RU" sz="1400" dirty="0" smtClean="0"/>
              <a:t> </a:t>
            </a:r>
            <a:r>
              <a:rPr lang="ru-RU" sz="1400" dirty="0" err="1" smtClean="0"/>
              <a:t>сітківки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зорових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нервів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3968" y="1052736"/>
            <a:ext cx="43204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/>
              <a:t>Летальна доза метанолу становить 30-250 мл, </a:t>
            </a:r>
            <a:r>
              <a:rPr lang="ru-RU" sz="1400" dirty="0" err="1" smtClean="0"/>
              <a:t>однак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сліпоту</a:t>
            </a:r>
            <a:r>
              <a:rPr lang="ru-RU" sz="1400" dirty="0" smtClean="0"/>
              <a:t> </a:t>
            </a:r>
            <a:r>
              <a:rPr lang="ru-RU" sz="1400" dirty="0" err="1" smtClean="0"/>
              <a:t>можуть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навіть</a:t>
            </a:r>
            <a:r>
              <a:rPr lang="ru-RU" sz="1400" dirty="0" smtClean="0"/>
              <a:t> 5-10 мл </a:t>
            </a:r>
            <a:r>
              <a:rPr lang="ru-RU" sz="1400" dirty="0" err="1" smtClean="0"/>
              <a:t>цієї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речовини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Симптоми</a:t>
            </a:r>
            <a:r>
              <a:rPr lang="ru-RU" sz="1400" dirty="0" smtClean="0"/>
              <a:t> </a:t>
            </a:r>
            <a:r>
              <a:rPr lang="ru-RU" sz="1400" dirty="0" err="1" smtClean="0"/>
              <a:t>отруєння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залежать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дози</a:t>
            </a:r>
            <a:r>
              <a:rPr lang="ru-RU" sz="1400" dirty="0" smtClean="0"/>
              <a:t>, </a:t>
            </a:r>
            <a:r>
              <a:rPr lang="ru-RU" sz="1400" dirty="0" err="1" smtClean="0"/>
              <a:t>попереднього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наповнення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шлунка</a:t>
            </a:r>
            <a:r>
              <a:rPr lang="ru-RU" sz="1400" dirty="0" smtClean="0"/>
              <a:t> та </a:t>
            </a:r>
            <a:r>
              <a:rPr lang="ru-RU" sz="1400" dirty="0" err="1" smtClean="0"/>
              <a:t>одночасного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прийому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етилового</a:t>
            </a:r>
            <a:r>
              <a:rPr lang="ru-RU" sz="1400" dirty="0" smtClean="0"/>
              <a:t> алкоголю.</a:t>
            </a:r>
            <a:br>
              <a:rPr lang="ru-RU" sz="1400" dirty="0" smtClean="0"/>
            </a:br>
            <a:r>
              <a:rPr lang="ru-RU" sz="1400" dirty="0" smtClean="0"/>
              <a:t>При </a:t>
            </a:r>
            <a:r>
              <a:rPr lang="ru-RU" sz="1400" dirty="0" err="1" smtClean="0"/>
              <a:t>отруєнні</a:t>
            </a:r>
            <a:r>
              <a:rPr lang="ru-RU" sz="1400" dirty="0" smtClean="0"/>
              <a:t> легкого </a:t>
            </a:r>
            <a:r>
              <a:rPr lang="ru-RU" sz="1400" dirty="0" err="1" smtClean="0"/>
              <a:t>ступеню</a:t>
            </a:r>
            <a:r>
              <a:rPr lang="ru-RU" sz="1400" dirty="0" smtClean="0"/>
              <a:t> </a:t>
            </a:r>
            <a:r>
              <a:rPr lang="ru-RU" sz="1400" dirty="0" err="1" smtClean="0"/>
              <a:t>характерні</a:t>
            </a:r>
            <a:r>
              <a:rPr lang="ru-RU" sz="1400" dirty="0" smtClean="0"/>
              <a:t> </a:t>
            </a:r>
            <a:r>
              <a:rPr lang="ru-RU" sz="1400" dirty="0" err="1" smtClean="0"/>
              <a:t>головний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біль,нудота</a:t>
            </a:r>
            <a:r>
              <a:rPr lang="ru-RU" sz="1400" dirty="0" smtClean="0"/>
              <a:t>, </a:t>
            </a:r>
            <a:r>
              <a:rPr lang="ru-RU" sz="1400" dirty="0" err="1" smtClean="0"/>
              <a:t>загальна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слабість</a:t>
            </a:r>
            <a:r>
              <a:rPr lang="ru-RU" sz="1400" dirty="0" smtClean="0"/>
              <a:t>, </a:t>
            </a:r>
            <a:r>
              <a:rPr lang="ru-RU" sz="1400" dirty="0" err="1" smtClean="0"/>
              <a:t>запаморочення</a:t>
            </a:r>
            <a:r>
              <a:rPr lang="ru-RU" sz="1400" dirty="0" smtClean="0"/>
              <a:t>. </a:t>
            </a:r>
            <a:r>
              <a:rPr lang="ru-RU" sz="1400" dirty="0" err="1" smtClean="0"/>
              <a:t>Отруєння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середнього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ступеня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супроводжується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сильними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головними</a:t>
            </a:r>
            <a:r>
              <a:rPr lang="ru-RU" sz="1400" dirty="0" smtClean="0"/>
              <a:t> болями, </a:t>
            </a:r>
            <a:r>
              <a:rPr lang="ru-RU" sz="1400" dirty="0" err="1" smtClean="0"/>
              <a:t>блювотою</a:t>
            </a:r>
            <a:r>
              <a:rPr lang="ru-RU" sz="1400" dirty="0" smtClean="0"/>
              <a:t>, </a:t>
            </a:r>
            <a:r>
              <a:rPr lang="ru-RU" sz="1400" dirty="0" err="1" smtClean="0"/>
              <a:t>пригніченням</a:t>
            </a:r>
            <a:r>
              <a:rPr lang="ru-RU" sz="1400" dirty="0" smtClean="0"/>
              <a:t> ЦНС. Через 2-6 </a:t>
            </a:r>
            <a:r>
              <a:rPr lang="ru-RU" sz="1400" dirty="0" err="1" smtClean="0"/>
              <a:t>днів</a:t>
            </a:r>
            <a:r>
              <a:rPr lang="ru-RU" sz="1400" dirty="0" smtClean="0"/>
              <a:t> </a:t>
            </a:r>
            <a:r>
              <a:rPr lang="ru-RU" sz="1400" dirty="0" err="1" smtClean="0"/>
              <a:t>починаються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прогресують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розлади</a:t>
            </a:r>
            <a:r>
              <a:rPr lang="ru-RU" sz="1400" dirty="0" smtClean="0"/>
              <a:t> </a:t>
            </a:r>
            <a:r>
              <a:rPr lang="ru-RU" sz="1400" dirty="0" err="1" smtClean="0"/>
              <a:t>зору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можуть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закінчитися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тимчасовою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незворотньою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сліпотою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важкому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отруєнні</a:t>
            </a:r>
            <a:r>
              <a:rPr lang="ru-RU" sz="1400" dirty="0" smtClean="0"/>
              <a:t> </a:t>
            </a:r>
            <a:r>
              <a:rPr lang="ru-RU" sz="1400" dirty="0" err="1" smtClean="0"/>
              <a:t>швидко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розвивається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коматозний</a:t>
            </a:r>
            <a:r>
              <a:rPr lang="ru-RU" sz="1400" dirty="0" smtClean="0"/>
              <a:t> стан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втратою</a:t>
            </a:r>
            <a:r>
              <a:rPr lang="ru-RU" sz="1400" dirty="0" smtClean="0"/>
              <a:t> </a:t>
            </a:r>
            <a:r>
              <a:rPr lang="ru-RU" sz="1400" dirty="0" err="1" smtClean="0"/>
              <a:t>свідомості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порушеннями</a:t>
            </a:r>
            <a:r>
              <a:rPr lang="ru-RU" sz="1400" dirty="0" smtClean="0"/>
              <a:t> </a:t>
            </a:r>
            <a:r>
              <a:rPr lang="ru-RU" sz="1400" dirty="0" err="1" smtClean="0"/>
              <a:t>гемодинаміки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дихання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появою</a:t>
            </a:r>
            <a:r>
              <a:rPr lang="ru-RU" sz="1400" dirty="0" smtClean="0"/>
              <a:t> “синюхи” – </a:t>
            </a:r>
            <a:r>
              <a:rPr lang="ru-RU" sz="1400" dirty="0" err="1" smtClean="0"/>
              <a:t>різкого</a:t>
            </a:r>
            <a:r>
              <a:rPr lang="ru-RU" sz="1400" dirty="0" smtClean="0"/>
              <a:t> тотального </a:t>
            </a:r>
            <a:r>
              <a:rPr lang="ru-RU" sz="1400" dirty="0" err="1" smtClean="0"/>
              <a:t>ціанозу</a:t>
            </a:r>
            <a:r>
              <a:rPr lang="ru-RU" sz="1400" dirty="0" smtClean="0"/>
              <a:t> </a:t>
            </a:r>
            <a:r>
              <a:rPr lang="ru-RU" sz="1400" dirty="0" err="1" smtClean="0"/>
              <a:t>шкіри</a:t>
            </a:r>
            <a:r>
              <a:rPr lang="ru-RU" sz="1400" dirty="0" smtClean="0"/>
              <a:t>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слизових</a:t>
            </a:r>
            <a:r>
              <a:rPr lang="ru-RU" sz="1400" dirty="0" smtClean="0"/>
              <a:t>. Смерть </a:t>
            </a:r>
            <a:r>
              <a:rPr lang="ru-RU" sz="1400" dirty="0" err="1" smtClean="0"/>
              <a:t>наступає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паралічу</a:t>
            </a:r>
            <a:r>
              <a:rPr lang="ru-RU" sz="1400" dirty="0" smtClean="0"/>
              <a:t> </a:t>
            </a:r>
            <a:r>
              <a:rPr lang="ru-RU" sz="1400" dirty="0" err="1" smtClean="0"/>
              <a:t>дихання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гострої</a:t>
            </a:r>
            <a:r>
              <a:rPr lang="ru-RU" sz="1400" dirty="0" smtClean="0"/>
              <a:t> </a:t>
            </a:r>
            <a:r>
              <a:rPr lang="ru-RU" sz="1400" dirty="0" err="1" smtClean="0"/>
              <a:t>серцево-судинної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недостатності</a:t>
            </a:r>
            <a:r>
              <a:rPr lang="ru-RU" sz="1400" dirty="0" smtClean="0"/>
              <a:t> на </a:t>
            </a:r>
            <a:r>
              <a:rPr lang="ru-RU" sz="1400" dirty="0" err="1" smtClean="0"/>
              <a:t>фоні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прогресуючого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дикомпенсованого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метаболічного</a:t>
            </a:r>
            <a:r>
              <a:rPr lang="ru-RU" sz="1400" dirty="0" smtClean="0"/>
              <a:t> ацидозу.</a:t>
            </a:r>
            <a:endParaRPr lang="ru-RU" sz="1400" dirty="0"/>
          </a:p>
        </p:txBody>
      </p:sp>
      <p:pic>
        <p:nvPicPr>
          <p:cNvPr id="3" name="Рисунок 2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268760"/>
            <a:ext cx="3384376" cy="42304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700808"/>
            <a:ext cx="842493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1.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хворий</a:t>
            </a:r>
            <a:r>
              <a:rPr lang="ru-RU" sz="1400" dirty="0" smtClean="0"/>
              <a:t> в </a:t>
            </a:r>
            <a:r>
              <a:rPr lang="ru-RU" sz="1400" dirty="0" err="1" smtClean="0"/>
              <a:t>свідомості</a:t>
            </a:r>
            <a:r>
              <a:rPr lang="ru-RU" sz="1400" dirty="0" smtClean="0"/>
              <a:t>,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блювоту</a:t>
            </a:r>
            <a:r>
              <a:rPr lang="ru-RU" sz="1400" dirty="0" smtClean="0"/>
              <a:t> (</a:t>
            </a:r>
            <a:r>
              <a:rPr lang="ru-RU" sz="1400" dirty="0" err="1" smtClean="0"/>
              <a:t>подразнення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коріня</a:t>
            </a:r>
            <a:r>
              <a:rPr lang="ru-RU" sz="1400" dirty="0" smtClean="0"/>
              <a:t> </a:t>
            </a:r>
            <a:r>
              <a:rPr lang="ru-RU" sz="1400" dirty="0" err="1" smtClean="0"/>
              <a:t>язика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задньох</a:t>
            </a:r>
            <a:r>
              <a:rPr lang="ru-RU" sz="1400" dirty="0" smtClean="0"/>
              <a:t> </a:t>
            </a:r>
            <a:r>
              <a:rPr lang="ru-RU" sz="1400" dirty="0" err="1" smtClean="0"/>
              <a:t>стінки</a:t>
            </a:r>
            <a:r>
              <a:rPr lang="ru-RU" sz="1400" dirty="0" smtClean="0"/>
              <a:t> глотки)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промити</a:t>
            </a:r>
            <a:r>
              <a:rPr lang="ru-RU" sz="1400" dirty="0" smtClean="0"/>
              <a:t> </a:t>
            </a:r>
            <a:r>
              <a:rPr lang="ru-RU" sz="1400" dirty="0" err="1" smtClean="0"/>
              <a:t>шлунок</a:t>
            </a:r>
            <a:r>
              <a:rPr lang="ru-RU" sz="1400" dirty="0" smtClean="0"/>
              <a:t> </a:t>
            </a:r>
            <a:r>
              <a:rPr lang="ru-RU" sz="1400" dirty="0" err="1" smtClean="0"/>
              <a:t>беззондовим</a:t>
            </a:r>
            <a:r>
              <a:rPr lang="ru-RU" sz="1400" dirty="0" smtClean="0"/>
              <a:t> методом 2-3% </a:t>
            </a:r>
            <a:r>
              <a:rPr lang="ru-RU" sz="1400" dirty="0" err="1" smtClean="0"/>
              <a:t>розчином</a:t>
            </a:r>
            <a:r>
              <a:rPr lang="ru-RU" sz="1400" dirty="0" smtClean="0"/>
              <a:t> </a:t>
            </a:r>
            <a:r>
              <a:rPr lang="ru-RU" sz="1400" dirty="0" err="1" smtClean="0"/>
              <a:t>гудрокарбонату</a:t>
            </a:r>
            <a:r>
              <a:rPr lang="ru-RU" sz="1400" dirty="0" smtClean="0"/>
              <a:t> </a:t>
            </a:r>
            <a:r>
              <a:rPr lang="ru-RU" sz="1400" dirty="0" err="1" smtClean="0"/>
              <a:t>натрію</a:t>
            </a:r>
            <a:r>
              <a:rPr lang="ru-RU" sz="1400" dirty="0" smtClean="0"/>
              <a:t> (</a:t>
            </a:r>
            <a:r>
              <a:rPr lang="ru-RU" sz="1400" dirty="0" err="1" smtClean="0"/>
              <a:t>харчової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соди</a:t>
            </a:r>
            <a:r>
              <a:rPr lang="ru-RU" sz="1400" dirty="0" smtClean="0"/>
              <a:t>). </a:t>
            </a:r>
            <a:r>
              <a:rPr lang="ru-RU" sz="1400" dirty="0" err="1" smtClean="0"/>
              <a:t>Краще</a:t>
            </a:r>
            <a:r>
              <a:rPr lang="ru-RU" sz="1400" dirty="0" smtClean="0"/>
              <a:t>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зробити</a:t>
            </a:r>
            <a:r>
              <a:rPr lang="ru-RU" sz="1400" dirty="0" smtClean="0"/>
              <a:t> (а при </a:t>
            </a:r>
            <a:r>
              <a:rPr lang="ru-RU" sz="1400" dirty="0" err="1" smtClean="0"/>
              <a:t>порушеннях</a:t>
            </a:r>
            <a:r>
              <a:rPr lang="ru-RU" sz="1400" dirty="0" smtClean="0"/>
              <a:t> </a:t>
            </a:r>
            <a:r>
              <a:rPr lang="ru-RU" sz="1400" dirty="0" err="1" smtClean="0"/>
              <a:t>свідомості</a:t>
            </a:r>
            <a:r>
              <a:rPr lang="ru-RU" sz="1400" dirty="0" smtClean="0"/>
              <a:t> - </a:t>
            </a:r>
            <a:r>
              <a:rPr lang="ru-RU" sz="1400" dirty="0" err="1" smtClean="0"/>
              <a:t>обов’язково</a:t>
            </a:r>
            <a:r>
              <a:rPr lang="ru-RU" sz="1400" dirty="0" smtClean="0"/>
              <a:t>) за </a:t>
            </a:r>
            <a:r>
              <a:rPr lang="ru-RU" sz="1400" dirty="0" err="1" smtClean="0"/>
              <a:t>допомогою</a:t>
            </a:r>
            <a:r>
              <a:rPr lang="ru-RU" sz="1400" dirty="0" smtClean="0"/>
              <a:t> зонда. В </a:t>
            </a:r>
            <a:r>
              <a:rPr lang="ru-RU" sz="1400" dirty="0" err="1" smtClean="0"/>
              <a:t>кінці</a:t>
            </a:r>
            <a:r>
              <a:rPr lang="ru-RU" sz="1400" dirty="0" smtClean="0"/>
              <a:t> ввести в </a:t>
            </a:r>
            <a:r>
              <a:rPr lang="ru-RU" sz="1400" dirty="0" err="1" smtClean="0"/>
              <a:t>шлунок</a:t>
            </a:r>
            <a:r>
              <a:rPr lang="ru-RU" sz="1400" dirty="0" smtClean="0"/>
              <a:t> </a:t>
            </a:r>
            <a:r>
              <a:rPr lang="ru-RU" sz="1400" dirty="0" err="1" smtClean="0"/>
              <a:t>активоване</a:t>
            </a:r>
            <a:r>
              <a:rPr lang="ru-RU" sz="1400" dirty="0" smtClean="0"/>
              <a:t> </a:t>
            </a:r>
            <a:r>
              <a:rPr lang="ru-RU" sz="1400" dirty="0" err="1" smtClean="0"/>
              <a:t>вгілля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інший</a:t>
            </a:r>
            <a:r>
              <a:rPr lang="ru-RU" sz="1400" dirty="0" smtClean="0"/>
              <a:t> сорбент, </a:t>
            </a:r>
            <a:r>
              <a:rPr lang="ru-RU" sz="1400" dirty="0" err="1" smtClean="0"/>
              <a:t>сольове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проносне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2</a:t>
            </a:r>
            <a:r>
              <a:rPr lang="ru-RU" sz="1400" dirty="0" smtClean="0"/>
              <a:t>. </a:t>
            </a:r>
            <a:r>
              <a:rPr lang="ru-RU" sz="1400" dirty="0" err="1" smtClean="0"/>
              <a:t>Антагоністи</a:t>
            </a:r>
            <a:r>
              <a:rPr lang="ru-RU" sz="1400" dirty="0" smtClean="0"/>
              <a:t> АДГ - </a:t>
            </a:r>
            <a:r>
              <a:rPr lang="ru-RU" sz="1400" dirty="0" err="1" smtClean="0"/>
              <a:t>піразол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4-метилпіразол в дозах </a:t>
            </a:r>
            <a:r>
              <a:rPr lang="ru-RU" sz="1400" dirty="0" err="1" smtClean="0"/>
              <a:t>згідно</a:t>
            </a:r>
            <a:r>
              <a:rPr lang="ru-RU" sz="1400" dirty="0" smtClean="0"/>
              <a:t> </a:t>
            </a:r>
            <a:r>
              <a:rPr lang="ru-RU" sz="1400" dirty="0" err="1" smtClean="0"/>
              <a:t>інструкції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3</a:t>
            </a:r>
            <a:r>
              <a:rPr lang="ru-RU" sz="1400" dirty="0" smtClean="0"/>
              <a:t>. Антидотом метанолу </a:t>
            </a:r>
            <a:r>
              <a:rPr lang="ru-RU" sz="1400" dirty="0" err="1" smtClean="0"/>
              <a:t>є</a:t>
            </a:r>
            <a:r>
              <a:rPr lang="ru-RU" sz="1400" dirty="0" smtClean="0"/>
              <a:t> </a:t>
            </a:r>
            <a:r>
              <a:rPr lang="ru-RU" sz="1400" dirty="0" err="1" smtClean="0"/>
              <a:t>еталон</a:t>
            </a:r>
            <a:r>
              <a:rPr lang="ru-RU" sz="1400" dirty="0" smtClean="0"/>
              <a:t>, </a:t>
            </a:r>
            <a:r>
              <a:rPr lang="ru-RU" sz="1400" dirty="0" err="1" smtClean="0"/>
              <a:t>бо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зв’язує</a:t>
            </a:r>
            <a:r>
              <a:rPr lang="ru-RU" sz="1400" dirty="0" smtClean="0"/>
              <a:t> АДГ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цим</a:t>
            </a:r>
            <a:r>
              <a:rPr lang="ru-RU" sz="1400" dirty="0" smtClean="0"/>
              <a:t> </a:t>
            </a:r>
            <a:r>
              <a:rPr lang="ru-RU" sz="1400" dirty="0" err="1" smtClean="0"/>
              <a:t>затримує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токсичних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продуктів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розпаду</a:t>
            </a:r>
            <a:r>
              <a:rPr lang="ru-RU" sz="1400" dirty="0" smtClean="0"/>
              <a:t> метанолу.</a:t>
            </a:r>
            <a:br>
              <a:rPr lang="ru-RU" sz="1400" dirty="0" smtClean="0"/>
            </a:br>
            <a:r>
              <a:rPr lang="ru-RU" sz="1400" dirty="0" smtClean="0"/>
              <a:t>а</a:t>
            </a:r>
            <a:r>
              <a:rPr lang="ru-RU" sz="1400" dirty="0" smtClean="0"/>
              <a:t>)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хворий</a:t>
            </a:r>
            <a:r>
              <a:rPr lang="ru-RU" sz="1400" dirty="0" smtClean="0"/>
              <a:t> в </a:t>
            </a:r>
            <a:r>
              <a:rPr lang="ru-RU" sz="1400" dirty="0" err="1" smtClean="0"/>
              <a:t>свідомості</a:t>
            </a:r>
            <a:r>
              <a:rPr lang="ru-RU" sz="1400" dirty="0" smtClean="0"/>
              <a:t>, то </a:t>
            </a:r>
            <a:r>
              <a:rPr lang="ru-RU" sz="1400" dirty="0" err="1" smtClean="0"/>
              <a:t>етанол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дати</a:t>
            </a:r>
            <a:r>
              <a:rPr lang="ru-RU" sz="1400" dirty="0" smtClean="0"/>
              <a:t> </a:t>
            </a:r>
            <a:r>
              <a:rPr lang="ru-RU" sz="1400" dirty="0" err="1" smtClean="0"/>
              <a:t>всередину</a:t>
            </a:r>
            <a:r>
              <a:rPr lang="ru-RU" sz="1400" dirty="0" smtClean="0"/>
              <a:t> в дозах 1,0 мл/кг 96 % спирту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</a:t>
            </a:r>
            <a:r>
              <a:rPr lang="ru-RU" sz="1400" dirty="0" err="1" smtClean="0"/>
              <a:t>алкогольні</a:t>
            </a:r>
            <a:r>
              <a:rPr lang="ru-RU" sz="1400" dirty="0" smtClean="0"/>
              <a:t> </a:t>
            </a:r>
            <a:r>
              <a:rPr lang="ru-RU" sz="1400" dirty="0" err="1" smtClean="0"/>
              <a:t>напої</a:t>
            </a:r>
            <a:r>
              <a:rPr lang="ru-RU" sz="1400" dirty="0" smtClean="0"/>
              <a:t> в </a:t>
            </a:r>
            <a:r>
              <a:rPr lang="ru-RU" sz="1400" dirty="0" err="1" smtClean="0"/>
              <a:t>еквівалентних</a:t>
            </a:r>
            <a:r>
              <a:rPr lang="ru-RU" sz="1400" dirty="0" smtClean="0"/>
              <a:t> дозах </a:t>
            </a:r>
            <a:r>
              <a:rPr lang="ru-RU" sz="1400" dirty="0" err="1" smtClean="0"/>
              <a:t>протягом</a:t>
            </a:r>
            <a:r>
              <a:rPr lang="ru-RU" sz="1400" dirty="0" smtClean="0"/>
              <a:t> </a:t>
            </a:r>
            <a:r>
              <a:rPr lang="ru-RU" sz="1400" dirty="0" err="1" smtClean="0"/>
              <a:t>першої</a:t>
            </a:r>
            <a:r>
              <a:rPr lang="ru-RU" sz="1400" dirty="0" smtClean="0"/>
              <a:t> </a:t>
            </a:r>
            <a:r>
              <a:rPr lang="ru-RU" sz="1400" dirty="0" err="1" smtClean="0"/>
              <a:t>доби</a:t>
            </a:r>
            <a:r>
              <a:rPr lang="ru-RU" sz="1400" dirty="0" smtClean="0"/>
              <a:t>. В </a:t>
            </a:r>
            <a:r>
              <a:rPr lang="ru-RU" sz="1400" dirty="0" err="1" smtClean="0"/>
              <a:t>наступному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дають</a:t>
            </a:r>
            <a:r>
              <a:rPr lang="ru-RU" sz="1400" dirty="0" smtClean="0"/>
              <a:t> алкоголь по 0,15-0,20 мл/кг/год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розрахунку</a:t>
            </a:r>
            <a:r>
              <a:rPr lang="ru-RU" sz="1400" dirty="0" smtClean="0"/>
              <a:t> на 96 % спирту.</a:t>
            </a:r>
            <a:br>
              <a:rPr lang="ru-RU" sz="1400" dirty="0" smtClean="0"/>
            </a:br>
            <a:r>
              <a:rPr lang="ru-RU" sz="1400" dirty="0" smtClean="0"/>
              <a:t>б</a:t>
            </a:r>
            <a:r>
              <a:rPr lang="ru-RU" sz="1400" dirty="0" smtClean="0"/>
              <a:t>)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хворий</a:t>
            </a:r>
            <a:r>
              <a:rPr lang="ru-RU" sz="1400" dirty="0" smtClean="0"/>
              <a:t> в коматозному </a:t>
            </a:r>
            <a:r>
              <a:rPr lang="ru-RU" sz="1400" dirty="0" err="1" smtClean="0"/>
              <a:t>стані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приймати</a:t>
            </a:r>
            <a:r>
              <a:rPr lang="ru-RU" sz="1400" dirty="0" smtClean="0"/>
              <a:t> алкоголь </a:t>
            </a:r>
            <a:r>
              <a:rPr lang="ru-RU" sz="1400" dirty="0" err="1" smtClean="0"/>
              <a:t>всередину</a:t>
            </a:r>
            <a:r>
              <a:rPr lang="ru-RU" sz="1400" dirty="0" smtClean="0"/>
              <a:t>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причин, то </a:t>
            </a:r>
            <a:r>
              <a:rPr lang="ru-RU" sz="1400" dirty="0" err="1" smtClean="0"/>
              <a:t>призначають</a:t>
            </a:r>
            <a:r>
              <a:rPr lang="ru-RU" sz="1400" dirty="0" smtClean="0"/>
              <a:t> 10 % </a:t>
            </a:r>
            <a:r>
              <a:rPr lang="ru-RU" sz="1400" dirty="0" err="1" smtClean="0"/>
              <a:t>розчин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станолу</a:t>
            </a:r>
            <a:r>
              <a:rPr lang="ru-RU" sz="1400" dirty="0" smtClean="0"/>
              <a:t> на </a:t>
            </a:r>
            <a:r>
              <a:rPr lang="ru-RU" sz="1400" dirty="0" err="1" smtClean="0"/>
              <a:t>глюкозі</a:t>
            </a:r>
            <a:r>
              <a:rPr lang="ru-RU" sz="1400" dirty="0" smtClean="0"/>
              <a:t> в </a:t>
            </a:r>
            <a:r>
              <a:rPr lang="ru-RU" sz="1400" dirty="0" err="1" smtClean="0"/>
              <a:t>насичуючій</a:t>
            </a:r>
            <a:r>
              <a:rPr lang="ru-RU" sz="1400" dirty="0" smtClean="0"/>
              <a:t> </a:t>
            </a:r>
            <a:r>
              <a:rPr lang="ru-RU" sz="1400" dirty="0" err="1" smtClean="0"/>
              <a:t>дозі</a:t>
            </a:r>
            <a:r>
              <a:rPr lang="ru-RU" sz="1400" dirty="0" smtClean="0"/>
              <a:t> 10 мл/кг </a:t>
            </a:r>
            <a:r>
              <a:rPr lang="ru-RU" sz="1400" dirty="0" err="1" smtClean="0"/>
              <a:t>довенно</a:t>
            </a:r>
            <a:r>
              <a:rPr lang="ru-RU" sz="1400" dirty="0" smtClean="0"/>
              <a:t> в першу </a:t>
            </a:r>
            <a:r>
              <a:rPr lang="ru-RU" sz="1400" dirty="0" err="1" smtClean="0"/>
              <a:t>добу</a:t>
            </a:r>
            <a:r>
              <a:rPr lang="ru-RU" sz="1400" dirty="0" smtClean="0"/>
              <a:t>. </a:t>
            </a:r>
            <a:r>
              <a:rPr lang="ru-RU" sz="1400" dirty="0" err="1" smtClean="0"/>
              <a:t>Підтримуюча</a:t>
            </a:r>
            <a:r>
              <a:rPr lang="ru-RU" sz="1400" dirty="0" smtClean="0"/>
              <a:t> доза в </a:t>
            </a:r>
            <a:r>
              <a:rPr lang="ru-RU" sz="1400" dirty="0" err="1" smtClean="0"/>
              <a:t>наступні</a:t>
            </a:r>
            <a:r>
              <a:rPr lang="ru-RU" sz="1400" dirty="0" smtClean="0"/>
              <a:t> </a:t>
            </a:r>
            <a:r>
              <a:rPr lang="ru-RU" sz="1400" dirty="0" err="1" smtClean="0"/>
              <a:t>дні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складає</a:t>
            </a:r>
            <a:r>
              <a:rPr lang="ru-RU" sz="1400" dirty="0" smtClean="0"/>
              <a:t> 1,5-2,0 мл/кг/год. 10% </a:t>
            </a:r>
            <a:r>
              <a:rPr lang="ru-RU" sz="1400" dirty="0" err="1" smtClean="0"/>
              <a:t>розчину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err="1" smtClean="0"/>
              <a:t>Вищевказаними</a:t>
            </a:r>
            <a:r>
              <a:rPr lang="ru-RU" sz="1400" dirty="0" smtClean="0"/>
              <a:t> </a:t>
            </a:r>
            <a:r>
              <a:rPr lang="ru-RU" sz="1400" dirty="0" smtClean="0"/>
              <a:t>дозами </a:t>
            </a:r>
            <a:r>
              <a:rPr lang="ru-RU" sz="1400" dirty="0" err="1" smtClean="0"/>
              <a:t>створюються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концентрації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етанолу</a:t>
            </a:r>
            <a:r>
              <a:rPr lang="ru-RU" sz="1400" dirty="0" smtClean="0"/>
              <a:t> в </a:t>
            </a:r>
            <a:r>
              <a:rPr lang="ru-RU" sz="1400" dirty="0" err="1" smtClean="0"/>
              <a:t>крові</a:t>
            </a:r>
            <a:r>
              <a:rPr lang="ru-RU" sz="1400" dirty="0" smtClean="0"/>
              <a:t> 1,0-2,0 г/л. </a:t>
            </a:r>
            <a:r>
              <a:rPr lang="ru-RU" sz="1400" dirty="0" err="1" smtClean="0"/>
              <a:t>Тривалість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дачі</a:t>
            </a:r>
            <a:r>
              <a:rPr lang="ru-RU" sz="1400" dirty="0" smtClean="0"/>
              <a:t> антидоту 4-5 </a:t>
            </a:r>
            <a:r>
              <a:rPr lang="ru-RU" sz="1400" dirty="0" err="1" smtClean="0"/>
              <a:t>днів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до </a:t>
            </a:r>
            <a:r>
              <a:rPr lang="ru-RU" sz="1400" dirty="0" err="1" smtClean="0"/>
              <a:t>зникнення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клінічних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проявів</a:t>
            </a:r>
            <a:r>
              <a:rPr lang="ru-RU" sz="1400" dirty="0" smtClean="0"/>
              <a:t> </a:t>
            </a:r>
            <a:r>
              <a:rPr lang="ru-RU" sz="1400" dirty="0" err="1" smtClean="0"/>
              <a:t>отруєння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4</a:t>
            </a:r>
            <a:r>
              <a:rPr lang="ru-RU" sz="1400" dirty="0" smtClean="0"/>
              <a:t>. </a:t>
            </a:r>
            <a:r>
              <a:rPr lang="ru-RU" sz="1400" dirty="0" err="1" smtClean="0"/>
              <a:t>Лейковорин</a:t>
            </a:r>
            <a:r>
              <a:rPr lang="ru-RU" sz="1400" dirty="0" smtClean="0"/>
              <a:t> 1,0 мг/кг (максимальна доза 50 мг) разом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фоліевою</a:t>
            </a:r>
            <a:r>
              <a:rPr lang="ru-RU" sz="1400" dirty="0" smtClean="0"/>
              <a:t> кислотою 1,0 мг/кг </a:t>
            </a:r>
            <a:r>
              <a:rPr lang="ru-RU" sz="1400" dirty="0" err="1" smtClean="0"/>
              <a:t>внутрішньом’язево</a:t>
            </a:r>
            <a:r>
              <a:rPr lang="ru-RU" sz="1400" dirty="0" smtClean="0"/>
              <a:t> </a:t>
            </a:r>
            <a:r>
              <a:rPr lang="ru-RU" sz="1400" dirty="0" err="1" smtClean="0"/>
              <a:t>кожні</a:t>
            </a:r>
            <a:r>
              <a:rPr lang="ru-RU" sz="1400" dirty="0" smtClean="0"/>
              <a:t> 4 </a:t>
            </a:r>
            <a:r>
              <a:rPr lang="ru-RU" sz="1400" dirty="0" err="1" smtClean="0"/>
              <a:t>години</a:t>
            </a:r>
            <a:r>
              <a:rPr lang="ru-RU" sz="1400" dirty="0" smtClean="0"/>
              <a:t>. (</a:t>
            </a:r>
            <a:r>
              <a:rPr lang="ru-RU" sz="1400" dirty="0" err="1" smtClean="0"/>
              <a:t>всього</a:t>
            </a:r>
            <a:r>
              <a:rPr lang="ru-RU" sz="1400" dirty="0" smtClean="0"/>
              <a:t> 6 доз) для </a:t>
            </a:r>
            <a:r>
              <a:rPr lang="ru-RU" sz="1400" dirty="0" err="1" smtClean="0"/>
              <a:t>прискорення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метаболізму</a:t>
            </a:r>
            <a:r>
              <a:rPr lang="ru-RU" sz="1400" dirty="0" smtClean="0"/>
              <a:t> </a:t>
            </a:r>
            <a:r>
              <a:rPr lang="ru-RU" sz="1400" dirty="0" err="1" smtClean="0"/>
              <a:t>мурашиної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кислоти</a:t>
            </a:r>
            <a:r>
              <a:rPr lang="ru-RU" sz="1400" dirty="0" smtClean="0"/>
              <a:t>.</a:t>
            </a:r>
            <a:br>
              <a:rPr lang="ru-RU" sz="1400" dirty="0" smtClean="0"/>
            </a:br>
            <a:r>
              <a:rPr lang="ru-RU" sz="1400" dirty="0" smtClean="0"/>
              <a:t>5</a:t>
            </a:r>
            <a:r>
              <a:rPr lang="ru-RU" sz="1400" dirty="0" smtClean="0"/>
              <a:t>. Метод </a:t>
            </a:r>
            <a:r>
              <a:rPr lang="ru-RU" sz="1400" dirty="0" err="1" smtClean="0"/>
              <a:t>осмотичного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форсованого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лужного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діурезу</a:t>
            </a:r>
            <a:r>
              <a:rPr lang="ru-RU" sz="1400" dirty="0" smtClean="0"/>
              <a:t> (див. </a:t>
            </a:r>
            <a:r>
              <a:rPr lang="ru-RU" sz="1400" dirty="0" err="1" smtClean="0"/>
              <a:t>отруєння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етанолом</a:t>
            </a:r>
            <a:r>
              <a:rPr lang="ru-RU" sz="1400" dirty="0" smtClean="0"/>
              <a:t>).</a:t>
            </a:r>
            <a:br>
              <a:rPr lang="ru-RU" sz="1400" dirty="0" smtClean="0"/>
            </a:br>
            <a:r>
              <a:rPr lang="ru-RU" sz="1400" dirty="0" smtClean="0"/>
              <a:t>6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прийомі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30 мл метанолу </a:t>
            </a:r>
            <a:r>
              <a:rPr lang="ru-RU" sz="1400" dirty="0" err="1" smtClean="0"/>
              <a:t>показані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екстракорпоральні</a:t>
            </a:r>
            <a:r>
              <a:rPr lang="ru-RU" sz="1400" dirty="0" smtClean="0"/>
              <a:t> </a:t>
            </a:r>
            <a:r>
              <a:rPr lang="ru-RU" sz="1400" dirty="0" err="1" smtClean="0"/>
              <a:t>методи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детоксикації</a:t>
            </a:r>
            <a:r>
              <a:rPr lang="ru-RU" sz="1400" dirty="0" smtClean="0"/>
              <a:t>,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як </a:t>
            </a:r>
            <a:r>
              <a:rPr lang="ru-RU" sz="1400" dirty="0" err="1" smtClean="0"/>
              <a:t>гемодіаліз</a:t>
            </a:r>
            <a:r>
              <a:rPr lang="ru-RU" sz="1400" dirty="0" smtClean="0"/>
              <a:t>, </a:t>
            </a:r>
            <a:r>
              <a:rPr lang="ru-RU" sz="1400" dirty="0" err="1" smtClean="0"/>
              <a:t>перитонеальний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діаліз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комбінація</a:t>
            </a:r>
            <a:r>
              <a:rPr lang="ru-RU" sz="14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400" dirty="0" smtClean="0"/>
              <a:t>7</a:t>
            </a:r>
            <a:r>
              <a:rPr lang="ru-RU" sz="1400" dirty="0" smtClean="0"/>
              <a:t>. </a:t>
            </a:r>
            <a:r>
              <a:rPr lang="ru-RU" sz="1400" dirty="0" err="1" smtClean="0"/>
              <a:t>Корекція</a:t>
            </a:r>
            <a:r>
              <a:rPr lang="ru-RU" sz="1400" dirty="0" smtClean="0"/>
              <a:t> КЛР та </a:t>
            </a:r>
            <a:r>
              <a:rPr lang="ru-RU" sz="1400" dirty="0" err="1" smtClean="0"/>
              <a:t>водно-електролітного</a:t>
            </a:r>
            <a:r>
              <a:rPr lang="ru-RU" sz="1400" dirty="0" smtClean="0"/>
              <a:t> балансу за </a:t>
            </a:r>
            <a:r>
              <a:rPr lang="ru-RU" sz="1400" dirty="0" err="1" smtClean="0"/>
              <a:t>загальними</a:t>
            </a:r>
            <a:r>
              <a:rPr lang="ru-RU" sz="1400" dirty="0" smtClean="0"/>
              <a:t> правилами.</a:t>
            </a:r>
            <a:br>
              <a:rPr lang="ru-RU" sz="1400" dirty="0" smtClean="0"/>
            </a:br>
            <a:r>
              <a:rPr lang="ru-RU" sz="1400" dirty="0" smtClean="0"/>
              <a:t>8</a:t>
            </a:r>
            <a:r>
              <a:rPr lang="ru-RU" sz="1400" dirty="0" smtClean="0"/>
              <a:t>. Симптоматична </a:t>
            </a:r>
            <a:r>
              <a:rPr lang="ru-RU" sz="1400" dirty="0" err="1" smtClean="0"/>
              <a:t>посиндромна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терапія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836712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Невідкладна допомога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764</Words>
  <Application>Microsoft Office PowerPoint</Application>
  <PresentationFormat>Экран (4:3)</PresentationFormat>
  <Paragraphs>21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Отруєння кислотами, лугами та метиловим спиртом</vt:lpstr>
      <vt:lpstr>Слайд 2</vt:lpstr>
      <vt:lpstr>Отруєння кислотами</vt:lpstr>
      <vt:lpstr>Слайд 4</vt:lpstr>
      <vt:lpstr>Отруєння лугами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Коморкина</cp:lastModifiedBy>
  <cp:revision>22</cp:revision>
  <dcterms:modified xsi:type="dcterms:W3CDTF">2013-12-15T22:34:57Z</dcterms:modified>
</cp:coreProperties>
</file>