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D"/>
    <a:srgbClr val="2D2D2F"/>
    <a:srgbClr val="716DB7"/>
    <a:srgbClr val="B9B6E4"/>
    <a:srgbClr val="463FA7"/>
    <a:srgbClr val="C5B6F0"/>
    <a:srgbClr val="363080"/>
    <a:srgbClr val="3399FF"/>
    <a:srgbClr val="3333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28" autoAdjust="0"/>
  </p:normalViewPr>
  <p:slideViewPr>
    <p:cSldViewPr snapToGrid="0">
      <p:cViewPr varScale="1">
        <p:scale>
          <a:sx n="111" d="100"/>
          <a:sy n="111" d="100"/>
        </p:scale>
        <p:origin x="-1518" y="-96"/>
      </p:cViewPr>
      <p:guideLst>
        <p:guide orient="horz" pos="618"/>
        <p:guide orient="horz" pos="935"/>
        <p:guide orient="horz" pos="164"/>
        <p:guide orient="horz" pos="3158"/>
        <p:guide orient="horz" pos="1207"/>
        <p:guide pos="5511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7D9E1F-D36D-41C7-A24D-706A1CE883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24F77-D01F-4214-B78B-B37A24EEF2D6}" type="slidenum">
              <a:rPr lang="en-GB"/>
              <a:pPr/>
              <a:t>1</a:t>
            </a:fld>
            <a:endParaRPr lang="en-GB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 userDrawn="1"/>
        </p:nvSpPr>
        <p:spPr bwMode="auto">
          <a:xfrm>
            <a:off x="93663" y="71438"/>
            <a:ext cx="8942387" cy="3789362"/>
          </a:xfrm>
          <a:prstGeom prst="roundRect">
            <a:avLst>
              <a:gd name="adj" fmla="val 6282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AutoShape 11"/>
          <p:cNvSpPr>
            <a:spLocks noChangeArrowheads="1"/>
          </p:cNvSpPr>
          <p:nvPr userDrawn="1"/>
        </p:nvSpPr>
        <p:spPr bwMode="auto">
          <a:xfrm>
            <a:off x="219075" y="201613"/>
            <a:ext cx="8713788" cy="3551237"/>
          </a:xfrm>
          <a:prstGeom prst="roundRect">
            <a:avLst>
              <a:gd name="adj" fmla="val 5231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AutoShape 15"/>
          <p:cNvSpPr>
            <a:spLocks noChangeArrowheads="1"/>
          </p:cNvSpPr>
          <p:nvPr userDrawn="1"/>
        </p:nvSpPr>
        <p:spPr bwMode="auto">
          <a:xfrm>
            <a:off x="100013" y="5805488"/>
            <a:ext cx="8936037" cy="9080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AutoShape 16"/>
          <p:cNvSpPr>
            <a:spLocks noChangeArrowheads="1"/>
          </p:cNvSpPr>
          <p:nvPr userDrawn="1"/>
        </p:nvSpPr>
        <p:spPr bwMode="auto">
          <a:xfrm>
            <a:off x="225425" y="5883275"/>
            <a:ext cx="8713788" cy="7524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318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988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707188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0780F741-0FDD-4D8E-AA4E-F4C2CEB26FA6}" type="slidenum">
              <a:rPr lang="en-GB" sz="14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7850" y="1233488"/>
            <a:ext cx="7989888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0806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173788"/>
            <a:ext cx="2133600" cy="279400"/>
          </a:xfrm>
          <a:solidFill>
            <a:schemeClr val="bg1"/>
          </a:solidFill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419C88-3C49-4A11-8291-91FC244459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8F0D2-7F1D-410D-8D99-011C15642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9088" y="404813"/>
            <a:ext cx="2079625" cy="5688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0213" y="404813"/>
            <a:ext cx="6086475" cy="5688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2BD2-4FF7-4C9A-8BAA-492F0B5B0D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404813"/>
            <a:ext cx="8291512" cy="720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B6AF-B8CD-4F7A-893E-B81110544E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404813"/>
            <a:ext cx="8291512" cy="720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9B5C-9FF1-4EB4-BFAE-1BEE216612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E3A1-DCAC-4926-81DB-3D18CA5097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DBDD-149F-421E-AE01-4C0BFDB889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3114-1995-450F-9837-A1DF99AC93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00CD-22F6-440B-99B9-4A33CDDDD0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7D7C-6599-4775-894C-65E891F059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6BEB7-5EBC-48D5-B37D-BE495232C9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F2F5-0FDD-4648-8F66-C24721ECFD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B648-7FBE-4750-BC69-ECDFDA1E66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AutoShape 11"/>
          <p:cNvSpPr>
            <a:spLocks noChangeArrowheads="1"/>
          </p:cNvSpPr>
          <p:nvPr userDrawn="1"/>
        </p:nvSpPr>
        <p:spPr bwMode="auto">
          <a:xfrm>
            <a:off x="93663" y="71438"/>
            <a:ext cx="8942387" cy="13049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404813"/>
            <a:ext cx="82915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1DEAC6A-E979-493D-A7FB-0C73FD1527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9948" name="AutoShape 12"/>
          <p:cNvSpPr>
            <a:spLocks noChangeArrowheads="1"/>
          </p:cNvSpPr>
          <p:nvPr userDrawn="1"/>
        </p:nvSpPr>
        <p:spPr bwMode="auto">
          <a:xfrm>
            <a:off x="219075" y="201613"/>
            <a:ext cx="8713788" cy="1081087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9949" name="AutoShape 13"/>
          <p:cNvSpPr>
            <a:spLocks noChangeArrowheads="1"/>
          </p:cNvSpPr>
          <p:nvPr userDrawn="1"/>
        </p:nvSpPr>
        <p:spPr bwMode="auto">
          <a:xfrm>
            <a:off x="100013" y="5805488"/>
            <a:ext cx="8936037" cy="9080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9950" name="AutoShape 14"/>
          <p:cNvSpPr>
            <a:spLocks noChangeArrowheads="1"/>
          </p:cNvSpPr>
          <p:nvPr userDrawn="1"/>
        </p:nvSpPr>
        <p:spPr bwMode="auto">
          <a:xfrm>
            <a:off x="225425" y="5883275"/>
            <a:ext cx="8713788" cy="7524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9951" name="AutoShape 15"/>
          <p:cNvSpPr>
            <a:spLocks noChangeArrowheads="1"/>
          </p:cNvSpPr>
          <p:nvPr userDrawn="1"/>
        </p:nvSpPr>
        <p:spPr bwMode="auto">
          <a:xfrm>
            <a:off x="144463" y="1484313"/>
            <a:ext cx="8856662" cy="4211637"/>
          </a:xfrm>
          <a:prstGeom prst="roundRect">
            <a:avLst>
              <a:gd name="adj" fmla="val 5292"/>
            </a:avLst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9952" name="Rectangle 16"/>
          <p:cNvSpPr>
            <a:spLocks noChangeArrowheads="1"/>
          </p:cNvSpPr>
          <p:nvPr userDrawn="1"/>
        </p:nvSpPr>
        <p:spPr bwMode="auto">
          <a:xfrm>
            <a:off x="611188" y="62817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9953" name="Rectangle 17"/>
          <p:cNvSpPr>
            <a:spLocks noChangeArrowheads="1"/>
          </p:cNvSpPr>
          <p:nvPr userDrawn="1"/>
        </p:nvSpPr>
        <p:spPr bwMode="auto">
          <a:xfrm>
            <a:off x="3278188" y="6281738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 userDrawn="1"/>
        </p:nvSpPr>
        <p:spPr bwMode="auto">
          <a:xfrm>
            <a:off x="6707188" y="62817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AD8EE518-852C-46DB-80D1-08423DA10231}" type="slidenum">
              <a:rPr lang="en-GB" sz="14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6361" y="250765"/>
            <a:ext cx="51587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 flip="none" rotWithShape="1">
                  <a:gsLst>
                    <a:gs pos="25000">
                      <a:srgbClr val="B9B6E4"/>
                    </a:gs>
                    <a:gs pos="64000">
                      <a:srgbClr val="716DB7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rebuchet MS" pitchFamily="34" charset="0"/>
              </a:rPr>
              <a:t>Різноманітність </a:t>
            </a:r>
          </a:p>
          <a:p>
            <a:pPr algn="ctr"/>
            <a:r>
              <a:rPr lang="uk-UA" sz="4800" b="1" cap="none" spc="50" dirty="0" smtClean="0">
                <a:ln w="11430"/>
                <a:gradFill flip="none" rotWithShape="1">
                  <a:gsLst>
                    <a:gs pos="25000">
                      <a:srgbClr val="B9B6E4"/>
                    </a:gs>
                    <a:gs pos="64000">
                      <a:srgbClr val="716DB7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rebuchet MS" pitchFamily="34" charset="0"/>
              </a:rPr>
              <a:t>земноводних</a:t>
            </a:r>
            <a:endParaRPr lang="uk-UA" sz="4800" b="1" cap="none" spc="50" dirty="0">
              <a:ln w="11430"/>
              <a:gradFill flip="none" rotWithShape="1">
                <a:gsLst>
                  <a:gs pos="25000">
                    <a:srgbClr val="B9B6E4"/>
                  </a:gs>
                  <a:gs pos="64000">
                    <a:srgbClr val="716DB7"/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7879" y="4059289"/>
            <a:ext cx="341952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Підготувала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Учениця 8-В класу</a:t>
            </a:r>
          </a:p>
          <a:p>
            <a:pPr algn="ctr"/>
            <a:r>
              <a:rPr lang="uk-UA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Кошина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Анна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081" name="Picture 9" descr="D:\Аня ;)\Школа\Биология\Salamandra_salamandra_(Marek_Szczepanek).jpg"/>
          <p:cNvPicPr>
            <a:picLocks noChangeAspect="1" noChangeArrowheads="1"/>
          </p:cNvPicPr>
          <p:nvPr/>
        </p:nvPicPr>
        <p:blipFill>
          <a:blip r:embed="rId3"/>
          <a:srcRect l="7562" t="31262" r="2002" b="13363"/>
          <a:stretch>
            <a:fillRect/>
          </a:stretch>
        </p:blipFill>
        <p:spPr bwMode="auto">
          <a:xfrm>
            <a:off x="4403324" y="1899821"/>
            <a:ext cx="4412202" cy="17577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 descr="D:\Аня ;)\Школа\Биология\987570vgo.jpg"/>
          <p:cNvPicPr>
            <a:picLocks noChangeAspect="1" noChangeArrowheads="1"/>
          </p:cNvPicPr>
          <p:nvPr/>
        </p:nvPicPr>
        <p:blipFill>
          <a:blip r:embed="rId4"/>
          <a:srcRect t="10756" b="4483"/>
          <a:stretch>
            <a:fillRect/>
          </a:stretch>
        </p:blipFill>
        <p:spPr bwMode="auto">
          <a:xfrm>
            <a:off x="310179" y="1890944"/>
            <a:ext cx="3986613" cy="17489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 descr="D:\Аня ;)\Школа\Биология\800px-Dermophis_mexicanus.jpg"/>
          <p:cNvPicPr>
            <a:picLocks noChangeAspect="1" noChangeArrowheads="1"/>
          </p:cNvPicPr>
          <p:nvPr/>
        </p:nvPicPr>
        <p:blipFill>
          <a:blip r:embed="rId5"/>
          <a:srcRect l="2083" t="21921" b="26619"/>
          <a:stretch>
            <a:fillRect/>
          </a:stretch>
        </p:blipFill>
        <p:spPr bwMode="auto">
          <a:xfrm>
            <a:off x="399495" y="3935099"/>
            <a:ext cx="5007005" cy="17466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717" y="1589104"/>
            <a:ext cx="85847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Вже через годину після запліднення ікринки, що представляє собою лише одну клітку, починає ділитися на дві, чотири, вісім, клітин і т. д. В результаті такого поділу в ікринці утворюється багатоклітинний зародок, який розвивається і росте.</a:t>
            </a:r>
          </a:p>
          <a:p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Поширення</a:t>
            </a:r>
          </a:p>
          <a:p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Поширені безхвості земноводні в усіх ландшафтно-географічних зонах, крім полярних областей (трав'яна жаба </a:t>
            </a:r>
          </a:p>
          <a:p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заходить і за Полярне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ко-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ло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) та безводних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пус-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тель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. Найбільше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безхвос-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тих земноводних у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Тро-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пічній Америці. В Україні</a:t>
            </a:r>
          </a:p>
          <a:p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трапляються 12 видів.</a:t>
            </a:r>
            <a:endParaRPr lang="ru-RU" sz="1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6626" name="Picture 2" descr="D:\Аня ;)\Школа\Биология\800px-Frog_distribu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625" y="2751295"/>
            <a:ext cx="6039004" cy="27930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47190" y="5203795"/>
            <a:ext cx="3660470" cy="3139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D2D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Поширення Безхвостих (чорним)</a:t>
            </a:r>
            <a:endParaRPr lang="uk-UA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D2D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:\Аня ;)\Школа\z_7a9670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87" y="44385"/>
            <a:ext cx="8978285" cy="673371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76472" y="543727"/>
            <a:ext cx="59346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i="1" cap="none" spc="50" dirty="0" smtClean="0">
                <a:ln w="11430"/>
                <a:gradFill flip="none" rotWithShape="1">
                  <a:gsLst>
                    <a:gs pos="25000">
                      <a:schemeClr val="accent2">
                        <a:lumMod val="75000"/>
                      </a:schemeClr>
                    </a:gs>
                    <a:gs pos="64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ston" pitchFamily="66" charset="0"/>
              </a:rPr>
              <a:t>Дякую за увагу!</a:t>
            </a:r>
            <a:endParaRPr lang="uk-UA" sz="6600" b="1" i="1" cap="none" spc="50" dirty="0">
              <a:ln w="11430"/>
              <a:gradFill flip="none" rotWithShape="1">
                <a:gsLst>
                  <a:gs pos="25000">
                    <a:schemeClr val="accent2">
                      <a:lumMod val="75000"/>
                    </a:schemeClr>
                  </a:gs>
                  <a:gs pos="64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ston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768" y="330664"/>
            <a:ext cx="29274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 flip="none" rotWithShape="1">
                  <a:gsLst>
                    <a:gs pos="25000">
                      <a:srgbClr val="B9B6E4"/>
                    </a:gs>
                    <a:gs pos="64000">
                      <a:srgbClr val="716DB7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rebuchet MS" pitchFamily="34" charset="0"/>
              </a:rPr>
              <a:t>Джерела</a:t>
            </a:r>
            <a:endParaRPr lang="uk-UA" sz="4800" b="1" cap="none" spc="50" dirty="0">
              <a:ln w="11430"/>
              <a:gradFill flip="none" rotWithShape="1">
                <a:gsLst>
                  <a:gs pos="25000">
                    <a:srgbClr val="B9B6E4"/>
                  </a:gs>
                  <a:gs pos="64000">
                    <a:srgbClr val="716DB7"/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717" y="1589104"/>
            <a:ext cx="85847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uk.wikipedia.org</a:t>
            </a:r>
            <a:endParaRPr lang="uk-UA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cytoplazma.ru</a:t>
            </a:r>
            <a:endParaRPr lang="uk-UA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bankreferatov.com.ua</a:t>
            </a:r>
            <a:endParaRPr lang="ru-RU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endParaRPr lang="ru-RU" sz="14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431" y="1500326"/>
            <a:ext cx="8771138" cy="416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Клас земноводні або амфібії </a:t>
            </a:r>
            <a:r>
              <a:rPr lang="uk-UA" sz="1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- стародавні хребетні тварини, які з'явилися задовго до появи плазунів. При вивченні викопних решток тварин, вченими було припущено, що земноводні походять від кистеперих риб. Перші земноводні стали пристосовуватися до суші, і на відміну від кистеперих риб, вони втратили зябра і стали дихати за допомогою легенів, також замість плавців у них з'явилися п'ятипалі кінцівки. Зародження перших земноводних відбувалося під час девонського періоду і вже в кам'яновугільному періоді, земноводні поширилися по всій земній кулі і відрізнялися один від одного своєю різноманітністю.</a:t>
            </a:r>
          </a:p>
          <a:p>
            <a:pPr>
              <a:lnSpc>
                <a:spcPct val="90000"/>
              </a:lnSpc>
            </a:pPr>
            <a:r>
              <a:rPr lang="uk-UA" sz="1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До класу земноводні відноситься близько 4000 тисяч видів хребетних тварин, серед яких виділяються 3 великих ряди:</a:t>
            </a:r>
          </a:p>
          <a:p>
            <a:pPr>
              <a:lnSpc>
                <a:spcPct val="90000"/>
              </a:lnSpc>
            </a:pPr>
            <a:endParaRPr lang="uk-UA" sz="1400" b="1" u="sng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Безногі земноводні </a:t>
            </a:r>
            <a:r>
              <a:rPr lang="uk-UA" sz="1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- включає в себе близько 170 видів тварин, з них 33 роду і 4 сімейства </a:t>
            </a:r>
            <a:r>
              <a:rPr lang="uk-UA" sz="1400" b="1" cap="none" spc="0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червяг</a:t>
            </a:r>
            <a:r>
              <a:rPr lang="uk-UA" sz="1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. Тіло їх має циліндричну форму червоподібні, що складається з безлічі кілець. Кінцівки втратилися, у зв'язку з риючих способом життя.</a:t>
            </a:r>
          </a:p>
          <a:p>
            <a:pPr>
              <a:lnSpc>
                <a:spcPct val="90000"/>
              </a:lnSpc>
            </a:pPr>
            <a:endParaRPr lang="uk-UA" sz="1400" b="1" u="sng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Х</a:t>
            </a:r>
            <a:r>
              <a:rPr lang="uk-UA" sz="1400" b="1" u="sng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востаті земноводні </a:t>
            </a:r>
            <a:r>
              <a:rPr lang="uk-UA" sz="1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- налічується близько 340 видів. Тіло хвостатих тварин має витягнуте будова, поступово переходить у хвіст. Основна частина цього загону повзає або плаває, при цьому рух тіла змієподібної.</a:t>
            </a:r>
          </a:p>
          <a:p>
            <a:pPr>
              <a:lnSpc>
                <a:spcPct val="90000"/>
              </a:lnSpc>
            </a:pPr>
            <a:endParaRPr lang="uk-UA" sz="14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Безхвості земноводні </a:t>
            </a:r>
            <a:r>
              <a:rPr lang="uk-UA" sz="1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- налічується близько 2900 видів, з них 19 родин і 297 родів. Мають укороченим тілом і довгими задніми кінцівками, в результаті більшість представників пересувається за допомогою стрибків.</a:t>
            </a:r>
            <a:endParaRPr lang="uk-UA" sz="14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768" y="330664"/>
            <a:ext cx="85035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 flip="none" rotWithShape="1">
                  <a:gsLst>
                    <a:gs pos="25000">
                      <a:srgbClr val="B9B6E4"/>
                    </a:gs>
                    <a:gs pos="64000">
                      <a:srgbClr val="716DB7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rebuchet MS" pitchFamily="34" charset="0"/>
              </a:rPr>
              <a:t>Загальна інформація</a:t>
            </a:r>
            <a:endParaRPr lang="uk-UA" sz="4800" b="1" cap="none" spc="50" dirty="0">
              <a:ln w="11430"/>
              <a:gradFill flip="none" rotWithShape="1">
                <a:gsLst>
                  <a:gs pos="25000">
                    <a:srgbClr val="B9B6E4"/>
                  </a:gs>
                  <a:gs pos="64000">
                    <a:srgbClr val="716DB7"/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768" y="330664"/>
            <a:ext cx="8495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 flip="none" rotWithShape="1">
                  <a:gsLst>
                    <a:gs pos="25000">
                      <a:srgbClr val="B9B6E4"/>
                    </a:gs>
                    <a:gs pos="64000">
                      <a:srgbClr val="716DB7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rebuchet MS" pitchFamily="34" charset="0"/>
              </a:rPr>
              <a:t>Ряд Безногі</a:t>
            </a:r>
            <a:endParaRPr lang="uk-UA" sz="4800" b="1" cap="none" spc="50" dirty="0">
              <a:ln w="11430"/>
              <a:gradFill flip="none" rotWithShape="1">
                <a:gsLst>
                  <a:gs pos="25000">
                    <a:srgbClr val="B9B6E4"/>
                  </a:gs>
                  <a:gs pos="64000">
                    <a:srgbClr val="716DB7"/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928" y="1509205"/>
            <a:ext cx="8747373" cy="416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Безногі земноводні </a:t>
            </a:r>
            <a:r>
              <a:rPr lang="en-US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—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ряд хребетних тварин класу земноводних. Безногі є найменшим рядом земноводних, які мають лише близько 170 видів. Відомі з раннього юрського періоду.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Морфологія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У безногих земноводних немає кінцівок, а хвіст сильно редукований. Клоака знаходиться на задньому кінці тіла, що зовні часто нагадує передній. Дрібних безногих земноводних (розміром до 10 см) можна легко сплутати з дощовим черв'яком у той час як великі види (розміром від 1 до 1,5 м) нагадують швидше змій.</a:t>
            </a:r>
            <a:endParaRPr lang="en-US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Шкіра безногих земноводних гладенька і часто забарвлена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 матовий темний колір. Деякі види мають кольорові смужки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або плями на боках. Через вапняну луску, що міститься в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шкі-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рі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, а також через зрощені черепні кістки, безногих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земновод-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них раніше відносили до вимерлих панцирних амфібій. Однак сьогодні ці морфологічні особливості вважають вторинними пристосуваннями. На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ще-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лепах на піднебінні майже немає зубів.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Очі безногих земноводних покриті тонким шаром шкіри,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че-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рез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що вони можуть розрізняти лише світло і темряву.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Сприй-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няття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навколишнього світу відбувається головним чином за допомогою нюху і двох дотикових органів, розташованих між носом і очима. Вібрації землі також грають роль при орієнтації.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Ди-хання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здійснюється за допомогою правої легені, ліва легеня, як правило, редукована. Як і в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ін-ших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земноводних, дихання також частково здійснюється через шкіру і слизові оболонки рота, особливо у єдиного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безлегеневого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виду</a:t>
            </a:r>
            <a:r>
              <a:rPr lang="en-US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uk-UA" sz="1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9458" name="Picture 2" descr="D:\Аня ;)\Школа\Биология\Caecilian.jpg"/>
          <p:cNvPicPr>
            <a:picLocks noChangeAspect="1" noChangeArrowheads="1"/>
          </p:cNvPicPr>
          <p:nvPr/>
        </p:nvPicPr>
        <p:blipFill>
          <a:blip r:embed="rId2"/>
          <a:srcRect t="7389" r="7925" b="5416"/>
          <a:stretch>
            <a:fillRect/>
          </a:stretch>
        </p:blipFill>
        <p:spPr bwMode="auto">
          <a:xfrm>
            <a:off x="5740477" y="2701634"/>
            <a:ext cx="3119438" cy="21100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928" y="1509205"/>
            <a:ext cx="8747373" cy="416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Поширення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Безногі земноводні зустрічаються в тропіках і субтропіках Південно-Східної Азії, Африки і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Лат-инської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Америки. Як правило, населяють найбільш нижні шари лісової підстилки. Харчуються дрібними тваринами, в основному дощовими черв'яками. Воліють жити у вологих регіонах,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час-то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поблизу водойм. Існують види безногих земноводних, які повністю пристосувалися до життя у воді. Вони зустрічаються в річках з повільною течією, таких як Амазонка, Оріноко і річкових системах Колумбії. Їх їжею є молюски і мертві риби.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Через свій прихований спосіб життя безногі земноводні є маловивченою групою амфібій.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Зо-ологи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виходять з того, що ще не всі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види відомі науці й описані.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Розмноження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Запліднення відбувається в тілі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сам-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ки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. У самця з клоаки висувається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ста-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тевий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орган</a:t>
            </a:r>
            <a:r>
              <a:rPr lang="en-US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Існують види, що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від-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кладають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яйця, однак 75% видів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ногих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земноводних є живородними.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Молоді особини вилуплюються в тілі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матері і перед народженням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харчу-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ються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в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фалопієвих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трубах.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Яйцекла-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дні види відкладають яйця в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підзем-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них норах та інших укритих місцях. </a:t>
            </a:r>
            <a:endParaRPr lang="uk-UA" sz="1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0482" name="Picture 2" descr="D:\Аня ;)\Школа\Биология\800px-Distribution.gymnophiona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222" y="3078526"/>
            <a:ext cx="5274059" cy="24387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86399" y="5186040"/>
            <a:ext cx="3320249" cy="3139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D2D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Поширення Безногих (зеленим)</a:t>
            </a:r>
            <a:endParaRPr lang="uk-UA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D2D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86" y="1526959"/>
            <a:ext cx="8700117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У деяких видів існує догляд за потомством. Молоді особини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живуть як у воді, так і на суші. Ночами вони полюють у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водой-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мах, а в денний час зариваються в землю в прибережних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ді-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лянках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. Стадія вільноживучих личинок відсутня.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Харчування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Поведінка безногих земноводних, пов'язана з харчування, ще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майже не вивчена. Імовірно в їх їжу входять головним чином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комахи і безхребетні, які часто зустрічаються в межах їх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об-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ласті поширення. Аналізи вмісту шлунка показали останки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тер-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мітів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, але більша частина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складалася з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невизначе-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ного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органічного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матері-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алу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і залишків рослин. Деякі вчені припускають, що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ногі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земноводні харчуються детритом, інші ж бачать в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цьо-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му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ознаку того, що ці тварини харчуються дощовими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чер-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в'яками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. Безногі земноводні, що живуть в неволі,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харчу-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ються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дощовими черв'яками дуже охоче. Більш великі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ви-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ди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, мабуть, харчуються й іншими земноводними, а також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невеликими зміями і ящірками. Види, що живуть у воді,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їдять і невеликих риб. Деякі види живуть у гніздах мурах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і харчуються їхніми личинками.</a:t>
            </a:r>
          </a:p>
          <a:p>
            <a:pPr>
              <a:lnSpc>
                <a:spcPct val="90000"/>
              </a:lnSpc>
            </a:pPr>
            <a:endParaRPr lang="uk-UA" sz="1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1507" name="Picture 3" descr="D:\Аня ;)\Школа\Биология\ch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231" y="1544712"/>
            <a:ext cx="2859408" cy="23525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08" name="Picture 4" descr="D:\Аня ;)\Школа\Биология\ca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170" y="3331399"/>
            <a:ext cx="3363111" cy="22376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574" y="1548601"/>
            <a:ext cx="8602463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Хвостаті земноводні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- найдавніша група амфібій, більшість із них є постійними мешканцями води. До хвостатих земноводних належить понад 515 видів з 10 родин та 60 родів. До цього ряду належать тритони, саламандри, протеї та інші.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Морфологія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Відрізняються від інших земноводних видовженим тілом та наявністю у тварин, що пройшли метаморфоз, хвоста. Протягом всього життя зберігається хвіст. Ноги короткі, приблизно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одна-кової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довжини. Розміри коливаються приблизно від 30 мм до майже 2 м. Більшість на передніх кінцівках мають по 4 пальці, на задніх — по 5 або по 4, хоча деякі хвостаті мають рудиментарні кінцівки або не мають їх зовсім. У земноводних цього ряду, як і в риб, органи слуху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представ-лені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лише внутрішнім вухом.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Розмноження та розвиток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Деяким амфібіям властиве зовнішнє запліднення. Іншим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притаманне внутрішнє запліднення, при якому самці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від-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кладають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сперматофори, а самиці захоплюють їх краями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клоаки. Предки цих хребетних відкладали яйця у воду, і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тут відбувався розвиток личинок, однак чимало сучасних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видів характеризуються прямим розвитком, при якому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яйця розвиваються у вологих місцях (поза водойм) і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емб-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ріони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проходять личинкову стадію, не полишаючи яйця.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</a:t>
            </a:r>
            <a:endParaRPr lang="ru-RU" sz="1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2530" name="Picture 2" descr="D:\Аня ;)\Школа\Биология\800px-Notophthalmus_viridescensPCCA20040816-398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18" y="3557584"/>
            <a:ext cx="3230084" cy="20427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32767" y="330664"/>
            <a:ext cx="85377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 flip="none" rotWithShape="1">
                  <a:gsLst>
                    <a:gs pos="25000">
                      <a:srgbClr val="B9B6E4"/>
                    </a:gs>
                    <a:gs pos="64000">
                      <a:srgbClr val="716DB7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rebuchet MS" pitchFamily="34" charset="0"/>
              </a:rPr>
              <a:t>Ряд Хвостаті</a:t>
            </a:r>
            <a:endParaRPr lang="uk-UA" sz="4800" b="1" cap="none" spc="50" dirty="0">
              <a:ln w="11430"/>
              <a:gradFill flip="none" rotWithShape="1">
                <a:gsLst>
                  <a:gs pos="25000">
                    <a:srgbClr val="B9B6E4"/>
                  </a:gs>
                  <a:gs pos="64000">
                    <a:srgbClr val="716DB7"/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135" y="1552409"/>
            <a:ext cx="8669045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Личинки хвостатих амфібій зовнішністю схожі на дорослих, але, на відміну від них, вони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зви-чайно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мають зовнішні зябра. Водночас такі ознаки можуть мати й дорослі тварини, що свідчить про специфічну еволюцію цих тварин шляхом педогенезу. Статевозрілі протеї і сирени мають зовнішні зябра, але водночас їм бракує очних повік та справжніх зубів, які звичайно мають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до-рослі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хвостаті. На відміну від личинок безхвостих скелет личинок хвостатих складається не з хряща, а з кісткової тканини, вони мають зуби (які за своєю будовою відрізняються від зубів дорослих). </a:t>
            </a:r>
            <a:endParaRPr lang="uk-UA" sz="1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3554" name="Picture 2" descr="D:\Аня ;)\Школа\Биология\800px-Distribution.caudata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99" y="3027285"/>
            <a:ext cx="5272269" cy="24388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61857" y="3007074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Поширення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Поширені переважно у північній </a:t>
            </a: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пів-кулі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, хоча чимало видів живе й у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Центральній та Південній Америці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(зокрема деякі групи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безлегеневих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саламандр, родина. У фауні України представлена лише одна родина —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саламандрові.</a:t>
            </a:r>
            <a:endParaRPr lang="ru-RU" sz="1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3586" y="5123896"/>
            <a:ext cx="3660470" cy="3139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D2D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Поширення Хвостатих (зеленим)</a:t>
            </a:r>
            <a:endParaRPr lang="uk-UA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D2D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768" y="330664"/>
            <a:ext cx="85121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 flip="none" rotWithShape="1">
                  <a:gsLst>
                    <a:gs pos="25000">
                      <a:srgbClr val="B9B6E4"/>
                    </a:gs>
                    <a:gs pos="64000">
                      <a:srgbClr val="716DB7"/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rebuchet MS" pitchFamily="34" charset="0"/>
              </a:rPr>
              <a:t>Ряд Безхвості</a:t>
            </a:r>
            <a:endParaRPr lang="uk-UA" sz="4800" b="1" cap="none" spc="50" dirty="0">
              <a:ln w="11430"/>
              <a:gradFill flip="none" rotWithShape="1">
                <a:gsLst>
                  <a:gs pos="25000">
                    <a:srgbClr val="B9B6E4"/>
                  </a:gs>
                  <a:gs pos="64000">
                    <a:srgbClr val="716DB7"/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135" y="1552409"/>
            <a:ext cx="8669045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vi-VN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Безхв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о</a:t>
            </a:r>
            <a:r>
              <a:rPr lang="vi-VN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сті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земноводні </a:t>
            </a:r>
            <a:r>
              <a:rPr lang="en-US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— </a:t>
            </a:r>
            <a:r>
              <a:rPr lang="vi-VN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ряд земноводних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, що включає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най-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більш високоорганізованих амфібій. Ряд налічує 256 родів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та близько 3 500 видів, 16—31 родин. До ряду безхвостих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належать також кушки та джерелянки, які мають отруйні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залози та яскраві плями на черевці.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Морфологія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Тварини</a:t>
            </a:r>
            <a:r>
              <a:rPr lang="ru-RU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із сплющеним коротким і широким тілом і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непра-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вильно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трикутної форми головою, не відокремленою від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ту-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луба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(шия не виражена). Розміри від 1,5—2 до 32 см. Товсте,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незграбне тіло жаби не має шиї, а широка, плоска,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наскіль-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ки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загострена спереду голова її безпосередньо переходить 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в безхвості тулуб. Гола бородавчаста шкіра жаби багата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шкі-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рними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залозами. Виділяється ними слиз захищає шкіру від пересихання. Однак нічим не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покри-та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шкіра погано захищена від випаровування, тому жаби не можуть жити в сухих місцевостях і швидко гинуть від нестачі вологи. Кінцівки добре розвинені, задні ноги довші (скакальні) в 2—3 рази довші за передні, пристосовані до стрибання, є перетинки. На передньому кінці голови жаб і жаб над великим ротом є два отвори - це ніздрі, що є органами нюху. В жаб через ніздрі проникає повітря, яким вони дихають. Найбільш важливий орган почуттів у жаб - це великі опуклі очі. Як ніздрі, так і очі поміщаються в жаб на верхній частині голови. Це дозволяє їм, тримаючись біля самої поверхні води і висунувши назовні лише верхню частину голови, дихати атмосферним повітрям, а також бачити, звідки наближення небезпеки</a:t>
            </a:r>
            <a:r>
              <a:rPr lang="ru-RU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uk-UA" sz="1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4578" name="Picture 2" descr="D:\Аня ;)\Школа\Биология\800px-Litoria_phyllochr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603" y="1599856"/>
            <a:ext cx="3167801" cy="22885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4135" y="1552409"/>
            <a:ext cx="86690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  </a:t>
            </a:r>
            <a:r>
              <a:rPr lang="uk-UA" sz="1400" b="1" u="sng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Розмноження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 Ранньою весною, як тільки під впливом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соняч-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ного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тепла у водоймі розтане лід, всі жаби,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навіть ті, які не живуть постійно у воді (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наприк-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лад, жаби), прокинувшись від довгої зимової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сплячки, направляються до водойм. Починається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період розмноження жаб. Якщо в цей час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розк-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 рити жабу, то легко можна побачити, що значна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частина порожнини тіла самок заповнена двома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великими бульбашками, наповненими яйцями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(ікрою). Це - яєчники.</a:t>
            </a:r>
          </a:p>
          <a:p>
            <a:pPr>
              <a:lnSpc>
                <a:spcPct val="90000"/>
              </a:lnSpc>
            </a:pP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  У цей же час у задній частині порожнини тіла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самців можна легко розрізнити пару білуватих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бобовидний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тіл - це - насінники, які, так само як </a:t>
            </a: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і у риб, виділяють живчики. Знайшовши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негл-</a:t>
            </a:r>
            <a:endParaRPr lang="uk-UA" sz="14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1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                                                                           </a:t>
            </a:r>
            <a:r>
              <a:rPr lang="uk-UA" sz="14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ибокі</a:t>
            </a:r>
            <a:r>
              <a:rPr lang="uk-UA" sz="1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водойми, добре прогріваються сонцем, жаби починають метати ікру. Самки відкладають на дно водойми або на водні рослини за кілька сотень темних ікринок, а самці поливають їх насіннєвої рідиною, яка містить велику кількість Живчика. Живчики запліднюють ікринки, після чого зовнішня прозора оболонка їх набухає, вони злипаються один з одним у великі драглисті грудки та спливають на поверхню води. </a:t>
            </a:r>
            <a:endParaRPr lang="uk-UA" sz="1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603" name="Picture 3" descr="D:\Аня ;)\Школа\Биология\800px-Lithobates_sylvaticus_(wood_frog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701" y="1579189"/>
            <a:ext cx="4085110" cy="30638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1792</Words>
  <Application>Microsoft Office PowerPoint</Application>
  <PresentationFormat>Экран (4:3)</PresentationFormat>
  <Paragraphs>134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Curves</dc:title>
  <dc:creator>Presentation Magazine</dc:creator>
  <cp:lastModifiedBy>Кошины</cp:lastModifiedBy>
  <cp:revision>45</cp:revision>
  <dcterms:created xsi:type="dcterms:W3CDTF">2005-03-15T10:04:38Z</dcterms:created>
  <dcterms:modified xsi:type="dcterms:W3CDTF">2014-06-02T17:48:44Z</dcterms:modified>
</cp:coreProperties>
</file>