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74" r:id="rId3"/>
    <p:sldId id="277" r:id="rId4"/>
    <p:sldId id="257" r:id="rId5"/>
    <p:sldId id="278" r:id="rId6"/>
    <p:sldId id="258" r:id="rId7"/>
    <p:sldId id="268" r:id="rId8"/>
    <p:sldId id="267" r:id="rId9"/>
    <p:sldId id="259" r:id="rId10"/>
    <p:sldId id="279" r:id="rId11"/>
    <p:sldId id="269" r:id="rId12"/>
    <p:sldId id="260" r:id="rId13"/>
    <p:sldId id="270" r:id="rId14"/>
    <p:sldId id="261" r:id="rId15"/>
    <p:sldId id="262" r:id="rId16"/>
    <p:sldId id="263" r:id="rId17"/>
    <p:sldId id="271" r:id="rId18"/>
    <p:sldId id="272" r:id="rId19"/>
    <p:sldId id="273" r:id="rId20"/>
    <p:sldId id="275" r:id="rId21"/>
    <p:sldId id="280"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B99DD0FC-32EA-4DCF-917D-F299DD6FA796}">
          <p14:sldIdLst>
            <p14:sldId id="256"/>
            <p14:sldId id="274"/>
            <p14:sldId id="277"/>
          </p14:sldIdLst>
        </p14:section>
        <p14:section name="Раздел без заголовка" id="{95BCB71B-1A4D-4D17-84DA-020EE6B3F4AE}">
          <p14:sldIdLst>
            <p14:sldId id="257"/>
            <p14:sldId id="278"/>
            <p14:sldId id="258"/>
            <p14:sldId id="268"/>
            <p14:sldId id="267"/>
            <p14:sldId id="259"/>
            <p14:sldId id="279"/>
            <p14:sldId id="269"/>
            <p14:sldId id="260"/>
            <p14:sldId id="270"/>
            <p14:sldId id="261"/>
            <p14:sldId id="262"/>
            <p14:sldId id="263"/>
            <p14:sldId id="271"/>
            <p14:sldId id="272"/>
            <p14:sldId id="273"/>
            <p14:sldId id="275"/>
            <p14:sldId id="28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7A37001-D1D4-4F19-A081-0A01617E3060}" type="datetimeFigureOut">
              <a:rPr lang="ru-RU" smtClean="0"/>
              <a:pPr/>
              <a:t>02.02.2014</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0B4B2F6-0722-4A1C-9134-4BFF912C58B2}" type="slidenum">
              <a:rPr lang="ru-RU" smtClean="0"/>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7A37001-D1D4-4F19-A081-0A01617E3060}" type="datetimeFigureOut">
              <a:rPr lang="ru-RU" smtClean="0"/>
              <a:pPr/>
              <a:t>02.02.2014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B4B2F6-0722-4A1C-9134-4BFF912C58B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7A37001-D1D4-4F19-A081-0A01617E3060}" type="datetimeFigureOut">
              <a:rPr lang="ru-RU" smtClean="0"/>
              <a:pPr/>
              <a:t>02.02.2014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B4B2F6-0722-4A1C-9134-4BFF912C58B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7A37001-D1D4-4F19-A081-0A01617E3060}" type="datetimeFigureOut">
              <a:rPr lang="ru-RU" smtClean="0"/>
              <a:pPr/>
              <a:t>02.02.2014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B4B2F6-0722-4A1C-9134-4BFF912C58B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7A37001-D1D4-4F19-A081-0A01617E3060}" type="datetimeFigureOut">
              <a:rPr lang="ru-RU" smtClean="0"/>
              <a:pPr/>
              <a:t>02.02.2014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B4B2F6-0722-4A1C-9134-4BFF912C58B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17A37001-D1D4-4F19-A081-0A01617E3060}" type="datetimeFigureOut">
              <a:rPr lang="ru-RU" smtClean="0"/>
              <a:pPr/>
              <a:t>02.02.2014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0B4B2F6-0722-4A1C-9134-4BFF912C58B2}" type="slidenum">
              <a:rPr lang="ru-RU" smtClean="0"/>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7A37001-D1D4-4F19-A081-0A01617E3060}" type="datetimeFigureOut">
              <a:rPr lang="ru-RU" smtClean="0"/>
              <a:pPr/>
              <a:t>02.02.2014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0B4B2F6-0722-4A1C-9134-4BFF912C58B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7A37001-D1D4-4F19-A081-0A01617E3060}" type="datetimeFigureOut">
              <a:rPr lang="ru-RU" smtClean="0"/>
              <a:pPr/>
              <a:t>02.02.2014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0B4B2F6-0722-4A1C-9134-4BFF912C58B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37001-D1D4-4F19-A081-0A01617E3060}" type="datetimeFigureOut">
              <a:rPr lang="ru-RU" smtClean="0"/>
              <a:pPr/>
              <a:t>02.02.2014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0B4B2F6-0722-4A1C-9134-4BFF912C58B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7A37001-D1D4-4F19-A081-0A01617E3060}" type="datetimeFigureOut">
              <a:rPr lang="ru-RU" smtClean="0"/>
              <a:pPr/>
              <a:t>02.02.2014</a:t>
            </a:fld>
            <a:endParaRPr lang="ru-RU"/>
          </a:p>
        </p:txBody>
      </p:sp>
      <p:sp>
        <p:nvSpPr>
          <p:cNvPr id="7" name="Slide Number Placeholder 6"/>
          <p:cNvSpPr>
            <a:spLocks noGrp="1"/>
          </p:cNvSpPr>
          <p:nvPr>
            <p:ph type="sldNum" sz="quarter" idx="12"/>
          </p:nvPr>
        </p:nvSpPr>
        <p:spPr/>
        <p:txBody>
          <a:bodyPr/>
          <a:lstStyle/>
          <a:p>
            <a:fld id="{C0B4B2F6-0722-4A1C-9134-4BFF912C58B2}" type="slidenum">
              <a:rPr lang="ru-RU" smtClean="0"/>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7A37001-D1D4-4F19-A081-0A01617E3060}" type="datetimeFigureOut">
              <a:rPr lang="ru-RU" smtClean="0"/>
              <a:pPr/>
              <a:t>02.02.2014</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C0B4B2F6-0722-4A1C-9134-4BFF912C58B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7A37001-D1D4-4F19-A081-0A01617E3060}" type="datetimeFigureOut">
              <a:rPr lang="ru-RU" smtClean="0"/>
              <a:pPr/>
              <a:t>02.02.2014</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0B4B2F6-0722-4A1C-9134-4BFF912C58B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8560" y="1772816"/>
            <a:ext cx="4419600" cy="1600327"/>
          </a:xfrm>
        </p:spPr>
        <p:txBody>
          <a:bodyPr/>
          <a:lstStyle/>
          <a:p>
            <a:pPr algn="ctr"/>
            <a:r>
              <a:rPr lang="ru-RU" dirty="0" smtClean="0"/>
              <a:t>          </a:t>
            </a:r>
            <a:r>
              <a:rPr lang="uk-UA" sz="4400" b="1" spc="0" dirty="0" smtClean="0">
                <a:ln w="24500" cmpd="dbl">
                  <a:solidFill>
                    <a:schemeClr val="accent2">
                      <a:shade val="85000"/>
                      <a:satMod val="155000"/>
                    </a:schemeClr>
                  </a:solidFill>
                  <a:prstDash val="solid"/>
                  <a:miter lim="800000"/>
                </a:ln>
                <a:solidFill>
                  <a:schemeClr val="accent2">
                    <a:lumMod val="50000"/>
                  </a:schemeClr>
                </a:solidFill>
                <a:effectLst>
                  <a:outerShdw blurRad="38100" dist="38100" dir="7020000" algn="tl">
                    <a:srgbClr val="000000">
                      <a:alpha val="35000"/>
                    </a:srgbClr>
                  </a:outerShdw>
                </a:effectLst>
              </a:rPr>
              <a:t>Алкоголь</a:t>
            </a:r>
            <a:endParaRPr lang="ru-RU" sz="4400" b="1" spc="0" dirty="0">
              <a:ln w="24500" cmpd="dbl">
                <a:solidFill>
                  <a:schemeClr val="accent2">
                    <a:shade val="85000"/>
                    <a:satMod val="155000"/>
                  </a:schemeClr>
                </a:solidFill>
                <a:prstDash val="solid"/>
                <a:miter lim="800000"/>
              </a:ln>
              <a:solidFill>
                <a:schemeClr val="accent2">
                  <a:lumMod val="50000"/>
                </a:schemeClr>
              </a:solidFill>
              <a:effectLst>
                <a:outerShdw blurRad="38100" dist="38100" dir="7020000" algn="tl">
                  <a:srgbClr val="000000">
                    <a:alpha val="35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356" y="0"/>
            <a:ext cx="3660052" cy="6237312"/>
          </a:xfrm>
          <a:prstGeom prst="rect">
            <a:avLst/>
          </a:prstGeom>
          <a:noFill/>
          <a:ln>
            <a:solidFill>
              <a:srgbClr val="FFFF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13359" y="3481506"/>
            <a:ext cx="4294765"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ВПЛИВ АЛКОГОЛЮ </a:t>
            </a:r>
            <a:endPar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 </a:t>
            </a:r>
          </a:p>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ДІТЕЙ </a:t>
            </a: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ПІДЛІТКІВ</a:t>
            </a:r>
            <a:endPar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897637853"/>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072"/>
            <a:ext cx="4610404" cy="687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0"/>
            <a:ext cx="478802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Объект 7"/>
          <p:cNvSpPr>
            <a:spLocks noGrp="1"/>
          </p:cNvSpPr>
          <p:nvPr>
            <p:ph idx="1"/>
          </p:nvPr>
        </p:nvSpPr>
        <p:spPr/>
        <p:txBody>
          <a:bodyPr/>
          <a:lstStyle/>
          <a:p>
            <a:endParaRPr lang="ru-RU" dirty="0"/>
          </a:p>
        </p:txBody>
      </p:sp>
    </p:spTree>
    <p:extLst>
      <p:ext uri="{BB962C8B-B14F-4D97-AF65-F5344CB8AC3E}">
        <p14:creationId xmlns:p14="http://schemas.microsoft.com/office/powerpoint/2010/main" val="4091434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5088" y="1395264"/>
            <a:ext cx="4937202" cy="5088628"/>
          </a:xfrm>
        </p:spPr>
        <p:txBody>
          <a:bodyPr>
            <a:normAutofit fontScale="92500"/>
          </a:bodyPr>
          <a:lstStyle/>
          <a:p>
            <a:r>
              <a:rPr lang="uk-UA" dirty="0" smtClean="0"/>
              <a:t>Внаслідок неодноразового прийняття спиртних напоїв у людини закріплюється умовний рефлекс. Після забуття і пробудження у п'яниць наступає важкий стан похмілля, симптоми якого знімаються при повторному вживанні спиртних напоїв. Це головна ознака хронічного алкоголізму. Вона супроводжується синдромом астенії – втомою та непрацездатністю.</a:t>
            </a:r>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3552" y="1268760"/>
            <a:ext cx="2760856" cy="2408847"/>
          </a:xfrm>
          <a:prstGeom prst="rect">
            <a:avLst/>
          </a:prstGeom>
          <a:noFill/>
          <a:ln>
            <a:solidFill>
              <a:srgbClr val="FFFF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450984" y="476672"/>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baseline="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Шлях</a:t>
            </a: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 до хронічного алкоголізму</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552" y="3933056"/>
            <a:ext cx="2957056" cy="22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297328"/>
      </p:ext>
    </p:extLst>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43372" y="1285860"/>
            <a:ext cx="4429156" cy="4929222"/>
          </a:xfrm>
        </p:spPr>
        <p:txBody>
          <a:bodyPr>
            <a:normAutofit fontScale="92500" lnSpcReduction="20000"/>
          </a:bodyPr>
          <a:lstStyle/>
          <a:p>
            <a:r>
              <a:rPr lang="uk-UA" dirty="0" smtClean="0"/>
              <a:t>Хвороба, при якій у людини з'являється неймовірний потяг до спиртних напоїв, спостерігається симптоми астенії і абстиненції та інші алкогольні розлади. Самопочуття алкоголіка дуже пригнічене, він невпевнений в собі, часом кається, лякається. Характер різко погіршується, сон короткочасний і поверхневий, він бачить жахливі сни. Водночас підвищується опірність організму до алкогольного отруєння. </a:t>
            </a:r>
            <a:endParaRPr lang="uk-UA" dirty="0"/>
          </a:p>
        </p:txBody>
      </p:sp>
      <p:sp>
        <p:nvSpPr>
          <p:cNvPr id="5" name="Заголовок 1"/>
          <p:cNvSpPr txBox="1">
            <a:spLocks/>
          </p:cNvSpPr>
          <p:nvPr/>
        </p:nvSpPr>
        <p:spPr>
          <a:xfrm>
            <a:off x="457200" y="548680"/>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Хронічний алкоголізм</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313372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812967"/>
      </p:ext>
    </p:extLst>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318940"/>
            <a:ext cx="7931224" cy="5286412"/>
          </a:xfrm>
        </p:spPr>
        <p:txBody>
          <a:bodyPr>
            <a:normAutofit/>
          </a:bodyPr>
          <a:lstStyle/>
          <a:p>
            <a:r>
              <a:rPr lang="uk-UA" sz="1800" dirty="0" smtClean="0"/>
              <a:t>В стадії побутового п'янства звичайні дози алкоголю вже недостатні. Ще одна ознака алкоголізму - ослаблення захисних рефлексів - блювоти, нудоти, слиновиділення. При вживанні великих доз алкоголю спостерігаються галюцинації, гострі психози, втрата пам'яті. З'являється нестійкий мотив поведінки, хворий здійснює вчинки, не властиві йому раніше. У алкоголіка відсутня цілеспрямованість. Він ніколи не доводить розпочату справу до кінця.</a:t>
            </a:r>
            <a:endParaRPr lang="uk-UA" sz="1800" dirty="0"/>
          </a:p>
        </p:txBody>
      </p:sp>
      <p:sp>
        <p:nvSpPr>
          <p:cNvPr id="6" name="Заголовок 1"/>
          <p:cNvSpPr txBox="1">
            <a:spLocks/>
          </p:cNvSpPr>
          <p:nvPr/>
        </p:nvSpPr>
        <p:spPr>
          <a:xfrm>
            <a:off x="457200" y="548680"/>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Хронічний алкоголізм</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429000"/>
            <a:ext cx="3944210" cy="295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812967"/>
      </p:ext>
    </p:extLst>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1340768"/>
            <a:ext cx="4680520" cy="4857784"/>
          </a:xfrm>
        </p:spPr>
        <p:txBody>
          <a:bodyPr>
            <a:normAutofit lnSpcReduction="10000"/>
          </a:bodyPr>
          <a:lstStyle/>
          <a:p>
            <a:r>
              <a:rPr lang="uk-UA" dirty="0" smtClean="0"/>
              <a:t>В останній стадії алкоголізму різко знижується опірність до великих доз алкоголю. Хворі почувають себе погано, у них порушується кровообіг, з'являються гострі розлади серцево-судинної системи, печінкова недостатність. </a:t>
            </a:r>
          </a:p>
          <a:p>
            <a:r>
              <a:rPr lang="uk-UA" dirty="0" smtClean="0"/>
              <a:t>За зовнішнім виглядом вони нагадують хворих, яким властива психічна і соціальна деградація.</a:t>
            </a:r>
            <a:endParaRPr lang="uk-UA" dirty="0"/>
          </a:p>
        </p:txBody>
      </p:sp>
      <p:sp>
        <p:nvSpPr>
          <p:cNvPr id="6"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kumimoji="0" lang="uk-UA" sz="3600" b="1" i="0" u="none" strike="noStrike" kern="1200" cap="none" spc="0" normalizeH="0" baseline="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Остання</a:t>
            </a:r>
            <a:r>
              <a:rPr kumimoji="0" lang="uk-UA"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 стадія</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pic>
        <p:nvPicPr>
          <p:cNvPr id="5" name="Рисунок 4" descr="1693486406.png"/>
          <p:cNvPicPr>
            <a:picLocks noChangeAspect="1"/>
          </p:cNvPicPr>
          <p:nvPr/>
        </p:nvPicPr>
        <p:blipFill>
          <a:blip r:embed="rId2"/>
          <a:stretch>
            <a:fillRect/>
          </a:stretch>
        </p:blipFill>
        <p:spPr>
          <a:xfrm>
            <a:off x="5364088" y="908720"/>
            <a:ext cx="3024336" cy="5403481"/>
          </a:xfrm>
          <a:prstGeom prst="rect">
            <a:avLst/>
          </a:prstGeom>
          <a:ln>
            <a:solidFill>
              <a:srgbClr val="FFFF00"/>
            </a:solidFill>
          </a:ln>
        </p:spPr>
      </p:pic>
    </p:spTree>
    <p:extLst>
      <p:ext uri="{BB962C8B-B14F-4D97-AF65-F5344CB8AC3E}">
        <p14:creationId xmlns:p14="http://schemas.microsoft.com/office/powerpoint/2010/main" val="1681926299"/>
      </p:ext>
    </p:extLst>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0034" y="1214422"/>
            <a:ext cx="8215370" cy="5214974"/>
          </a:xfrm>
        </p:spPr>
        <p:txBody>
          <a:bodyPr>
            <a:normAutofit fontScale="92500" lnSpcReduction="10000"/>
          </a:bodyPr>
          <a:lstStyle/>
          <a:p>
            <a:pPr>
              <a:buNone/>
            </a:pPr>
            <a:r>
              <a:rPr lang="uk-UA" dirty="0" smtClean="0"/>
              <a:t>	   Сучасній науці відомо кілька станів:</a:t>
            </a:r>
          </a:p>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початковий</a:t>
            </a:r>
            <a:r>
              <a:rPr lang="uk-UA" dirty="0" smtClean="0"/>
              <a:t>: соматичні відхилення не простежуються, окрім порушень функцій окремих органів або систем;</a:t>
            </a:r>
          </a:p>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перехід від епізодичного до систематичного вживання </a:t>
            </a:r>
            <a:r>
              <a:rPr lang="uk-UA" dirty="0" smtClean="0"/>
              <a:t>алкоголю. В цей час відбуваються порушення апетиту та шлунково-кишкові розлади;</a:t>
            </a:r>
          </a:p>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хронічний </a:t>
            </a:r>
            <a:r>
              <a:rPr lang="uk-UA" dirty="0" smtClean="0"/>
              <a:t>формується протягом кількох років; фізичний потяг до спиртного характерний похмільним синдромом, максимальною толерантністю;</a:t>
            </a:r>
          </a:p>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втрата будь-якого контролю </a:t>
            </a:r>
            <a:r>
              <a:rPr lang="uk-UA" dirty="0" smtClean="0"/>
              <a:t>з метою заспокоєння </a:t>
            </a:r>
            <a:r>
              <a:rPr lang="uk-UA" dirty="0" err="1" smtClean="0"/>
              <a:t>психо-фізичного</a:t>
            </a:r>
            <a:r>
              <a:rPr lang="uk-UA" dirty="0" smtClean="0"/>
              <a:t> дискомфорту; психічне звикання та стійкість організму розвиваються паралельно і послідовно; </a:t>
            </a:r>
            <a:r>
              <a:rPr lang="uk-UA" dirty="0" err="1" smtClean="0"/>
              <a:t>соматично</a:t>
            </a:r>
            <a:r>
              <a:rPr lang="uk-UA" dirty="0" smtClean="0"/>
              <a:t> ушкоджені окремі органи і системи, у деяких випадках з незворотними </a:t>
            </a:r>
            <a:r>
              <a:rPr lang="uk-UA" dirty="0" err="1" smtClean="0"/>
              <a:t>патологіями</a:t>
            </a:r>
            <a:r>
              <a:rPr lang="uk-UA" dirty="0" smtClean="0"/>
              <a:t>.</a:t>
            </a:r>
            <a:endParaRPr lang="uk-UA" dirty="0"/>
          </a:p>
        </p:txBody>
      </p:sp>
      <p:sp>
        <p:nvSpPr>
          <p:cNvPr id="5" name="Заголовок 1"/>
          <p:cNvSpPr txBox="1">
            <a:spLocks/>
          </p:cNvSpPr>
          <p:nvPr/>
        </p:nvSpPr>
        <p:spPr>
          <a:xfrm>
            <a:off x="457200" y="476672"/>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Динаміка розвитку алкоголізму</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spTree>
    <p:extLst>
      <p:ext uri="{BB962C8B-B14F-4D97-AF65-F5344CB8AC3E}">
        <p14:creationId xmlns:p14="http://schemas.microsoft.com/office/powerpoint/2010/main" val="261187978"/>
      </p:ext>
    </p:extLst>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412776"/>
            <a:ext cx="2927258" cy="4929222"/>
          </a:xfrm>
        </p:spPr>
        <p:txBody>
          <a:bodyPr>
            <a:normAutofit/>
          </a:bodyPr>
          <a:lstStyle/>
          <a:p>
            <a:r>
              <a:rPr lang="uk-UA" sz="1600" dirty="0" smtClean="0"/>
              <a:t>Алкоголізм - це одна з найбільш поширених причин деформації подружньої гармонії та перешкода актуалізації подружньої потенції. Сім'я алкоголіка перебуває в постійному стані тривоги та нестабільності. Вживання алкоголю одним з членів сім'ї спричинює дисбаланс поколінь: батьків, друзів, дітей.</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380768"/>
            <a:ext cx="2423931" cy="36358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457200" y="548680"/>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Вплив алкоголізму на сім</a:t>
            </a:r>
            <a:r>
              <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a:t>
            </a: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ю</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pic>
        <p:nvPicPr>
          <p:cNvPr id="6" name="Содержимое 4" descr="1933.jpg"/>
          <p:cNvPicPr>
            <a:picLocks noChangeAspect="1"/>
          </p:cNvPicPr>
          <p:nvPr/>
        </p:nvPicPr>
        <p:blipFill>
          <a:blip r:embed="rId3"/>
          <a:stretch>
            <a:fillRect/>
          </a:stretch>
        </p:blipFill>
        <p:spPr>
          <a:xfrm>
            <a:off x="6238528" y="2636912"/>
            <a:ext cx="2448272" cy="38764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0506914"/>
      </p:ext>
    </p:extLst>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340768"/>
            <a:ext cx="7848872" cy="5214974"/>
          </a:xfrm>
        </p:spPr>
        <p:txBody>
          <a:bodyPr>
            <a:normAutofit/>
          </a:bodyPr>
          <a:lstStyle/>
          <a:p>
            <a:r>
              <a:rPr lang="uk-UA" sz="1800" dirty="0" smtClean="0"/>
              <a:t>Поведінка та психофізичний стан членів сім'ї визначається станом та фазою захворювання алкоголіка. Внаслідок росту проявів алкоголізму (хвороба, втрата праці, фізичне насилля) зростає потреба ізоляції та маскування алкоголіка від суспільного життя. </a:t>
            </a:r>
          </a:p>
          <a:p>
            <a:r>
              <a:rPr lang="uk-UA" sz="1800" dirty="0" smtClean="0"/>
              <a:t>Між подружжям відбуваються негативні зміни емоційних зв'язків. Пізніше простежуються деструктивні форми організації сімейного бюджету та питання дитячого виховання. </a:t>
            </a:r>
          </a:p>
        </p:txBody>
      </p:sp>
      <p:sp>
        <p:nvSpPr>
          <p:cNvPr id="5" name="Заголовок 1"/>
          <p:cNvSpPr txBox="1">
            <a:spLocks/>
          </p:cNvSpPr>
          <p:nvPr/>
        </p:nvSpPr>
        <p:spPr>
          <a:xfrm>
            <a:off x="457200" y="404664"/>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Вплив алкоголізму на сім</a:t>
            </a:r>
            <a:r>
              <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a:t>
            </a: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ю</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pic>
        <p:nvPicPr>
          <p:cNvPr id="6" name="Рисунок 5" descr="72d2.jpg"/>
          <p:cNvPicPr>
            <a:picLocks noChangeAspect="1"/>
          </p:cNvPicPr>
          <p:nvPr/>
        </p:nvPicPr>
        <p:blipFill>
          <a:blip r:embed="rId2"/>
          <a:stretch>
            <a:fillRect/>
          </a:stretch>
        </p:blipFill>
        <p:spPr>
          <a:xfrm>
            <a:off x="2411760" y="3717032"/>
            <a:ext cx="3462715" cy="2643206"/>
          </a:xfrm>
          <a:prstGeom prst="rect">
            <a:avLst/>
          </a:prstGeom>
          <a:ln>
            <a:solidFill>
              <a:srgbClr val="FFFF00"/>
            </a:solidFill>
          </a:ln>
        </p:spPr>
      </p:pic>
    </p:spTree>
    <p:extLst>
      <p:ext uri="{BB962C8B-B14F-4D97-AF65-F5344CB8AC3E}">
        <p14:creationId xmlns:p14="http://schemas.microsoft.com/office/powerpoint/2010/main" val="4100506914"/>
      </p:ext>
    </p:extLst>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00496" y="1214422"/>
            <a:ext cx="4798316" cy="5286412"/>
          </a:xfrm>
        </p:spPr>
        <p:txBody>
          <a:bodyPr>
            <a:normAutofit/>
          </a:bodyPr>
          <a:lstStyle/>
          <a:p>
            <a:r>
              <a:rPr lang="uk-UA" dirty="0" smtClean="0"/>
              <a:t>Хронічний алкоголізм характерний заниженням статевої функції. Це окреслюється </a:t>
            </a:r>
            <a:r>
              <a:rPr lang="uk-UA" dirty="0" smtClean="0"/>
              <a:t>послабленням </a:t>
            </a:r>
            <a:r>
              <a:rPr lang="uk-UA" dirty="0" smtClean="0"/>
              <a:t>ерекції.</a:t>
            </a:r>
          </a:p>
          <a:p>
            <a:r>
              <a:rPr lang="uk-UA" dirty="0" smtClean="0"/>
              <a:t>У половини всіх осіб, що зловживають алкоголем, і у всіх хворих хронічним алкоголізмом має місце алкогольна імпотенція, яка стає причиною неврозів та депресій. Це призводить до зниження соціальної адаптації.</a:t>
            </a:r>
            <a:endParaRPr lang="uk-U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2328903" cy="23886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kumimoji="0" lang="uk-UA" sz="3600" b="1" i="0" u="none" strike="noStrike" kern="1200" cap="none" spc="0" normalizeH="0" baseline="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Ураження</a:t>
            </a:r>
            <a:r>
              <a:rPr kumimoji="0" lang="uk-UA"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 статевої функції</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pic>
        <p:nvPicPr>
          <p:cNvPr id="6" name="Рисунок 5" descr="attach-30718.jpg"/>
          <p:cNvPicPr>
            <a:picLocks noChangeAspect="1"/>
          </p:cNvPicPr>
          <p:nvPr/>
        </p:nvPicPr>
        <p:blipFill>
          <a:blip r:embed="rId3"/>
          <a:stretch>
            <a:fillRect/>
          </a:stretch>
        </p:blipFill>
        <p:spPr>
          <a:xfrm>
            <a:off x="1331640" y="3516275"/>
            <a:ext cx="2448272" cy="29297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4261552"/>
      </p:ext>
    </p:extLst>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596" y="1214422"/>
            <a:ext cx="5223524" cy="5000660"/>
          </a:xfrm>
        </p:spPr>
        <p:txBody>
          <a:bodyPr>
            <a:normAutofit/>
          </a:bodyPr>
          <a:lstStyle/>
          <a:p>
            <a:r>
              <a:rPr lang="uk-UA" sz="16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Тератогенний</a:t>
            </a:r>
            <a:r>
              <a:rPr lang="uk-UA" sz="1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uk-UA" sz="1600" dirty="0" smtClean="0"/>
              <a:t> Народження неповноцінної дитини, завдяки вживання жінкою в день зачаття або в перші тижні вагітності спиртних напоїв. Алкоголь, проникаючи через плаценту, може проявити пряму токсичну дію на клітини ембріону і плоду, викликаючи різні аномалії, що одержали назву алкогольний синдром або алкогольна </a:t>
            </a:r>
            <a:r>
              <a:rPr lang="uk-UA" sz="1600" dirty="0" err="1" smtClean="0"/>
              <a:t>ембріонатія</a:t>
            </a:r>
            <a:r>
              <a:rPr lang="uk-UA" sz="1600" dirty="0" smtClean="0"/>
              <a:t>.</a:t>
            </a:r>
          </a:p>
          <a:p>
            <a:r>
              <a:rPr lang="uk-UA" sz="1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Мутагенний.</a:t>
            </a:r>
            <a:r>
              <a:rPr lang="uk-UA" sz="1600" dirty="0" smtClean="0"/>
              <a:t> Різні пошкодження хромосом, розтяжки і розриви, утворення кільцевих хромосом статевих клітин в результаті хронічного зловживання алкоголю батьками. У плоду замість двох статевих хромосом утворюється три, що призводить до народження розумово відсталої дитини.</a:t>
            </a:r>
          </a:p>
          <a:p>
            <a:r>
              <a:rPr lang="uk-UA" sz="16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Соматогенний</a:t>
            </a:r>
            <a:r>
              <a:rPr lang="uk-UA" sz="1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uk-UA" sz="1600" dirty="0" smtClean="0"/>
              <a:t> Пов'язаний з травмами і хронічними захворюваннями батьків-алкоголіків, що негативно відбивається на розвиток плоду.</a:t>
            </a:r>
          </a:p>
        </p:txBody>
      </p:sp>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Види впливу на потомство</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380034"/>
            <a:ext cx="2857500" cy="4762500"/>
          </a:xfrm>
          <a:prstGeom prst="rect">
            <a:avLst/>
          </a:prstGeom>
          <a:noFill/>
          <a:ln>
            <a:solidFill>
              <a:srgbClr val="FFFF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324217"/>
      </p:ext>
    </p:extLst>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229600" cy="725470"/>
          </a:xfrm>
        </p:spPr>
        <p:txBody>
          <a:bodyPr/>
          <a:lstStyle/>
          <a:p>
            <a:r>
              <a:rPr lang="uk-UA"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Алкоголь </a:t>
            </a:r>
            <a:endParaRPr lang="ru-RU"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Содержимое 2"/>
          <p:cNvSpPr>
            <a:spLocks noGrp="1"/>
          </p:cNvSpPr>
          <p:nvPr>
            <p:ph idx="1"/>
          </p:nvPr>
        </p:nvSpPr>
        <p:spPr>
          <a:xfrm>
            <a:off x="457200" y="1600200"/>
            <a:ext cx="6257940" cy="4757757"/>
          </a:xfrm>
        </p:spPr>
        <p:txBody>
          <a:bodyPr>
            <a:normAutofit fontScale="92500"/>
          </a:bodyPr>
          <a:lstStyle/>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Алкоголь</a:t>
            </a:r>
            <a:r>
              <a:rPr lang="uk-UA" dirty="0" smtClean="0"/>
              <a:t> - етиловий, чи винний, спирт. Прийнятий всередину він через 5 -10 хвилин всмоктується в кров і розноситься по всьому організму. </a:t>
            </a:r>
          </a:p>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Алкоголь </a:t>
            </a:r>
            <a:r>
              <a:rPr lang="uk-UA" dirty="0" smtClean="0"/>
              <a:t>- отрута для будь-якої живої клітини. Проникнувши в організм, алкоголь дуже скоро пригнічує роботу тканин і органів. Швидко згораючи, він забирає у них кисень і воду. Клітини зморщуються. При значному і частому потраплянні алкоголю в організм клітини різних органів зрештою, гинуть.</a:t>
            </a:r>
            <a:endParaRPr lang="uk-UA" dirty="0"/>
          </a:p>
        </p:txBody>
      </p:sp>
      <p:pic>
        <p:nvPicPr>
          <p:cNvPr id="6" name="Рисунок 5" descr="зелений зм.jpg"/>
          <p:cNvPicPr>
            <a:picLocks noChangeAspect="1"/>
          </p:cNvPicPr>
          <p:nvPr/>
        </p:nvPicPr>
        <p:blipFill>
          <a:blip r:embed="rId2"/>
          <a:stretch>
            <a:fillRect/>
          </a:stretch>
        </p:blipFill>
        <p:spPr>
          <a:xfrm>
            <a:off x="6732240" y="2852936"/>
            <a:ext cx="1846871" cy="3429024"/>
          </a:xfrm>
          <a:prstGeom prst="rect">
            <a:avLst/>
          </a:prstGeom>
          <a:ln>
            <a:solidFill>
              <a:srgbClr val="FFFF00"/>
            </a:solidFill>
          </a:ln>
        </p:spPr>
      </p:pic>
      <p:pic>
        <p:nvPicPr>
          <p:cNvPr id="5" name="Picture 6" descr="водка"/>
          <p:cNvPicPr>
            <a:picLocks noChangeAspect="1" noChangeArrowheads="1"/>
          </p:cNvPicPr>
          <p:nvPr/>
        </p:nvPicPr>
        <p:blipFill>
          <a:blip r:embed="rId3" cstate="print">
            <a:extLst>
              <a:ext uri="{28A0092B-C50C-407E-A947-70E740481C1C}">
                <a14:useLocalDpi xmlns:a14="http://schemas.microsoft.com/office/drawing/2010/main" val="0"/>
              </a:ext>
            </a:extLst>
          </a:blip>
          <a:srcRect r="2188" b="4155"/>
          <a:stretch>
            <a:fillRect/>
          </a:stretch>
        </p:blipFill>
        <p:spPr>
          <a:xfrm>
            <a:off x="6571895" y="836712"/>
            <a:ext cx="1821856" cy="172920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285860"/>
            <a:ext cx="8229600" cy="828668"/>
          </a:xfrm>
        </p:spPr>
        <p:txBody>
          <a:bodyPr>
            <a:normAutofit/>
          </a:bodyPr>
          <a:lstStyle/>
          <a:p>
            <a:r>
              <a:rPr lang="uk-UA" sz="2800" dirty="0" err="1" smtClean="0"/>
              <a:t>Пам</a:t>
            </a:r>
            <a:r>
              <a:rPr lang="en-US" sz="2800" dirty="0" smtClean="0"/>
              <a:t>’</a:t>
            </a:r>
            <a:r>
              <a:rPr lang="uk-UA" sz="2800" dirty="0" err="1" smtClean="0"/>
              <a:t>ятники</a:t>
            </a:r>
            <a:r>
              <a:rPr lang="uk-UA" sz="2800" dirty="0" smtClean="0"/>
              <a:t> алкоголікам. Не може бути!?</a:t>
            </a:r>
            <a:endParaRPr lang="uk-UA" sz="2800" dirty="0"/>
          </a:p>
        </p:txBody>
      </p:sp>
      <p:sp>
        <p:nvSpPr>
          <p:cNvPr id="4"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Неймовірно, але факт!</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pic>
        <p:nvPicPr>
          <p:cNvPr id="5" name="Рисунок 4" descr="_2117063.jpg"/>
          <p:cNvPicPr>
            <a:picLocks noChangeAspect="1"/>
          </p:cNvPicPr>
          <p:nvPr/>
        </p:nvPicPr>
        <p:blipFill>
          <a:blip r:embed="rId2"/>
          <a:stretch>
            <a:fillRect/>
          </a:stretch>
        </p:blipFill>
        <p:spPr>
          <a:xfrm>
            <a:off x="0" y="0"/>
            <a:ext cx="4571074" cy="6858000"/>
          </a:xfrm>
          <a:prstGeom prst="rect">
            <a:avLst/>
          </a:prstGeom>
          <a:ln>
            <a:solidFill>
              <a:srgbClr val="FFFF00"/>
            </a:solidFill>
          </a:ln>
        </p:spPr>
      </p:pic>
      <p:pic>
        <p:nvPicPr>
          <p:cNvPr id="6" name="Рисунок 5" descr="83_90.jpg"/>
          <p:cNvPicPr>
            <a:picLocks noChangeAspect="1"/>
          </p:cNvPicPr>
          <p:nvPr/>
        </p:nvPicPr>
        <p:blipFill>
          <a:blip r:embed="rId3"/>
          <a:stretch>
            <a:fillRect/>
          </a:stretch>
        </p:blipFill>
        <p:spPr>
          <a:xfrm>
            <a:off x="4572000" y="0"/>
            <a:ext cx="4572000" cy="6858000"/>
          </a:xfrm>
          <a:prstGeom prst="rect">
            <a:avLst/>
          </a:prstGeom>
          <a:ln>
            <a:solidFill>
              <a:srgbClr val="FFFF00"/>
            </a:solidFill>
          </a:ln>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1124744"/>
            <a:ext cx="6777317" cy="3508977"/>
          </a:xfrm>
        </p:spPr>
        <p:txBody>
          <a:bodyPr>
            <a:noAutofit/>
          </a:bodyPr>
          <a:lstStyle/>
          <a:p>
            <a:pPr marL="68580" indent="0">
              <a:buNone/>
            </a:pPr>
            <a:r>
              <a:rPr lang="uk-UA" sz="6600" dirty="0" smtClean="0">
                <a:solidFill>
                  <a:schemeClr val="accent3">
                    <a:lumMod val="75000"/>
                  </a:schemeClr>
                </a:solidFill>
              </a:rPr>
              <a:t>Роботу виконав</a:t>
            </a:r>
          </a:p>
          <a:p>
            <a:pPr marL="68580" indent="0">
              <a:buNone/>
            </a:pPr>
            <a:r>
              <a:rPr lang="uk-UA" sz="6600" dirty="0" smtClean="0">
                <a:solidFill>
                  <a:schemeClr val="accent3">
                    <a:lumMod val="75000"/>
                  </a:schemeClr>
                </a:solidFill>
              </a:rPr>
              <a:t>Учень 11 класу</a:t>
            </a:r>
          </a:p>
          <a:p>
            <a:pPr marL="68580" indent="0">
              <a:buNone/>
            </a:pPr>
            <a:r>
              <a:rPr lang="uk-UA" sz="6600" dirty="0" err="1" smtClean="0">
                <a:solidFill>
                  <a:schemeClr val="accent3">
                    <a:lumMod val="75000"/>
                  </a:schemeClr>
                </a:solidFill>
              </a:rPr>
              <a:t>Кузніцов</a:t>
            </a:r>
            <a:r>
              <a:rPr lang="uk-UA" sz="6600" dirty="0" smtClean="0">
                <a:solidFill>
                  <a:schemeClr val="accent3">
                    <a:lumMod val="75000"/>
                  </a:schemeClr>
                </a:solidFill>
              </a:rPr>
              <a:t> </a:t>
            </a:r>
            <a:r>
              <a:rPr lang="uk-UA" sz="6600" dirty="0">
                <a:solidFill>
                  <a:schemeClr val="accent3">
                    <a:lumMod val="75000"/>
                  </a:schemeClr>
                </a:solidFill>
              </a:rPr>
              <a:t>Є</a:t>
            </a:r>
            <a:r>
              <a:rPr lang="uk-UA" sz="6600" dirty="0" smtClean="0">
                <a:solidFill>
                  <a:schemeClr val="accent3">
                    <a:lumMod val="75000"/>
                  </a:schemeClr>
                </a:solidFill>
              </a:rPr>
              <a:t>вген</a:t>
            </a:r>
            <a:endParaRPr lang="ru-RU" sz="6600" dirty="0">
              <a:solidFill>
                <a:schemeClr val="accent3">
                  <a:lumMod val="75000"/>
                </a:schemeClr>
              </a:solidFill>
            </a:endParaRPr>
          </a:p>
        </p:txBody>
      </p:sp>
    </p:spTree>
    <p:extLst>
      <p:ext uri="{BB962C8B-B14F-4D97-AF65-F5344CB8AC3E}">
        <p14:creationId xmlns:p14="http://schemas.microsoft.com/office/powerpoint/2010/main" val="2972256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396580"/>
      </p:ext>
    </p:extLst>
  </p:cSld>
  <p:clrMapOvr>
    <a:masterClrMapping/>
  </p:clrMapOvr>
  <p:transition spd="med" advClick="0" advTm="4000">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lstStyle/>
          <a:p>
            <a:r>
              <a:rPr lang="uk-UA"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Алкоголізм </a:t>
            </a:r>
            <a:endParaRPr lang="ru-RU"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Объект 2"/>
          <p:cNvSpPr>
            <a:spLocks noGrp="1"/>
          </p:cNvSpPr>
          <p:nvPr>
            <p:ph idx="1"/>
          </p:nvPr>
        </p:nvSpPr>
        <p:spPr>
          <a:xfrm>
            <a:off x="457200" y="1357298"/>
            <a:ext cx="8229600" cy="5000660"/>
          </a:xfrm>
        </p:spPr>
        <p:txBody>
          <a:bodyPr>
            <a:normAutofit/>
          </a:bodyPr>
          <a:lstStyle/>
          <a:p>
            <a:r>
              <a:rPr lang="vi-VN"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Алкоголі́зм </a:t>
            </a:r>
            <a:r>
              <a:rPr lang="vi-VN"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(пия́цтво) </a:t>
            </a:r>
            <a:r>
              <a:rPr lang="uk-UA" dirty="0" smtClean="0"/>
              <a:t>-</a:t>
            </a:r>
            <a:r>
              <a:rPr lang="vi-VN" dirty="0" smtClean="0"/>
              <a:t> </a:t>
            </a:r>
            <a:r>
              <a:rPr lang="vi-VN" dirty="0"/>
              <a:t>найбільш поширений вид наркоманії, що характерний </a:t>
            </a:r>
            <a:r>
              <a:rPr lang="vi-VN" dirty="0" smtClean="0"/>
              <a:t>психофізичною </a:t>
            </a:r>
            <a:r>
              <a:rPr lang="vi-VN" dirty="0"/>
              <a:t>залежністю від алкоголю, основою якої є наявність алкоголю в обмінних процесах людського організму, розвивається внаслідок хронічного зловживання </a:t>
            </a:r>
            <a:r>
              <a:rPr lang="vi-VN" dirty="0" smtClean="0"/>
              <a:t>алкогольними напоями</a:t>
            </a:r>
            <a:r>
              <a:rPr lang="uk-UA" dirty="0" smtClean="0"/>
              <a:t>.</a:t>
            </a:r>
          </a:p>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a:t>
            </a:r>
            <a:r>
              <a:rPr lang="vi-VN"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лкоголізм </a:t>
            </a:r>
            <a:r>
              <a:rPr lang="uk-UA" dirty="0" smtClean="0"/>
              <a:t>-</a:t>
            </a:r>
            <a:r>
              <a:rPr lang="vi-VN" dirty="0" smtClean="0"/>
              <a:t> </a:t>
            </a:r>
            <a:r>
              <a:rPr lang="vi-VN" dirty="0"/>
              <a:t>сукупність </a:t>
            </a:r>
            <a:r>
              <a:rPr lang="uk-UA" dirty="0" smtClean="0"/>
              <a:t>                                                   </a:t>
            </a:r>
            <a:r>
              <a:rPr lang="vi-VN" dirty="0" smtClean="0"/>
              <a:t>шкідливих </a:t>
            </a:r>
            <a:r>
              <a:rPr lang="vi-VN" dirty="0"/>
              <a:t>звичок, пов'язаних </a:t>
            </a:r>
            <a:r>
              <a:rPr lang="uk-UA" dirty="0" smtClean="0"/>
              <a:t>                                                           </a:t>
            </a:r>
            <a:r>
              <a:rPr lang="vi-VN" dirty="0" smtClean="0"/>
              <a:t>із </a:t>
            </a:r>
            <a:r>
              <a:rPr lang="vi-VN" dirty="0"/>
              <a:t>зловживанням алкоголем, </a:t>
            </a:r>
            <a:r>
              <a:rPr lang="uk-UA" dirty="0" smtClean="0"/>
              <a:t>                                                    </a:t>
            </a:r>
            <a:r>
              <a:rPr lang="vi-VN" dirty="0" smtClean="0"/>
              <a:t>впливів </a:t>
            </a:r>
            <a:r>
              <a:rPr lang="vi-VN" dirty="0"/>
              <a:t>на здоров'я, життя, </a:t>
            </a:r>
            <a:r>
              <a:rPr lang="uk-UA" dirty="0" smtClean="0"/>
              <a:t>                                                      </a:t>
            </a:r>
            <a:r>
              <a:rPr lang="vi-VN" dirty="0" smtClean="0"/>
              <a:t>працю </a:t>
            </a:r>
            <a:r>
              <a:rPr lang="vi-VN" dirty="0"/>
              <a:t>і добробут людей. Психологічно має дві стадії: звичка та хвороба.</a:t>
            </a:r>
            <a:endParaRPr lang="ru-RU" dirty="0"/>
          </a:p>
        </p:txBody>
      </p:sp>
    </p:spTree>
    <p:extLst>
      <p:ext uri="{BB962C8B-B14F-4D97-AF65-F5344CB8AC3E}">
        <p14:creationId xmlns:p14="http://schemas.microsoft.com/office/powerpoint/2010/main" val="2957801217"/>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 name="Picture 7" descr="DSC02587"/>
          <p:cNvPicPr>
            <a:picLocks noChangeAspect="1" noChangeArrowheads="1"/>
          </p:cNvPicPr>
          <p:nvPr/>
        </p:nvPicPr>
        <p:blipFill>
          <a:blip r:embed="rId2">
            <a:lum bright="30000" contrast="48000"/>
            <a:extLst>
              <a:ext uri="{28A0092B-C50C-407E-A947-70E740481C1C}">
                <a14:useLocalDpi xmlns:a14="http://schemas.microsoft.com/office/drawing/2010/main" val="0"/>
              </a:ext>
            </a:extLst>
          </a:blip>
          <a:srcRect t="8723" b="2383"/>
          <a:stretch>
            <a:fillRect/>
          </a:stretch>
        </p:blipFill>
        <p:spPr>
          <a:xfrm>
            <a:off x="-9602" y="0"/>
            <a:ext cx="9153602" cy="6858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14695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596" y="1340768"/>
            <a:ext cx="8286808" cy="1159538"/>
          </a:xfrm>
        </p:spPr>
        <p:txBody>
          <a:bodyPr>
            <a:normAutofit fontScale="92500"/>
          </a:bodyPr>
          <a:lstStyle/>
          <a:p>
            <a:r>
              <a:rPr lang="uk-UA" sz="2800" dirty="0" smtClean="0"/>
              <a:t>Розрізняють три ступені гострого алкогольного сп'яніння: початковий, середній і важкий.</a:t>
            </a:r>
          </a:p>
        </p:txBody>
      </p:sp>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А</a:t>
            </a:r>
            <a:r>
              <a:rPr kumimoji="0" lang="uk-UA" sz="3600" b="1" i="0" u="none" strike="noStrike" kern="1200" cap="none" spc="0" normalizeH="0" baseline="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лкогольне</a:t>
            </a:r>
            <a:r>
              <a:rPr kumimoji="0" lang="uk-UA"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 </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сп</a:t>
            </a:r>
            <a:r>
              <a:rPr kumimoji="0" lang="en-US"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яніння</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pic>
        <p:nvPicPr>
          <p:cNvPr id="8" name="Рисунок 7" descr="2-14-1.jpg"/>
          <p:cNvPicPr>
            <a:picLocks noChangeAspect="1"/>
          </p:cNvPicPr>
          <p:nvPr/>
        </p:nvPicPr>
        <p:blipFill>
          <a:blip r:embed="rId2"/>
          <a:stretch>
            <a:fillRect/>
          </a:stretch>
        </p:blipFill>
        <p:spPr>
          <a:xfrm>
            <a:off x="3428992" y="3214686"/>
            <a:ext cx="2547942" cy="2140271"/>
          </a:xfrm>
          <a:prstGeom prst="rect">
            <a:avLst/>
          </a:prstGeom>
          <a:ln>
            <a:solidFill>
              <a:srgbClr val="FFFF00"/>
            </a:solidFill>
          </a:ln>
        </p:spPr>
      </p:pic>
      <p:pic>
        <p:nvPicPr>
          <p:cNvPr id="9" name="Рисунок 8" descr="eb13_XL.jpg"/>
          <p:cNvPicPr>
            <a:picLocks noChangeAspect="1"/>
          </p:cNvPicPr>
          <p:nvPr/>
        </p:nvPicPr>
        <p:blipFill>
          <a:blip r:embed="rId3"/>
          <a:stretch>
            <a:fillRect/>
          </a:stretch>
        </p:blipFill>
        <p:spPr>
          <a:xfrm>
            <a:off x="6286512" y="4286256"/>
            <a:ext cx="2262190" cy="2088755"/>
          </a:xfrm>
          <a:prstGeom prst="rect">
            <a:avLst/>
          </a:prstGeom>
          <a:ln>
            <a:solidFill>
              <a:srgbClr val="FFFF00"/>
            </a:solidFill>
          </a:ln>
        </p:spPr>
      </p:pic>
      <p:pic>
        <p:nvPicPr>
          <p:cNvPr id="10" name="Рисунок 9" descr="379e_XL.jpg"/>
          <p:cNvPicPr>
            <a:picLocks noChangeAspect="1"/>
          </p:cNvPicPr>
          <p:nvPr/>
        </p:nvPicPr>
        <p:blipFill>
          <a:blip r:embed="rId4"/>
          <a:stretch>
            <a:fillRect/>
          </a:stretch>
        </p:blipFill>
        <p:spPr>
          <a:xfrm>
            <a:off x="642910" y="2500306"/>
            <a:ext cx="2449303" cy="2286016"/>
          </a:xfrm>
          <a:prstGeom prst="rect">
            <a:avLst/>
          </a:prstGeom>
          <a:ln>
            <a:solidFill>
              <a:srgbClr val="FFFF00"/>
            </a:solidFill>
          </a:ln>
        </p:spPr>
      </p:pic>
    </p:spTree>
    <p:extLst>
      <p:ext uri="{BB962C8B-B14F-4D97-AF65-F5344CB8AC3E}">
        <p14:creationId xmlns:p14="http://schemas.microsoft.com/office/powerpoint/2010/main" val="1388625304"/>
      </p:ext>
    </p:extLst>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71934" y="1340768"/>
            <a:ext cx="4572032" cy="5088628"/>
          </a:xfrm>
        </p:spPr>
        <p:txBody>
          <a:bodyPr>
            <a:normAutofit lnSpcReduction="10000"/>
          </a:bodyPr>
          <a:lstStyle/>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Початковий</a:t>
            </a:r>
            <a:r>
              <a:rPr lang="uk-UA" b="1" dirty="0" smtClean="0"/>
              <a:t> </a:t>
            </a:r>
            <a:r>
              <a:rPr lang="uk-UA" dirty="0" smtClean="0"/>
              <a:t>виявляється у відчутті тепла в тілі, легкого запаморочення голови. Поведінка людини майже не змінюється, але з'являється самовпевненість. Посилюється серцебиття, розширюються зіниці, судини обличчя. Зовнішні рухові розлади непомітні, але координація рухів дещо порушується, уповільнюється реакція на зовнішні подразники.</a:t>
            </a:r>
          </a:p>
        </p:txBody>
      </p:sp>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lang="uk-U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a typeface="+mj-ea"/>
                <a:cs typeface="+mj-cs"/>
              </a:rPr>
              <a:t>Початковий ступінь</a:t>
            </a:r>
            <a:r>
              <a:rPr kumimoji="0" lang="uk-UA"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 </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сп</a:t>
            </a:r>
            <a:r>
              <a:rPr kumimoji="0" lang="en-US"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яніння</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pic>
        <p:nvPicPr>
          <p:cNvPr id="7" name="Рисунок 6" descr="98524.jpg"/>
          <p:cNvPicPr>
            <a:picLocks noChangeAspect="1"/>
          </p:cNvPicPr>
          <p:nvPr/>
        </p:nvPicPr>
        <p:blipFill>
          <a:blip r:embed="rId2"/>
          <a:stretch>
            <a:fillRect/>
          </a:stretch>
        </p:blipFill>
        <p:spPr>
          <a:xfrm>
            <a:off x="500034" y="2143116"/>
            <a:ext cx="3637439" cy="2643206"/>
          </a:xfrm>
          <a:prstGeom prst="rect">
            <a:avLst/>
          </a:prstGeom>
          <a:ln>
            <a:solidFill>
              <a:srgbClr val="FFFF00"/>
            </a:solidFill>
          </a:ln>
        </p:spPr>
      </p:pic>
    </p:spTree>
    <p:extLst>
      <p:ext uri="{BB962C8B-B14F-4D97-AF65-F5344CB8AC3E}">
        <p14:creationId xmlns:p14="http://schemas.microsoft.com/office/powerpoint/2010/main" val="1388625304"/>
      </p:ext>
    </p:extLst>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71934" y="1340768"/>
            <a:ext cx="4572032" cy="4802876"/>
          </a:xfrm>
        </p:spPr>
        <p:txBody>
          <a:bodyPr>
            <a:normAutofit lnSpcReduction="10000"/>
          </a:bodyPr>
          <a:lstStyle/>
          <a:p>
            <a:r>
              <a:rPr lang="uk-UA" dirty="0" smtClean="0"/>
              <a:t>При вживанні великої кількості алкоголю наступає </a:t>
            </a: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середній </a:t>
            </a:r>
            <a:r>
              <a:rPr lang="uk-UA" dirty="0" smtClean="0"/>
              <a:t>ступінь оп'яніння. П'яний </a:t>
            </a:r>
            <a:r>
              <a:rPr lang="uk-UA" dirty="0" err="1" smtClean="0"/>
              <a:t>нервується</a:t>
            </a:r>
            <a:r>
              <a:rPr lang="uk-UA" dirty="0" smtClean="0"/>
              <a:t>, йому властиві спалахи гніву, буяння, озлобленості, він втрачає почуття відповідальності за свої вчинки, прихильний до вихваляння і агресії. </a:t>
            </a:r>
          </a:p>
          <a:p>
            <a:r>
              <a:rPr lang="uk-UA" dirty="0" smtClean="0"/>
              <a:t>Після витвережування, проявляється в'ялість, сонливість, головний біль.</a:t>
            </a:r>
            <a:endParaRPr lang="uk-U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34" y="1857364"/>
            <a:ext cx="3396377" cy="3456384"/>
          </a:xfrm>
          <a:prstGeom prst="rect">
            <a:avLst/>
          </a:prstGeom>
          <a:noFill/>
          <a:ln>
            <a:solidFill>
              <a:srgbClr val="FFFF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457200" y="274638"/>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kumimoji="0" lang="uk-UA"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Середній ступінь </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сп</a:t>
            </a:r>
            <a:r>
              <a:rPr kumimoji="0" lang="en-US"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яніння</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spTree>
    <p:extLst>
      <p:ext uri="{BB962C8B-B14F-4D97-AF65-F5344CB8AC3E}">
        <p14:creationId xmlns:p14="http://schemas.microsoft.com/office/powerpoint/2010/main" val="1388625304"/>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596" y="1340768"/>
            <a:ext cx="8143932" cy="4802876"/>
          </a:xfrm>
        </p:spPr>
        <p:txBody>
          <a:bodyPr>
            <a:normAutofit fontScale="92500" lnSpcReduction="20000"/>
          </a:bodyPr>
          <a:lstStyle/>
          <a:p>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Важкий</a:t>
            </a:r>
            <a:r>
              <a:rPr lang="uk-UA" dirty="0" smtClean="0"/>
              <a:t> ступінь сп'яніння наступає при вживанні великої дози алкоголю. Для цього стану характерні дві фази: збудження і гальмування:</a:t>
            </a:r>
          </a:p>
          <a:p>
            <a:pPr>
              <a:buFontTx/>
              <a:buChar char="-"/>
            </a:pPr>
            <a:r>
              <a:rPr lang="uk-UA" dirty="0" smtClean="0"/>
              <a:t>у фазі </a:t>
            </a: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збудження</a:t>
            </a:r>
            <a:r>
              <a:rPr lang="uk-UA" dirty="0" smtClean="0"/>
              <a:t> мова стає невиразна, рухи некоординовані, вчинки беззмістовні, нерідко агресивні;</a:t>
            </a:r>
          </a:p>
          <a:p>
            <a:pPr>
              <a:buFontTx/>
              <a:buChar char="-"/>
            </a:pPr>
            <a:r>
              <a:rPr lang="uk-UA" dirty="0" smtClean="0"/>
              <a:t>фаза </a:t>
            </a:r>
            <a:r>
              <a:rPr lang="uk-U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гальмування</a:t>
            </a:r>
            <a:r>
              <a:rPr lang="uk-UA" dirty="0" smtClean="0"/>
              <a:t> проявляється у в'ялості, сонливості і закінчується глибоким наркотичним сном. В такому стані людина не реагує навіть на сильні больові подразники, вона може заснути на вулиці, а в холодну пору року замерзнути. </a:t>
            </a:r>
          </a:p>
          <a:p>
            <a:r>
              <a:rPr lang="uk-UA" dirty="0" smtClean="0"/>
              <a:t>Після пробудження людина майже не пам'ятає, що з нею було, з'являється сильне бажання випити ще. У людини можлива нудота, блювота та інші ознаки отруєння.</a:t>
            </a:r>
          </a:p>
          <a:p>
            <a:endParaRPr lang="ru-RU" dirty="0"/>
          </a:p>
        </p:txBody>
      </p:sp>
      <p:sp>
        <p:nvSpPr>
          <p:cNvPr id="5" name="Заголовок 1"/>
          <p:cNvSpPr txBox="1">
            <a:spLocks/>
          </p:cNvSpPr>
          <p:nvPr/>
        </p:nvSpPr>
        <p:spPr>
          <a:xfrm>
            <a:off x="457200" y="476672"/>
            <a:ext cx="8229600" cy="72547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3830638" algn="l"/>
              </a:tabLst>
              <a:defRPr/>
            </a:pPr>
            <a:r>
              <a:rPr kumimoji="0" lang="uk-UA"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Важкий ступінь </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сп</a:t>
            </a:r>
            <a:r>
              <a:rPr kumimoji="0" lang="en-US" sz="3600" b="1" i="0" u="none" strike="noStrike" kern="1200" cap="none" spc="0" normalizeH="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a:t>
            </a:r>
            <a:r>
              <a:rPr kumimoji="0" lang="uk-UA" sz="3600" b="1" i="0" u="none" strike="noStrike" kern="1200" cap="none" spc="0" normalizeH="0" noProof="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яніння</a:t>
            </a:r>
            <a:endParaRPr kumimoji="0" lang="ru-RU" sz="3600" b="1" i="0" u="none" strike="noStrike" kern="1200" cap="none" spc="0" normalizeH="0" baseline="0" noProof="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endParaRPr>
          </a:p>
        </p:txBody>
      </p:sp>
    </p:spTree>
    <p:extLst>
      <p:ext uri="{BB962C8B-B14F-4D97-AF65-F5344CB8AC3E}">
        <p14:creationId xmlns:p14="http://schemas.microsoft.com/office/powerpoint/2010/main" val="3295297328"/>
      </p:ext>
    </p:extLst>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226</TotalTime>
  <Words>906</Words>
  <Application>Microsoft Office PowerPoint</Application>
  <PresentationFormat>Экран (4:3)</PresentationFormat>
  <Paragraphs>54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Остин</vt:lpstr>
      <vt:lpstr>          Алкоголь</vt:lpstr>
      <vt:lpstr>Алкоголь </vt:lpstr>
      <vt:lpstr>Презентация PowerPoint</vt:lpstr>
      <vt:lpstr>Алкоголізм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Алкоголізм</dc:title>
  <dc:creator>Настя</dc:creator>
  <cp:lastModifiedBy>Windows_XPsp3Ru</cp:lastModifiedBy>
  <cp:revision>61</cp:revision>
  <dcterms:created xsi:type="dcterms:W3CDTF">2011-04-14T11:56:51Z</dcterms:created>
  <dcterms:modified xsi:type="dcterms:W3CDTF">2014-02-02T12:45:55Z</dcterms:modified>
</cp:coreProperties>
</file>