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2A37-3A72-4DA0-93A8-2C6C56434BB3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70E6-43DA-455D-AF2B-29C190A5F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A315-183A-4FA2-8D58-436C7B324B32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1D65-A4A7-4FC5-A2E4-B2EAB6D2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449C-AB74-4E46-BA42-74E980906403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629E-43EF-4468-BAA6-B379EE5F2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6D8F-D540-4F33-8F1F-B6D0D1E7C72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FC42-1731-4102-97F1-5A74869C5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A4E8-F37C-489A-A8AF-26D58DAA8C1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63A0-73A0-48D9-8E1A-63F891BC8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7663-548F-4932-AC08-BF47C0ED1C1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20A5-29B2-4027-9AF7-DD9AC2863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79D9-E45D-4E97-BEA2-14798C88DDA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764B-45FE-473F-83C9-D14A0EB20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10B6-6324-4705-9C4B-DB4882965AE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70D4-28EC-45F9-98EF-27938C777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2D8A-17FC-4250-8A65-213A40BED30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169E-2D7F-488A-8702-1B24463CF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BC09-81C0-4821-9C02-2E3DAFBFE88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AC00-E15D-43B6-8B66-39314FFDE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C7E6-ABE5-43FA-A404-D38B273CCD27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7474-79E5-40B0-B1F1-E1A18D86E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F7F7-0A32-4100-A10B-1EFE2881C58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BEE9-A4B7-4A09-B596-9C57EDC40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736F9-61D3-4072-A44A-14ED198A384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121B58-4B4E-4F6A-923B-F2A885EC5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0%D1%96%D1%81%D1%82%D1%96%D0%B0%D0%BD_%D0%B4%D0%B5_%D0%94%D1%8E%D0%B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B%D1%96%D0%B7%D0%BE%D1%81%D0%BE%D0%BC%D0%B0" TargetMode="External"/><Relationship Id="rId4" Type="http://schemas.openxmlformats.org/officeDocument/2006/relationships/hyperlink" Target="http://uk.wikipedia.org/wiki/195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PH" TargetMode="External"/><Relationship Id="rId3" Type="http://schemas.openxmlformats.org/officeDocument/2006/relationships/hyperlink" Target="http://uk.wikipedia.org/wiki/%D0%9D%D1%83%D0%BA%D0%BB%D0%B5%D0%B0%D0%B7%D0%B8" TargetMode="External"/><Relationship Id="rId7" Type="http://schemas.openxmlformats.org/officeDocument/2006/relationships/hyperlink" Target="http://uk.wikipedia.org/w/index.php?title=%D0%A1%D1%83%D0%BB%D1%8C%D1%84%D0%B0%D1%82%D0%B0%D0%B7%D0%B8&amp;action=edit&amp;redlink=1" TargetMode="External"/><Relationship Id="rId2" Type="http://schemas.openxmlformats.org/officeDocument/2006/relationships/hyperlink" Target="http://uk.wikipedia.org/wiki/%D0%9F%D1%80%D0%BE%D1%82%D0%B5%D0%B0%D0%B7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4%D0%BE%D1%81%D1%84%D0%B0%D1%82%D0%B0%D0%B7%D0%B8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uk.wikipedia.org/w/index.php?title=%D0%A4%D0%BE%D1%81%D1%84%D0%BE%D0%BB%D1%96%D0%BF%D0%B0%D0%B7%D0%B8&amp;action=edit&amp;redlink=1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uk.wikipedia.org/wiki/%D0%9B%D1%96%D0%BF%D0%B0%D0%B7%D0%B8" TargetMode="External"/><Relationship Id="rId9" Type="http://schemas.openxmlformats.org/officeDocument/2006/relationships/hyperlink" Target="http://uk.wikipedia.org/wiki/%D0%9F%D1%80%D0%BE%D1%82%D0%B5%D0%BE%D0%BB%D1%96%D0%B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1%83%D0%BA%D0%B0%D1%80%D1%96%D0%BE%D1%82%D0%B8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uk.wikipedia.org/wiki/%D0%A6%D0%B8%D1%82%D0%BE%D0%BF%D0%BB%D0%B0%D0%B7%D0%BC%D0%B0%D1%82%D0%B8%D1%87%D0%BD%D0%B0_%D0%BC%D0%B5%D0%BC%D0%B1%D1%80%D0%B0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8%D0%B1%D0%B8" TargetMode="External"/><Relationship Id="rId5" Type="http://schemas.openxmlformats.org/officeDocument/2006/relationships/hyperlink" Target="http://uk.wikipedia.org/wiki/%D0%A0%D0%BE%D1%81%D0%BB%D0%B8%D0%BD%D0%B8" TargetMode="External"/><Relationship Id="rId4" Type="http://schemas.openxmlformats.org/officeDocument/2006/relationships/hyperlink" Target="http://uk.wikipedia.org/wiki/%D0%9A%D0%BB%D1%96%D1%82%D0%B8%D0%BD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96%D0%B3%D0%BC%D0%B5%D0%BD%D1%82" TargetMode="External"/><Relationship Id="rId2" Type="http://schemas.openxmlformats.org/officeDocument/2006/relationships/hyperlink" Target="http://uk.wikipedia.org/wiki/%D0%A2%D1%83%D1%80%D0%B3%D0%BE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uk.wikipedia.org/wiki/%D0%9F%D0%B5%D0%BB%D1%8E%D1%81%D1%82%D0%BA%D0%B0" TargetMode="External"/><Relationship Id="rId4" Type="http://schemas.openxmlformats.org/officeDocument/2006/relationships/hyperlink" Target="http://uk.wikipedia.org/w/index.php?title=%D0%90%D0%BD%D1%82%D0%BE%D1%86%D1%96%D0%B0%D0%BD%D1%96%D0%BD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0%B4%D0%BD%D0%BE%D0%BA%D0%BB%D1%96%D1%82%D0%B8%D0%BD%D0%BD%D1%96" TargetMode="External"/><Relationship Id="rId2" Type="http://schemas.openxmlformats.org/officeDocument/2006/relationships/hyperlink" Target="http://uk.wikipedia.org/wiki/%D0%A2%D0%B2%D0%B0%D1%80%D0%B8%D0%BD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hyperlink" Target="http://uk.wikipedia.org/wiki/%D0%A4%D0%B5%D1%80%D0%BC%D0%B5%D0%BD%D1%8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chool.xvatit.com/index.php?title=%D0%9A%D0%BB%D1%96%D1%82%D0%B8%D0%BD%D0%BD%D1%96_%D0%BC%D0%B5%D0%BC%D0%B1%D1%80%D0%B0%D0%BD%D0%B8,_%D1%97%D1%85_%D0%B1%D1%83%D0%B4%D0%BE%D0%B2%D0%B0_%D1%82%D0%B0_%D1%84%D1%83%D0%BD%D0%BA%D1%86%D1%96%D1%97._%D0%9F%D0%BE%D0%B2%D0%BD%D1%96_%D1%83%D1%80%D0%BE%D0%BA%D0%B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.xvatit.com/index.php?title=%D0%9A%D0%BB%D1%96%D1%82%D0%B8%D0%BD%D0%BD%D1%96_%D0%BC%D0%B5%D0%BC%D0%B1%D1%80%D0%B0%D0%BD%D0%B8,_%D1%97%D1%85_%D0%B1%D1%83%D0%B4%D0%BE%D0%B2%D0%B0_%D1%82%D0%B0_%D1%84%D1%83%D0%BD%D0%BA%D1%86%D1%96%D1%97._%D0%9F%D0%BE%D0%B2%D0%BD%D1%96_%D1%83%D1%80%D0%BE%D0%BA%D0%B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1%83%D0%BA%D0%B0%D1%80%D1%96%D0%BE%D1%82" TargetMode="External"/><Relationship Id="rId2" Type="http://schemas.openxmlformats.org/officeDocument/2006/relationships/hyperlink" Target="http://uk.wikipedia.org/w/index.php?title=%D0%9E%D0%B4%D0%BD%D0%BE%D0%BC%D0%B5%D0%BC%D0%B1%D1%80%D0%B0%D0%BD%D0%BD%D0%B0_%D0%BE%D1%80%D0%B3%D0%B0%D0%BD%D0%B5%D0%BB%D0%B0&amp;action=edit&amp;redlink=1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chool.xvatit.com/index.php?title=%D0%A2%D0%B5%D0%BC%D0%B0_13._%D0%91%D1%83%D0%B4%D0%BE%D0%B2%D0%B0_%D0%BA%D0%BB%D1%96%D1%82%D0%B8%D0%BD%D0%B8_%D0%B5%D1%83%D0%BA%D0%B0%D1%80%D1%96%D0%BE%D1%82%D1%96%D0%B2.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0370" y="5226784"/>
            <a:ext cx="460851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Над презентацією працювали: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Кушнерьова</a:t>
            </a: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 Тетяна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Колесникова </a:t>
            </a:r>
            <a:r>
              <a:rPr lang="uk-UA" sz="2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А</a:t>
            </a: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настасія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- </a:t>
            </a:r>
            <a:r>
              <a:rPr lang="uk-UA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Деміхова</a:t>
            </a: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 Юлія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1268413"/>
            <a:ext cx="7772400" cy="2332037"/>
          </a:xfrm>
        </p:spPr>
        <p:txBody>
          <a:bodyPr/>
          <a:lstStyle/>
          <a:p>
            <a:r>
              <a:rPr lang="uk-UA" sz="5400" b="1" i="1" dirty="0" err="1" smtClean="0">
                <a:latin typeface="Arial" charset="0"/>
              </a:rPr>
              <a:t>Одномембранні</a:t>
            </a:r>
            <a:r>
              <a:rPr lang="uk-UA" sz="5400" b="1" i="1" dirty="0" smtClean="0">
                <a:latin typeface="Arial" charset="0"/>
              </a:rPr>
              <a:t> органели</a:t>
            </a:r>
            <a:r>
              <a:rPr lang="uk-UA" dirty="0" smtClean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Функції комплексу Гольджі</a:t>
            </a:r>
            <a:endParaRPr lang="ru-RU" smtClean="0"/>
          </a:p>
        </p:txBody>
      </p:sp>
      <p:sp>
        <p:nvSpPr>
          <p:cNvPr id="30725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У цистернах комплексу Гольджі синтезуються деякі полісахариди, які можуть сполучатись з білками, що надійшли із зернистої ендоплазматичної сітки.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Комплекс Гольджі бере участь в утворенні лізосом </a:t>
            </a:r>
          </a:p>
        </p:txBody>
      </p:sp>
      <p:sp>
        <p:nvSpPr>
          <p:cNvPr id="30726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30728" name="Picture 8" descr="03-33_GolgiBody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420938"/>
            <a:ext cx="3771900" cy="341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Лізосоми</a:t>
            </a:r>
            <a:endParaRPr lang="ru-RU" smtClean="0"/>
          </a:p>
        </p:txBody>
      </p:sp>
      <p:sp>
        <p:nvSpPr>
          <p:cNvPr id="32772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smtClean="0"/>
              <a:t>це мембранні бульбашки величиною до 2 мкм.  </a:t>
            </a:r>
          </a:p>
          <a:p>
            <a:r>
              <a:rPr lang="ru-RU" sz="2400" smtClean="0"/>
              <a:t>У середині лізосом містяться ферменти, здатні переварювати білки, ліпіди, вуглеводи, нуклеїнові кислоти. </a:t>
            </a:r>
          </a:p>
          <a:p>
            <a:r>
              <a:rPr lang="ru-RU" sz="2400" smtClean="0"/>
              <a:t>Лізосоми утворюються з бульбашок, що відділяються від комплексу Гольджи.</a:t>
            </a:r>
          </a:p>
        </p:txBody>
      </p:sp>
      <p:sp>
        <p:nvSpPr>
          <p:cNvPr id="32773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32775" name="Picture 7" descr="Mito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484313"/>
            <a:ext cx="3627438" cy="48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Лізосоми</a:t>
            </a:r>
            <a:endParaRPr lang="ru-RU" smtClean="0"/>
          </a:p>
        </p:txBody>
      </p:sp>
      <p:sp>
        <p:nvSpPr>
          <p:cNvPr id="3482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Зливаючись з ендоцитозними бульбашками, лізосоми утворюють травну вакуоль, де відбувається розщеплювання органічних речовин до складових їх мономерів.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Останні через мембрану травної вакуолі поступають в цитоплазму клітини. </a:t>
            </a:r>
          </a:p>
        </p:txBody>
      </p:sp>
      <p:sp>
        <p:nvSpPr>
          <p:cNvPr id="34822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34824" name="Picture 8" descr="Prokaryote_cell_diagram-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0575"/>
            <a:ext cx="3960813" cy="306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Файл:Biological cel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24175"/>
            <a:ext cx="7321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27313" y="1341438"/>
            <a:ext cx="2530475" cy="420687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sz="3900" smtClean="0"/>
              <a:t>Лізосома</a:t>
            </a:r>
            <a:br>
              <a:rPr lang="ru-RU" sz="3900" smtClean="0"/>
            </a:br>
            <a:endParaRPr lang="ru-RU" sz="3900" smtClean="0"/>
          </a:p>
        </p:txBody>
      </p:sp>
      <p:sp>
        <p:nvSpPr>
          <p:cNvPr id="4710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9144000" cy="4922837"/>
          </a:xfrm>
        </p:spPr>
        <p:txBody>
          <a:bodyPr/>
          <a:lstStyle/>
          <a:p>
            <a:pPr marL="273050" indent="-273050"/>
            <a:r>
              <a:rPr lang="vi-VN" smtClean="0">
                <a:latin typeface="Times New Roman" pitchFamily="18" charset="0"/>
              </a:rPr>
              <a:t>Лізосоми були відкриті бельгійським цитологом</a:t>
            </a:r>
            <a:r>
              <a:rPr lang="vi-VN" smtClean="0">
                <a:latin typeface="Times New Roman" pitchFamily="18" charset="0"/>
                <a:hlinkClick r:id="rId3" tooltip="Крістіан де Дюв"/>
              </a:rPr>
              <a:t>Крістіаном де Дювом</a:t>
            </a:r>
            <a:r>
              <a:rPr lang="vi-VN" smtClean="0">
                <a:latin typeface="Times New Roman" pitchFamily="18" charset="0"/>
              </a:rPr>
              <a:t> в </a:t>
            </a:r>
            <a:r>
              <a:rPr lang="vi-VN" smtClean="0">
                <a:latin typeface="Times New Roman" pitchFamily="18" charset="0"/>
                <a:hlinkClick r:id="rId4" tooltip="1955"/>
              </a:rPr>
              <a:t>1955</a:t>
            </a:r>
            <a:r>
              <a:rPr lang="vi-VN" smtClean="0">
                <a:latin typeface="Times New Roman" pitchFamily="18" charset="0"/>
              </a:rPr>
              <a:t> році</a:t>
            </a:r>
            <a:r>
              <a:rPr lang="vi-VN" baseline="30000" smtClean="0">
                <a:latin typeface="Times New Roman" pitchFamily="18" charset="0"/>
                <a:hlinkClick r:id="rId5"/>
              </a:rPr>
              <a:t>[1]</a:t>
            </a:r>
            <a:r>
              <a:rPr lang="vi-VN" smtClean="0">
                <a:latin typeface="Times New Roman" pitchFamily="18" charset="0"/>
              </a:rPr>
              <a:t>.</a:t>
            </a:r>
            <a:endParaRPr lang="en-US" smtClean="0"/>
          </a:p>
          <a:p>
            <a:pPr marL="273050" indent="-27305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813" y="981075"/>
            <a:ext cx="4691062" cy="636588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sz="3900" smtClean="0"/>
              <a:t>Ферменти лізосом</a:t>
            </a:r>
            <a:br>
              <a:rPr lang="ru-RU" sz="3900" smtClean="0"/>
            </a:br>
            <a:endParaRPr lang="ru-RU" sz="39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5292725" cy="5976937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</a:pPr>
            <a:r>
              <a:rPr lang="ru-RU" sz="2400" smtClean="0"/>
              <a:t>Містять більше 40 різних кислих гідролаз, зокрема </a:t>
            </a:r>
            <a:r>
              <a:rPr lang="ru-RU" sz="2400" smtClean="0">
                <a:hlinkClick r:id="rId2" tooltip="Протеази"/>
              </a:rPr>
              <a:t>протеази</a:t>
            </a:r>
            <a:r>
              <a:rPr lang="ru-RU" sz="2400" smtClean="0"/>
              <a:t>, </a:t>
            </a:r>
            <a:r>
              <a:rPr lang="ru-RU" sz="2400" smtClean="0">
                <a:hlinkClick r:id="rId3" tooltip="Нуклеази"/>
              </a:rPr>
              <a:t>нуклеази</a:t>
            </a:r>
            <a:r>
              <a:rPr lang="ru-RU" sz="2400" smtClean="0"/>
              <a:t>, </a:t>
            </a:r>
            <a:r>
              <a:rPr lang="ru-RU" sz="2400" smtClean="0">
                <a:hlinkClick r:id="rId4" tooltip="Ліпази"/>
              </a:rPr>
              <a:t>ліпази</a:t>
            </a:r>
            <a:r>
              <a:rPr lang="ru-RU" sz="2400" smtClean="0"/>
              <a:t>, </a:t>
            </a:r>
            <a:r>
              <a:rPr lang="ru-RU" sz="2400" smtClean="0">
                <a:hlinkClick r:id="rId5" tooltip="Фосфоліпази (ще не написана)"/>
              </a:rPr>
              <a:t>фосфоліпази</a:t>
            </a:r>
            <a:r>
              <a:rPr lang="ru-RU" sz="2400" smtClean="0"/>
              <a:t>, </a:t>
            </a:r>
            <a:r>
              <a:rPr lang="ru-RU" sz="2400" smtClean="0">
                <a:hlinkClick r:id="rId6" tooltip="Фосфатази"/>
              </a:rPr>
              <a:t>фосфатази</a:t>
            </a:r>
            <a:r>
              <a:rPr lang="ru-RU" sz="2400" smtClean="0"/>
              <a:t>,</a:t>
            </a:r>
            <a:r>
              <a:rPr lang="ru-RU" sz="2400" u="sng" smtClean="0">
                <a:hlinkClick r:id="rId7" tooltip="Сульфатази (ще не написана)"/>
              </a:rPr>
              <a:t>сульфатази</a:t>
            </a:r>
            <a:r>
              <a:rPr lang="ru-RU" sz="2400" smtClean="0"/>
              <a:t>. </a:t>
            </a:r>
            <a:endParaRPr lang="en-US" sz="2400" smtClean="0"/>
          </a:p>
          <a:p>
            <a:pPr marL="273050" indent="-273050">
              <a:lnSpc>
                <a:spcPct val="90000"/>
              </a:lnSpc>
            </a:pPr>
            <a:r>
              <a:rPr lang="ru-RU" sz="2400" smtClean="0"/>
              <a:t>Оптимум </a:t>
            </a:r>
            <a:r>
              <a:rPr lang="en-US" sz="2400" smtClean="0">
                <a:hlinkClick r:id="rId8" tooltip="PH"/>
              </a:rPr>
              <a:t>pH</a:t>
            </a:r>
            <a:r>
              <a:rPr lang="en-US" sz="2400" smtClean="0"/>
              <a:t> </a:t>
            </a:r>
            <a:r>
              <a:rPr lang="ru-RU" sz="2400" smtClean="0"/>
              <a:t>для цих ферментів лежить у межах 4,5—5</a:t>
            </a:r>
            <a:r>
              <a:rPr lang="uk-UA" sz="2400" smtClean="0"/>
              <a:t>.</a:t>
            </a:r>
            <a:endParaRPr lang="en-US" sz="2400" smtClean="0"/>
          </a:p>
          <a:p>
            <a:pPr marL="273050" indent="-273050">
              <a:lnSpc>
                <a:spcPct val="90000"/>
              </a:lnSpc>
            </a:pPr>
            <a:r>
              <a:rPr lang="ru-RU" sz="2400" smtClean="0"/>
              <a:t> Окрім того, протеази проявляють максимальну активність тільки після обмеженого </a:t>
            </a:r>
            <a:r>
              <a:rPr lang="ru-RU" sz="2400" smtClean="0">
                <a:hlinkClick r:id="rId9" tooltip="Протеоліз"/>
              </a:rPr>
              <a:t>протеолізу</a:t>
            </a:r>
            <a:r>
              <a:rPr lang="ru-RU" sz="2400" smtClean="0"/>
              <a:t>. </a:t>
            </a:r>
          </a:p>
          <a:p>
            <a:pPr marL="273050" indent="-273050">
              <a:lnSpc>
                <a:spcPct val="90000"/>
              </a:lnSpc>
            </a:pPr>
            <a:r>
              <a:rPr lang="ru-RU" sz="2400" smtClean="0"/>
              <a:t>Навіть якщо мембрана, що відмежовує цей компартмент, з якихось причин втратить цілісність гідролази не будуть активними у цитозолі із </a:t>
            </a:r>
            <a:r>
              <a:rPr lang="en-US" sz="2400" smtClean="0"/>
              <a:t>pH </a:t>
            </a:r>
            <a:r>
              <a:rPr lang="ru-RU" sz="2400" smtClean="0"/>
              <a:t>близько 7,2.</a:t>
            </a:r>
          </a:p>
        </p:txBody>
      </p:sp>
      <p:pic>
        <p:nvPicPr>
          <p:cNvPr id="39940" name="Picture 2" descr="Файл:Lipase PLRP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9813" y="692150"/>
            <a:ext cx="3024187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Файл:Phosmech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2725" y="3716338"/>
            <a:ext cx="30241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lIns="0" rIns="0" bIns="0" anchor="b"/>
          <a:lstStyle/>
          <a:p>
            <a:r>
              <a:rPr lang="uk-UA" smtClean="0"/>
              <a:t>Вакуолі</a:t>
            </a:r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type="body" idx="1"/>
          </p:nvPr>
        </p:nvSpPr>
        <p:spPr>
          <a:xfrm>
            <a:off x="755650" y="1268413"/>
            <a:ext cx="8229600" cy="4525962"/>
          </a:xfrm>
        </p:spPr>
        <p:txBody>
          <a:bodyPr/>
          <a:lstStyle/>
          <a:p>
            <a:pPr marL="273050" indent="-273050"/>
            <a:r>
              <a:rPr lang="ru-RU" smtClean="0"/>
              <a:t>Це обмежені </a:t>
            </a:r>
            <a:r>
              <a:rPr lang="ru-RU" smtClean="0">
                <a:hlinkClick r:id="rId2" tooltip="Цитоплазматична мембрана"/>
              </a:rPr>
              <a:t>мембраною</a:t>
            </a:r>
            <a:r>
              <a:rPr lang="ru-RU" smtClean="0"/>
              <a:t> органели, які містяться в деяких </a:t>
            </a:r>
            <a:r>
              <a:rPr lang="ru-RU" smtClean="0">
                <a:hlinkClick r:id="rId3" tooltip="Еукаріоти"/>
              </a:rPr>
              <a:t>еукаріотних</a:t>
            </a:r>
            <a:r>
              <a:rPr lang="ru-RU" smtClean="0"/>
              <a:t> </a:t>
            </a:r>
            <a:r>
              <a:rPr lang="ru-RU" smtClean="0">
                <a:hlinkClick r:id="rId4" tooltip="Клітина"/>
              </a:rPr>
              <a:t>клітинах</a:t>
            </a:r>
            <a:r>
              <a:rPr lang="ru-RU" smtClean="0"/>
              <a:t> і виконують різні функції Вакуолі особливо добре помітні в клітинах </a:t>
            </a:r>
            <a:r>
              <a:rPr lang="ru-RU" smtClean="0">
                <a:hlinkClick r:id="rId5" tooltip="Рослини"/>
              </a:rPr>
              <a:t>рослин</a:t>
            </a:r>
            <a:r>
              <a:rPr lang="ru-RU" smtClean="0"/>
              <a:t> і </a:t>
            </a:r>
            <a:r>
              <a:rPr lang="ru-RU" smtClean="0">
                <a:hlinkClick r:id="rId6" tooltip="Гриби"/>
              </a:rPr>
              <a:t>грибів</a:t>
            </a:r>
            <a:r>
              <a:rPr lang="ru-RU" smtClean="0"/>
              <a:t>.</a:t>
            </a:r>
          </a:p>
        </p:txBody>
      </p:sp>
      <p:pic>
        <p:nvPicPr>
          <p:cNvPr id="40964" name="Picture 2" descr="Файл:Plant cell structure svg labels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2636838"/>
            <a:ext cx="665162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sz="3900" smtClean="0"/>
              <a:t>Функції рослинних вакуоль</a:t>
            </a:r>
            <a:br>
              <a:rPr lang="ru-RU" sz="3900" smtClean="0"/>
            </a:br>
            <a:endParaRPr lang="ru-RU" sz="39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5724525" cy="6237287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ru-RU" sz="2400" smtClean="0"/>
              <a:t>У рослинних клітинах вакуолі переважно займають більше 30 % об'єму, а в окремих випадках навіть до 90 %. </a:t>
            </a:r>
          </a:p>
          <a:p>
            <a:pPr marL="273050" indent="-273050">
              <a:lnSpc>
                <a:spcPct val="80000"/>
              </a:lnSpc>
            </a:pPr>
            <a:r>
              <a:rPr lang="ru-RU" sz="2400" smtClean="0"/>
              <a:t>Дають можливість економно і швидко збільшувати розмір клітини не збільшуючи об'єму цитоплазми. </a:t>
            </a:r>
          </a:p>
          <a:p>
            <a:pPr marL="273050" indent="-273050">
              <a:lnSpc>
                <a:spcPct val="80000"/>
              </a:lnSpc>
            </a:pPr>
            <a:r>
              <a:rPr lang="ru-RU" sz="2400" smtClean="0"/>
              <a:t>Необхідні для регулювання </a:t>
            </a:r>
            <a:r>
              <a:rPr lang="ru-RU" sz="2400" smtClean="0">
                <a:hlinkClick r:id="rId2" tooltip="Тургор"/>
              </a:rPr>
              <a:t>тургорного</a:t>
            </a:r>
            <a:r>
              <a:rPr lang="ru-RU" sz="2400" smtClean="0"/>
              <a:t> тиску та</a:t>
            </a:r>
            <a:r>
              <a:rPr lang="en-US" sz="2400" smtClean="0"/>
              <a:t> </a:t>
            </a:r>
            <a:r>
              <a:rPr lang="ru-RU" sz="2400" smtClean="0"/>
              <a:t>цитоплазми. </a:t>
            </a:r>
          </a:p>
          <a:p>
            <a:pPr marL="273050" indent="-273050">
              <a:lnSpc>
                <a:spcPct val="80000"/>
              </a:lnSpc>
            </a:pPr>
            <a:r>
              <a:rPr lang="ru-RU" sz="2400" smtClean="0"/>
              <a:t>У вакуолях зберігаються найрізноманітніші речовини, деякі із яких можуть мати поживну цінність. </a:t>
            </a:r>
          </a:p>
          <a:p>
            <a:pPr marL="273050" indent="-273050">
              <a:lnSpc>
                <a:spcPct val="80000"/>
              </a:lnSpc>
            </a:pPr>
            <a:r>
              <a:rPr lang="ru-RU" sz="2400" smtClean="0"/>
              <a:t>Також вакуолі можуть накопичувати </a:t>
            </a:r>
            <a:r>
              <a:rPr lang="ru-RU" sz="2400" smtClean="0">
                <a:hlinkClick r:id="rId3" tooltip="Пігмент"/>
              </a:rPr>
              <a:t>пігменти</a:t>
            </a:r>
            <a:r>
              <a:rPr lang="ru-RU" sz="2400" smtClean="0"/>
              <a:t>, такі як </a:t>
            </a:r>
            <a:r>
              <a:rPr lang="ru-RU" sz="2400" smtClean="0">
                <a:hlinkClick r:id="rId4" tooltip="Антоціанін (ще не написана)"/>
              </a:rPr>
              <a:t>антоціанін</a:t>
            </a:r>
            <a:r>
              <a:rPr lang="ru-RU" sz="2400" smtClean="0"/>
              <a:t>, зокрема у </a:t>
            </a:r>
            <a:r>
              <a:rPr lang="ru-RU" sz="2400" smtClean="0">
                <a:hlinkClick r:id="rId5" tooltip="Пелюстка"/>
              </a:rPr>
              <a:t>пелюстках</a:t>
            </a:r>
            <a:r>
              <a:rPr lang="ru-RU" sz="2400" smtClean="0"/>
              <a:t> для приваблення запилювачів.</a:t>
            </a:r>
          </a:p>
          <a:p>
            <a:pPr marL="273050" indent="-273050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41988" name="Picture 2" descr="http://pti.kiev.ua/uploads/posts/2010-06/1276098617_bud-klet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981075"/>
            <a:ext cx="31686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088" y="1196975"/>
            <a:ext cx="4643437" cy="6858000"/>
          </a:xfrm>
        </p:spPr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</a:pPr>
            <a:r>
              <a:rPr lang="uk-UA" sz="2400" smtClean="0"/>
              <a:t>У клітинах прісноводних одноклітинних тварин і водоростей є </a:t>
            </a:r>
            <a:r>
              <a:rPr lang="uk-UA" sz="2400" i="1" smtClean="0"/>
              <a:t>скоротливі вакуолі – вкриті мембраною пухирці, здатні змінювати об</a:t>
            </a:r>
            <a:r>
              <a:rPr lang="en-US" sz="2400" i="1" smtClean="0"/>
              <a:t>’</a:t>
            </a:r>
            <a:r>
              <a:rPr lang="uk-UA" sz="2400" i="1" smtClean="0"/>
              <a:t>єм, виводячи свій вміст назовні.</a:t>
            </a:r>
          </a:p>
          <a:p>
            <a:pPr marL="273050" indent="-273050">
              <a:lnSpc>
                <a:spcPct val="90000"/>
              </a:lnSpc>
            </a:pPr>
            <a:r>
              <a:rPr lang="uk-UA" sz="2400" smtClean="0"/>
              <a:t>Скоротливі вакуолі регулюють внутрішньоклітинний тиск, виводячи надлишок води з клітини і запобігаючи їх руйнуванню.</a:t>
            </a:r>
          </a:p>
          <a:p>
            <a:pPr marL="273050" indent="-273050">
              <a:lnSpc>
                <a:spcPct val="90000"/>
              </a:lnSpc>
            </a:pPr>
            <a:r>
              <a:rPr lang="uk-UA" sz="2400" smtClean="0"/>
              <a:t>Найскладнішу будову скоротливих вакуоль мають інфузорії.</a:t>
            </a:r>
            <a:endParaRPr lang="ru-RU" sz="2400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549275"/>
            <a:ext cx="3240088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sz="3900" smtClean="0"/>
              <a:t>Травні вакуолі тварин</a:t>
            </a:r>
            <a:br>
              <a:rPr lang="ru-RU" sz="3900" smtClean="0"/>
            </a:br>
            <a:endParaRPr lang="ru-RU" sz="3900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9144000" cy="4389437"/>
          </a:xfrm>
        </p:spPr>
        <p:txBody>
          <a:bodyPr/>
          <a:lstStyle/>
          <a:p>
            <a:pPr marL="273050" indent="-273050"/>
            <a:r>
              <a:rPr lang="ru-RU" sz="2400" smtClean="0"/>
              <a:t>Травні вакуолі серед </a:t>
            </a:r>
            <a:r>
              <a:rPr lang="ru-RU" sz="2400" smtClean="0">
                <a:hlinkClick r:id="rId2" tooltip="Тварини"/>
              </a:rPr>
              <a:t>тварин</a:t>
            </a:r>
            <a:r>
              <a:rPr lang="ru-RU" sz="2400" smtClean="0"/>
              <a:t> зустрічаються у представників </a:t>
            </a:r>
            <a:r>
              <a:rPr lang="ru-RU" sz="2400" smtClean="0">
                <a:hlinkClick r:id="rId3" tooltip="Одноклітинні"/>
              </a:rPr>
              <a:t>одноклітинних</a:t>
            </a:r>
            <a:r>
              <a:rPr lang="ru-RU" sz="2400" smtClean="0"/>
              <a:t>. У цьому випадку травні вакуолі являються собою мембранні пухирці з їжею, в які виділяються травні </a:t>
            </a:r>
            <a:r>
              <a:rPr lang="ru-RU" sz="2400" smtClean="0">
                <a:hlinkClick r:id="rId4" tooltip="Фермент"/>
              </a:rPr>
              <a:t>ферменти</a:t>
            </a:r>
            <a:r>
              <a:rPr lang="ru-RU" sz="2400" smtClean="0"/>
              <a:t>. Поживні речовини всмоктуються клітиною, потім пухирець різко скорочується і неперетравлені залишки залишають клітину.</a:t>
            </a:r>
          </a:p>
        </p:txBody>
      </p:sp>
      <p:pic>
        <p:nvPicPr>
          <p:cNvPr id="44036" name="Picture 2" descr="http://biology.kiev.ua/wp-content/uploads/2012/07/%D0%BF%D0%B0%D1%80%D0%B0%D0%B7%D0%B8%D1%82%D0%BE%D1%84%D0%BE%D1%80%D0%BD%D0%B0%D1%8F-%D0%B2%D0%B0%D0%BA%D1%83%D0%BE%D0%BB%D1%8C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716338"/>
            <a:ext cx="433387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lIns="0" rIns="0" bIns="0" anchor="b"/>
          <a:lstStyle/>
          <a:p>
            <a:r>
              <a:rPr lang="uk-UA" smtClean="0"/>
              <a:t>Пероксисоми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5651500" cy="6021388"/>
          </a:xfrm>
        </p:spPr>
        <p:txBody>
          <a:bodyPr>
            <a:normAutofit/>
          </a:bodyPr>
          <a:lstStyle/>
          <a:p>
            <a:pPr marL="273050" indent="-273050"/>
            <a:r>
              <a:rPr lang="uk-UA" sz="2400" smtClean="0"/>
              <a:t>Це органели кулястої форми, оточені однією мембраною, діаметром близько 0,3-1,5 мкм.</a:t>
            </a:r>
          </a:p>
          <a:p>
            <a:pPr marL="273050" indent="-273050"/>
            <a:r>
              <a:rPr lang="uk-UA" sz="2400" smtClean="0"/>
              <a:t>Пероксисоми виявлені в різних організмів: одноклітинних і багатоклітинних тварин, дріжджів , вищих рослин, водоростей.</a:t>
            </a:r>
          </a:p>
          <a:p>
            <a:pPr marL="273050" indent="-273050"/>
            <a:r>
              <a:rPr lang="uk-UA" sz="2400" smtClean="0"/>
              <a:t>У рослин пероксисоми беруть участь у процесах поглинання кисню під час світлової фази фотосинтезу.</a:t>
            </a:r>
          </a:p>
          <a:p>
            <a:pPr marL="273050" indent="-273050"/>
            <a:r>
              <a:rPr lang="uk-UA" sz="2400" smtClean="0"/>
              <a:t>Тривалість існування однієї пероксисоми незначна – лише 5-6 діб.</a:t>
            </a:r>
          </a:p>
          <a:p>
            <a:pPr marL="273050" indent="-273050"/>
            <a:endParaRPr lang="uk-UA" sz="2400" smtClean="0"/>
          </a:p>
        </p:txBody>
      </p:sp>
      <p:pic>
        <p:nvPicPr>
          <p:cNvPr id="45060" name="Picture 2" descr="http://www.interklasa.pl/meteo/komorka/images/peroksyz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060575"/>
            <a:ext cx="3419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1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Ендоплазматична сітка</a:t>
            </a:r>
            <a:endParaRPr lang="ru-RU" smtClean="0">
              <a:latin typeface="Arial" charset="0"/>
            </a:endParaRPr>
          </a:p>
        </p:txBody>
      </p:sp>
      <p:sp>
        <p:nvSpPr>
          <p:cNvPr id="1434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79388" y="1557338"/>
            <a:ext cx="4402137" cy="4525962"/>
          </a:xfrm>
        </p:spPr>
        <p:txBody>
          <a:bodyPr/>
          <a:lstStyle/>
          <a:p>
            <a:r>
              <a:rPr lang="ru-RU" sz="2800" smtClean="0"/>
              <a:t>це система порожнин у вигляді мікроскопічних канальців та їхніх розширень, обмежених </a:t>
            </a:r>
            <a:r>
              <a:rPr lang="ru-RU" sz="2800" b="1" smtClean="0">
                <a:hlinkClick r:id="rId2" tooltip="Клітинні мембрани, їх будова та функції. Повні уроки"/>
              </a:rPr>
              <a:t>мембраною</a:t>
            </a:r>
            <a:r>
              <a:rPr lang="ru-RU" sz="2800" smtClean="0"/>
              <a:t>, які сполучаються між собою. </a:t>
            </a:r>
          </a:p>
        </p:txBody>
      </p:sp>
      <p:sp>
        <p:nvSpPr>
          <p:cNvPr id="14342" name="Rectangle 6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14344" name="Picture 8" descr="1311372910_4002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341438"/>
            <a:ext cx="4537075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b="1" smtClean="0"/>
              <a:t>Дякуємо за увагу!!!!!</a:t>
            </a:r>
            <a:endParaRPr lang="ru-RU" sz="6000" b="1" smtClean="0"/>
          </a:p>
        </p:txBody>
      </p:sp>
      <p:sp>
        <p:nvSpPr>
          <p:cNvPr id="50181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1276098763_000_431"/>
          <p:cNvPicPr>
            <a:picLocks noChangeAspect="1" noChangeArrowheads="1"/>
          </p:cNvPicPr>
          <p:nvPr/>
        </p:nvPicPr>
        <p:blipFill>
          <a:blip r:embed="rId2">
            <a:lum bright="36000" contrast="-48000"/>
          </a:blip>
          <a:srcRect/>
          <a:stretch>
            <a:fillRect/>
          </a:stretch>
        </p:blipFill>
        <p:spPr bwMode="auto">
          <a:xfrm>
            <a:off x="179388" y="549275"/>
            <a:ext cx="8821737" cy="6097588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5895975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Ендоплазматична сітка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867400" y="1989138"/>
            <a:ext cx="10096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2411413" y="1989138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03350" y="2852738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Зерниста</a:t>
            </a:r>
            <a:endParaRPr lang="ru-RU" sz="2400" b="1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80063" y="27813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Незерниста</a:t>
            </a:r>
            <a:endParaRPr lang="ru-RU" sz="2400" b="1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71550" y="3357563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Містить рибосоми на мембранах</a:t>
            </a:r>
            <a:endParaRPr lang="ru-RU" b="1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292725" y="3357563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/>
              <a:t>Не має рибосом на мембранах</a:t>
            </a:r>
            <a:endParaRPr lang="ru-RU" b="1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00113" y="4076700"/>
            <a:ext cx="28082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Бере участь у формуванні зовнішньої оболонки ядра в період між двома поділами клітини.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/>
      <p:bldP spid="17416" grpId="0"/>
      <p:bldP spid="17417" grpId="0"/>
      <p:bldP spid="17418" grpId="0"/>
      <p:bldP spid="174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r>
              <a:rPr lang="uk-UA" smtClean="0"/>
              <a:t>Зерниста ендоплазматична сітка</a:t>
            </a:r>
            <a:endParaRPr lang="ru-RU" smtClean="0"/>
          </a:p>
        </p:txBody>
      </p:sp>
      <p:sp>
        <p:nvSpPr>
          <p:cNvPr id="18437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На мембранах за участю рибосом відбувається біосинтез білків. Синтезовані білки накопичуються у порожнинах зернистої ендоплазматичної сітки, розподіляються між різними ділянками клітини або виводяться з неї назовні.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У порожнинах цієї органели білки набувають притаманної їм просторової структури, до них приєднуються небілкові частини тощо. Крім того, зерниста ендоплазматична сітка бере участь у синтезі компонентів клітинних </a:t>
            </a:r>
            <a:r>
              <a:rPr lang="ru-RU" sz="2000" b="1" smtClean="0">
                <a:hlinkClick r:id="rId2" tooltip="Клітинні мембрани, їх будова та функції. Повні уроки"/>
              </a:rPr>
              <a:t>мембран</a:t>
            </a:r>
            <a:r>
              <a:rPr lang="ru-RU" sz="2000" smtClean="0"/>
              <a:t>. </a:t>
            </a:r>
          </a:p>
        </p:txBody>
      </p:sp>
      <p:sp>
        <p:nvSpPr>
          <p:cNvPr id="18438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18442" name="Picture 10" descr="Todorico_3_2010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4105275" cy="2952750"/>
          </a:xfrm>
          <a:prstGeom prst="rect">
            <a:avLst/>
          </a:prstGeom>
          <a:noFill/>
        </p:spPr>
      </p:pic>
      <p:pic>
        <p:nvPicPr>
          <p:cNvPr id="18440" name="Picture 8" descr="image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3463"/>
            <a:ext cx="403225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Незерниста ендоплазматична сітка</a:t>
            </a:r>
            <a:endParaRPr lang="ru-RU" sz="4000" smtClean="0"/>
          </a:p>
        </p:txBody>
      </p:sp>
      <p:sp>
        <p:nvSpPr>
          <p:cNvPr id="20484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На мембранах синтезуються ліпіди, вуглеводи, гормони ліпідної природи, які можуть накопичуватись у її порожнинах.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На них відбуваються процеси обміну деяких полісахаридів (глікогену). У порожнинах незернистої ендоплазматичної сітки накопичуються і знешкоджуються отруйні для організму сполуки, які згодом виводяться з клітини.</a:t>
            </a:r>
          </a:p>
        </p:txBody>
      </p:sp>
      <p:sp>
        <p:nvSpPr>
          <p:cNvPr id="20485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20487" name="Picture 7" descr="image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628775"/>
            <a:ext cx="4176712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Комплекс Гольджі</a:t>
            </a:r>
            <a:endParaRPr lang="ru-RU" smtClean="0"/>
          </a:p>
        </p:txBody>
      </p:sp>
      <p:sp>
        <p:nvSpPr>
          <p:cNvPr id="22532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smtClean="0"/>
              <a:t>Це </a:t>
            </a:r>
            <a:r>
              <a:rPr lang="ru-RU" sz="2800" smtClean="0">
                <a:hlinkClick r:id="rId2" tooltip="Одномембранна органела (page does not exist)"/>
              </a:rPr>
              <a:t>одномембранна органела</a:t>
            </a:r>
            <a:r>
              <a:rPr lang="ru-RU" sz="2800" smtClean="0"/>
              <a:t>, що є переважно в</a:t>
            </a:r>
            <a:r>
              <a:rPr lang="ru-RU" sz="2800" smtClean="0">
                <a:hlinkClick r:id="rId3" tooltip="Еукаріот"/>
              </a:rPr>
              <a:t>еукаріотів</a:t>
            </a:r>
            <a:r>
              <a:rPr lang="ru-RU" sz="2800" smtClean="0"/>
              <a:t>. </a:t>
            </a:r>
          </a:p>
          <a:p>
            <a:r>
              <a:rPr lang="ru-RU" sz="2800" smtClean="0"/>
              <a:t>Комплекс (апарат) Гольджі відкритий в 1898 р. італійським ученим Гольджи </a:t>
            </a:r>
          </a:p>
        </p:txBody>
      </p:sp>
      <p:sp>
        <p:nvSpPr>
          <p:cNvPr id="22533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2535" name="Picture 7" descr="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341438"/>
            <a:ext cx="4248150" cy="3363912"/>
          </a:xfrm>
          <a:prstGeom prst="rect">
            <a:avLst/>
          </a:prstGeom>
          <a:noFill/>
        </p:spPr>
      </p:pic>
      <p:pic>
        <p:nvPicPr>
          <p:cNvPr id="22537" name="Picture 9" descr="350px-Endomembrane_system_diagram_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005263"/>
            <a:ext cx="33337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Комплекс(апарат) Гольджі</a:t>
            </a:r>
            <a:endParaRPr lang="ru-RU" smtClean="0"/>
          </a:p>
        </p:txBody>
      </p:sp>
      <p:sp>
        <p:nvSpPr>
          <p:cNvPr id="2458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Є системою плоских дисковидних замкнутих цистерн, які розташовуються одна над іншою у вигляді стопки і утворюють диктиосому.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 Від цистерн відходжують на всі боки мембранні трубочки і бульбашки. Число диктиосом в клітинах варіює від однієї до декількох десятків залежно від типу клітин і фази їх розвитку. </a:t>
            </a:r>
          </a:p>
        </p:txBody>
      </p:sp>
      <p:sp>
        <p:nvSpPr>
          <p:cNvPr id="24582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24584" name="Picture 8" descr="Апарат Гольд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28775"/>
            <a:ext cx="4176712" cy="2584450"/>
          </a:xfrm>
          <a:prstGeom prst="rect">
            <a:avLst/>
          </a:prstGeom>
          <a:noFill/>
        </p:spPr>
      </p:pic>
      <p:pic>
        <p:nvPicPr>
          <p:cNvPr id="24586" name="Picture 10" descr="Схема будови та  мікрофотографія апарата Гольдж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076700"/>
            <a:ext cx="4500562" cy="244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Особливості</a:t>
            </a:r>
            <a:endParaRPr lang="ru-RU" smtClean="0"/>
          </a:p>
        </p:txBody>
      </p:sp>
      <p:sp>
        <p:nvSpPr>
          <p:cNvPr id="26629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Комплекс Гольджі є в усіх </a:t>
            </a:r>
            <a:r>
              <a:rPr lang="ru-RU" sz="2400" b="1" smtClean="0">
                <a:hlinkClick r:id="rId2" tooltip="Тема 13. Будова клітини еукаріотів."/>
              </a:rPr>
              <a:t>еукаріотичних</a:t>
            </a:r>
            <a:r>
              <a:rPr lang="ru-RU" sz="2400" smtClean="0"/>
              <a:t> клітинах, але у різних організмів його будова може відрізнятись.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Так, у клітинах рослин структурні компоненти цієї органели (їхня кількість може сягати 20 і більше) відокремлені один від одного, а в клітинах інших організмів вони зазвичай з'єднані.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6630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26632" name="Picture 8" descr="materials%5CGold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4313"/>
            <a:ext cx="4238625" cy="3324225"/>
          </a:xfrm>
          <a:prstGeom prst="rect">
            <a:avLst/>
          </a:prstGeom>
          <a:noFill/>
        </p:spPr>
      </p:pic>
      <p:pic>
        <p:nvPicPr>
          <p:cNvPr id="26634" name="Picture 10" descr="001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652963"/>
            <a:ext cx="2952750" cy="182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Функції комплексу Гольджі</a:t>
            </a:r>
            <a:endParaRPr lang="ru-RU" smtClean="0"/>
          </a:p>
        </p:txBody>
      </p:sp>
      <p:sp>
        <p:nvSpPr>
          <p:cNvPr id="28677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smtClean="0"/>
              <a:t>У органелі накопичуються і певним чином змінюються деякі сполуки. </a:t>
            </a:r>
          </a:p>
          <a:p>
            <a:r>
              <a:rPr lang="ru-RU" sz="2800" smtClean="0"/>
              <a:t>Вони відходять від комплексу Гольджі і транспортуються за допомогою мікротру-бочок. </a:t>
            </a:r>
          </a:p>
        </p:txBody>
      </p:sp>
      <p:sp>
        <p:nvSpPr>
          <p:cNvPr id="28678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8680" name="Picture 8" descr="20223030%25D1%2581%25D0%25BC%25D0%25BE%25D0%25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16113"/>
            <a:ext cx="3048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493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Одномембранні органели </vt:lpstr>
      <vt:lpstr>Ендоплазматична сітка</vt:lpstr>
      <vt:lpstr>Презентация PowerPoint</vt:lpstr>
      <vt:lpstr>Зерниста ендоплазматична сітка</vt:lpstr>
      <vt:lpstr>Незерниста ендоплазматична сітка</vt:lpstr>
      <vt:lpstr>Комплекс Гольджі</vt:lpstr>
      <vt:lpstr>Комплекс(апарат) Гольджі</vt:lpstr>
      <vt:lpstr>Особливості</vt:lpstr>
      <vt:lpstr>Функції комплексу Гольджі</vt:lpstr>
      <vt:lpstr>Функції комплексу Гольджі</vt:lpstr>
      <vt:lpstr>Лізосоми</vt:lpstr>
      <vt:lpstr>Лізосоми</vt:lpstr>
      <vt:lpstr>Лізосома </vt:lpstr>
      <vt:lpstr>Ферменти лізосом </vt:lpstr>
      <vt:lpstr>Вакуолі</vt:lpstr>
      <vt:lpstr>Функції рослинних вакуоль </vt:lpstr>
      <vt:lpstr>Презентация PowerPoint</vt:lpstr>
      <vt:lpstr>Травні вакуолі тварин </vt:lpstr>
      <vt:lpstr>Пероксисоми</vt:lpstr>
      <vt:lpstr>Дякуємо за увагу!!!!!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4</cp:revision>
  <dcterms:created xsi:type="dcterms:W3CDTF">2012-08-04T13:03:27Z</dcterms:created>
  <dcterms:modified xsi:type="dcterms:W3CDTF">2012-12-04T12:42:17Z</dcterms:modified>
</cp:coreProperties>
</file>