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0" d="100"/>
          <a:sy n="80" d="100"/>
        </p:scale>
        <p:origin x="-518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8E58BC-23A7-4DCE-A2D0-A127E37189FF}" type="datetimeFigureOut">
              <a:rPr lang="ru-RU" smtClean="0"/>
              <a:t>28.01.2014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24002C-1626-4AF4-9203-2F9C824F699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8E58BC-23A7-4DCE-A2D0-A127E37189FF}" type="datetimeFigureOut">
              <a:rPr lang="ru-RU" smtClean="0"/>
              <a:t>28.01.2014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24002C-1626-4AF4-9203-2F9C824F699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8E58BC-23A7-4DCE-A2D0-A127E37189FF}" type="datetimeFigureOut">
              <a:rPr lang="ru-RU" smtClean="0"/>
              <a:t>28.01.2014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24002C-1626-4AF4-9203-2F9C824F699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8E58BC-23A7-4DCE-A2D0-A127E37189FF}" type="datetimeFigureOut">
              <a:rPr lang="ru-RU" smtClean="0"/>
              <a:t>28.01.2014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24002C-1626-4AF4-9203-2F9C824F699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8E58BC-23A7-4DCE-A2D0-A127E37189FF}" type="datetimeFigureOut">
              <a:rPr lang="ru-RU" smtClean="0"/>
              <a:t>28.01.2014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24002C-1626-4AF4-9203-2F9C824F699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8E58BC-23A7-4DCE-A2D0-A127E37189FF}" type="datetimeFigureOut">
              <a:rPr lang="ru-RU" smtClean="0"/>
              <a:t>28.01.2014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24002C-1626-4AF4-9203-2F9C824F699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8E58BC-23A7-4DCE-A2D0-A127E37189FF}" type="datetimeFigureOut">
              <a:rPr lang="ru-RU" smtClean="0"/>
              <a:t>28.01.2014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24002C-1626-4AF4-9203-2F9C824F699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8E58BC-23A7-4DCE-A2D0-A127E37189FF}" type="datetimeFigureOut">
              <a:rPr lang="ru-RU" smtClean="0"/>
              <a:t>28.01.2014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24002C-1626-4AF4-9203-2F9C824F699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8E58BC-23A7-4DCE-A2D0-A127E37189FF}" type="datetimeFigureOut">
              <a:rPr lang="ru-RU" smtClean="0"/>
              <a:t>28.01.2014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24002C-1626-4AF4-9203-2F9C824F699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8E58BC-23A7-4DCE-A2D0-A127E37189FF}" type="datetimeFigureOut">
              <a:rPr lang="ru-RU" smtClean="0"/>
              <a:t>28.01.2014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24002C-1626-4AF4-9203-2F9C824F699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8E58BC-23A7-4DCE-A2D0-A127E37189FF}" type="datetimeFigureOut">
              <a:rPr lang="ru-RU" smtClean="0"/>
              <a:t>28.01.2014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24002C-1626-4AF4-9203-2F9C824F699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88E58BC-23A7-4DCE-A2D0-A127E37189FF}" type="datetimeFigureOut">
              <a:rPr lang="ru-RU" smtClean="0"/>
              <a:t>28.01.2014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24002C-1626-4AF4-9203-2F9C824F699D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openxmlformats.org/officeDocument/2006/relationships/image" Target="../media/image9.jpeg"/><Relationship Id="rId7" Type="http://schemas.openxmlformats.org/officeDocument/2006/relationships/image" Target="../media/image13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Relationship Id="rId9" Type="http://schemas.openxmlformats.org/officeDocument/2006/relationships/image" Target="../media/image15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475656" y="0"/>
            <a:ext cx="6840760" cy="1628800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uk-UA" sz="4800" b="1" dirty="0" smtClean="0">
                <a:solidFill>
                  <a:schemeClr val="accent6">
                    <a:lumMod val="75000"/>
                  </a:schemeClr>
                </a:solidFill>
              </a:rPr>
              <a:t>Рослина та абіотичні фактори</a:t>
            </a:r>
            <a:endParaRPr lang="ru-RU" sz="48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5157192"/>
            <a:ext cx="2843808" cy="1700808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uk-UA" sz="1800" dirty="0" smtClean="0">
                <a:solidFill>
                  <a:schemeClr val="accent6">
                    <a:lumMod val="50000"/>
                  </a:schemeClr>
                </a:solidFill>
              </a:rPr>
              <a:t>Виконали:</a:t>
            </a:r>
          </a:p>
          <a:p>
            <a:r>
              <a:rPr lang="uk-UA" sz="1800" dirty="0" smtClean="0">
                <a:solidFill>
                  <a:schemeClr val="accent6">
                    <a:lumMod val="50000"/>
                  </a:schemeClr>
                </a:solidFill>
              </a:rPr>
              <a:t>Учні 7-А(гімн.) класу</a:t>
            </a:r>
          </a:p>
          <a:p>
            <a:r>
              <a:rPr lang="uk-UA" sz="1800" dirty="0" smtClean="0">
                <a:solidFill>
                  <a:schemeClr val="accent6">
                    <a:lumMod val="50000"/>
                  </a:schemeClr>
                </a:solidFill>
              </a:rPr>
              <a:t>Кравчук Ольга</a:t>
            </a:r>
          </a:p>
          <a:p>
            <a:r>
              <a:rPr lang="uk-UA" sz="1800" dirty="0" smtClean="0">
                <a:solidFill>
                  <a:schemeClr val="accent6">
                    <a:lumMod val="50000"/>
                  </a:schemeClr>
                </a:solidFill>
              </a:rPr>
              <a:t>Вегера Ярина</a:t>
            </a:r>
            <a:endParaRPr lang="ru-RU" sz="1800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</p:cSld>
  <p:clrMapOvr>
    <a:masterClrMapping/>
  </p:clrMapOvr>
  <p:transition>
    <p:dissolv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556792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/>
          <a:lstStyle/>
          <a:p>
            <a:r>
              <a:rPr lang="uk-UA" dirty="0" err="1" smtClean="0"/>
              <a:t>Грунт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556792"/>
            <a:ext cx="4860032" cy="5301208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/>
          <a:lstStyle/>
          <a:p>
            <a:r>
              <a:rPr lang="uk-UA" dirty="0" smtClean="0">
                <a:solidFill>
                  <a:schemeClr val="accent4">
                    <a:lumMod val="50000"/>
                  </a:schemeClr>
                </a:solidFill>
              </a:rPr>
              <a:t>Є середовищем життя рослин,з якого вони беруть воду і мінеральні речовини для живлення.</a:t>
            </a:r>
            <a:endParaRPr lang="ru-RU" dirty="0">
              <a:solidFill>
                <a:schemeClr val="accent4">
                  <a:lumMod val="50000"/>
                </a:schemeClr>
              </a:solidFill>
            </a:endParaRPr>
          </a:p>
        </p:txBody>
      </p:sp>
      <p:pic>
        <p:nvPicPr>
          <p:cNvPr id="4" name="Рисунок 3" descr="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860032" y="1556792"/>
            <a:ext cx="4283967" cy="5301208"/>
          </a:xfrm>
          <a:prstGeom prst="rect">
            <a:avLst/>
          </a:prstGeom>
        </p:spPr>
      </p:pic>
    </p:spTree>
  </p:cSld>
  <p:clrMapOvr>
    <a:masterClrMapping/>
  </p:clrMapOvr>
  <p:transition>
    <p:pull dir="lu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0000"/>
            </a:gs>
            <a:gs pos="39999">
              <a:srgbClr val="0A128C"/>
            </a:gs>
            <a:gs pos="70000">
              <a:srgbClr val="181CC7"/>
            </a:gs>
            <a:gs pos="88000">
              <a:srgbClr val="7005D4"/>
            </a:gs>
            <a:gs pos="100000">
              <a:srgbClr val="8C3D91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r>
              <a:rPr lang="uk-UA" dirty="0" smtClean="0"/>
              <a:t>Висновок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 lnSpcReduction="10000"/>
          </a:bodyPr>
          <a:lstStyle/>
          <a:p>
            <a:r>
              <a:rPr lang="ru-RU" b="1" dirty="0" smtClean="0">
                <a:solidFill>
                  <a:schemeClr val="bg1">
                    <a:lumMod val="85000"/>
                  </a:schemeClr>
                </a:solidFill>
              </a:rPr>
              <a:t>Таким чином, на </a:t>
            </a:r>
            <a:r>
              <a:rPr lang="ru-RU" b="1" dirty="0" err="1" smtClean="0">
                <a:solidFill>
                  <a:schemeClr val="bg1">
                    <a:lumMod val="85000"/>
                  </a:schemeClr>
                </a:solidFill>
              </a:rPr>
              <a:t>рослини</a:t>
            </a:r>
            <a:r>
              <a:rPr lang="ru-RU" b="1" dirty="0" smtClean="0">
                <a:solidFill>
                  <a:schemeClr val="bg1">
                    <a:lumMod val="85000"/>
                  </a:schemeClr>
                </a:solidFill>
              </a:rPr>
              <a:t> </a:t>
            </a:r>
            <a:r>
              <a:rPr lang="ru-RU" b="1" dirty="0" err="1" smtClean="0">
                <a:solidFill>
                  <a:schemeClr val="bg1">
                    <a:lumMod val="85000"/>
                  </a:schemeClr>
                </a:solidFill>
              </a:rPr>
              <a:t>впливає</a:t>
            </a:r>
            <a:r>
              <a:rPr lang="ru-RU" b="1" dirty="0" smtClean="0">
                <a:solidFill>
                  <a:schemeClr val="bg1">
                    <a:lumMod val="85000"/>
                  </a:schemeClr>
                </a:solidFill>
              </a:rPr>
              <a:t> комплекс </a:t>
            </a:r>
            <a:r>
              <a:rPr lang="ru-RU" b="1" dirty="0" err="1" smtClean="0">
                <a:solidFill>
                  <a:schemeClr val="bg1">
                    <a:lumMod val="85000"/>
                  </a:schemeClr>
                </a:solidFill>
              </a:rPr>
              <a:t>абіотичних</a:t>
            </a:r>
            <a:r>
              <a:rPr lang="ru-RU" b="1" dirty="0" smtClean="0">
                <a:solidFill>
                  <a:schemeClr val="bg1">
                    <a:lumMod val="85000"/>
                  </a:schemeClr>
                </a:solidFill>
              </a:rPr>
              <a:t> </a:t>
            </a:r>
            <a:r>
              <a:rPr lang="ru-RU" b="1" dirty="0" err="1" smtClean="0">
                <a:solidFill>
                  <a:schemeClr val="bg1">
                    <a:lumMod val="85000"/>
                  </a:schemeClr>
                </a:solidFill>
              </a:rPr>
              <a:t>факторів</a:t>
            </a:r>
            <a:r>
              <a:rPr lang="ru-RU" b="1" dirty="0" smtClean="0">
                <a:solidFill>
                  <a:schemeClr val="bg1">
                    <a:lumMod val="85000"/>
                  </a:schemeClr>
                </a:solidFill>
              </a:rPr>
              <a:t> </a:t>
            </a:r>
            <a:r>
              <a:rPr lang="ru-RU" b="1" dirty="0" err="1" smtClean="0">
                <a:solidFill>
                  <a:schemeClr val="bg1">
                    <a:lumMod val="85000"/>
                  </a:schemeClr>
                </a:solidFill>
              </a:rPr>
              <a:t>середовища</a:t>
            </a:r>
            <a:r>
              <a:rPr lang="ru-RU" b="1" dirty="0" smtClean="0">
                <a:solidFill>
                  <a:schemeClr val="bg1">
                    <a:lumMod val="85000"/>
                  </a:schemeClr>
                </a:solidFill>
              </a:rPr>
              <a:t>, </a:t>
            </a:r>
            <a:r>
              <a:rPr lang="ru-RU" b="1" dirty="0" err="1" smtClean="0">
                <a:solidFill>
                  <a:schemeClr val="bg1">
                    <a:lumMod val="85000"/>
                  </a:schemeClr>
                </a:solidFill>
              </a:rPr>
              <a:t>найбільше</a:t>
            </a:r>
            <a:r>
              <a:rPr lang="ru-RU" b="1" dirty="0" smtClean="0">
                <a:solidFill>
                  <a:schemeClr val="bg1">
                    <a:lumMod val="85000"/>
                  </a:schemeClr>
                </a:solidFill>
              </a:rPr>
              <a:t> </a:t>
            </a:r>
            <a:r>
              <a:rPr lang="ru-RU" b="1" dirty="0" err="1" smtClean="0">
                <a:solidFill>
                  <a:schemeClr val="bg1">
                    <a:lumMod val="85000"/>
                  </a:schemeClr>
                </a:solidFill>
              </a:rPr>
              <a:t>значення</a:t>
            </a:r>
            <a:r>
              <a:rPr lang="ru-RU" b="1" dirty="0" smtClean="0">
                <a:solidFill>
                  <a:schemeClr val="bg1">
                    <a:lumMod val="85000"/>
                  </a:schemeClr>
                </a:solidFill>
              </a:rPr>
              <a:t> </a:t>
            </a:r>
            <a:r>
              <a:rPr lang="ru-RU" b="1" dirty="0" err="1" smtClean="0">
                <a:solidFill>
                  <a:schemeClr val="bg1">
                    <a:lumMod val="85000"/>
                  </a:schemeClr>
                </a:solidFill>
              </a:rPr>
              <a:t>з</a:t>
            </a:r>
            <a:r>
              <a:rPr lang="ru-RU" b="1" dirty="0" smtClean="0">
                <a:solidFill>
                  <a:schemeClr val="bg1">
                    <a:lumMod val="85000"/>
                  </a:schemeClr>
                </a:solidFill>
              </a:rPr>
              <a:t> </a:t>
            </a:r>
            <a:r>
              <a:rPr lang="ru-RU" b="1" dirty="0" err="1" smtClean="0">
                <a:solidFill>
                  <a:schemeClr val="bg1">
                    <a:lumMod val="85000"/>
                  </a:schemeClr>
                </a:solidFill>
              </a:rPr>
              <a:t>яких</a:t>
            </a:r>
            <a:r>
              <a:rPr lang="ru-RU" b="1" dirty="0" smtClean="0">
                <a:solidFill>
                  <a:schemeClr val="bg1">
                    <a:lumMod val="85000"/>
                  </a:schemeClr>
                </a:solidFill>
              </a:rPr>
              <a:t> </a:t>
            </a:r>
            <a:r>
              <a:rPr lang="ru-RU" b="1" dirty="0" err="1" smtClean="0">
                <a:solidFill>
                  <a:schemeClr val="bg1">
                    <a:lumMod val="85000"/>
                  </a:schemeClr>
                </a:solidFill>
              </a:rPr>
              <a:t>мають</a:t>
            </a:r>
            <a:r>
              <a:rPr lang="ru-RU" b="1" dirty="0" smtClean="0">
                <a:solidFill>
                  <a:schemeClr val="bg1">
                    <a:lumMod val="85000"/>
                  </a:schemeClr>
                </a:solidFill>
              </a:rPr>
              <a:t> температура, </a:t>
            </a:r>
            <a:r>
              <a:rPr lang="ru-RU" b="1" dirty="0" err="1" smtClean="0">
                <a:solidFill>
                  <a:schemeClr val="bg1">
                    <a:lumMod val="85000"/>
                  </a:schemeClr>
                </a:solidFill>
              </a:rPr>
              <a:t>зволоженість</a:t>
            </a:r>
            <a:r>
              <a:rPr lang="ru-RU" b="1" dirty="0" smtClean="0">
                <a:solidFill>
                  <a:schemeClr val="bg1">
                    <a:lumMod val="85000"/>
                  </a:schemeClr>
                </a:solidFill>
              </a:rPr>
              <a:t> </a:t>
            </a:r>
            <a:r>
              <a:rPr lang="ru-RU" b="1" dirty="0" err="1" smtClean="0">
                <a:solidFill>
                  <a:schemeClr val="bg1">
                    <a:lumMod val="85000"/>
                  </a:schemeClr>
                </a:solidFill>
              </a:rPr>
              <a:t>і</a:t>
            </a:r>
            <a:r>
              <a:rPr lang="ru-RU" b="1" dirty="0" smtClean="0">
                <a:solidFill>
                  <a:schemeClr val="bg1">
                    <a:lumMod val="85000"/>
                  </a:schemeClr>
                </a:solidFill>
              </a:rPr>
              <a:t> </a:t>
            </a:r>
            <a:r>
              <a:rPr lang="ru-RU" b="1" dirty="0" err="1" smtClean="0">
                <a:solidFill>
                  <a:schemeClr val="bg1">
                    <a:lumMod val="85000"/>
                  </a:schemeClr>
                </a:solidFill>
              </a:rPr>
              <a:t>світло</a:t>
            </a:r>
            <a:r>
              <a:rPr lang="ru-RU" b="1" dirty="0" smtClean="0">
                <a:solidFill>
                  <a:schemeClr val="bg1">
                    <a:lumMod val="85000"/>
                  </a:schemeClr>
                </a:solidFill>
              </a:rPr>
              <a:t>. </a:t>
            </a:r>
            <a:r>
              <a:rPr lang="ru-RU" b="1" dirty="0" err="1" smtClean="0">
                <a:solidFill>
                  <a:schemeClr val="bg1">
                    <a:lumMod val="85000"/>
                  </a:schemeClr>
                </a:solidFill>
              </a:rPr>
              <a:t>Залежно</a:t>
            </a:r>
            <a:r>
              <a:rPr lang="ru-RU" b="1" dirty="0" smtClean="0">
                <a:solidFill>
                  <a:schemeClr val="bg1">
                    <a:lumMod val="85000"/>
                  </a:schemeClr>
                </a:solidFill>
              </a:rPr>
              <a:t> </a:t>
            </a:r>
            <a:r>
              <a:rPr lang="ru-RU" b="1" dirty="0" err="1" smtClean="0">
                <a:solidFill>
                  <a:schemeClr val="bg1">
                    <a:lumMod val="85000"/>
                  </a:schemeClr>
                </a:solidFill>
              </a:rPr>
              <a:t>від</a:t>
            </a:r>
            <a:r>
              <a:rPr lang="ru-RU" b="1" dirty="0" smtClean="0">
                <a:solidFill>
                  <a:schemeClr val="bg1">
                    <a:lumMod val="85000"/>
                  </a:schemeClr>
                </a:solidFill>
              </a:rPr>
              <a:t> </a:t>
            </a:r>
            <a:r>
              <a:rPr lang="ru-RU" b="1" dirty="0" err="1" smtClean="0">
                <a:solidFill>
                  <a:schemeClr val="bg1">
                    <a:lumMod val="85000"/>
                  </a:schemeClr>
                </a:solidFill>
              </a:rPr>
              <a:t>ступеня</a:t>
            </a:r>
            <a:r>
              <a:rPr lang="ru-RU" b="1" dirty="0" smtClean="0">
                <a:solidFill>
                  <a:schemeClr val="bg1">
                    <a:lumMod val="85000"/>
                  </a:schemeClr>
                </a:solidFill>
              </a:rPr>
              <a:t> </a:t>
            </a:r>
            <a:r>
              <a:rPr lang="ru-RU" b="1" dirty="0" err="1" smtClean="0">
                <a:solidFill>
                  <a:schemeClr val="bg1">
                    <a:lumMod val="85000"/>
                  </a:schemeClr>
                </a:solidFill>
              </a:rPr>
              <a:t>впливу</a:t>
            </a:r>
            <a:r>
              <a:rPr lang="ru-RU" b="1" dirty="0" smtClean="0">
                <a:solidFill>
                  <a:schemeClr val="bg1">
                    <a:lumMod val="85000"/>
                  </a:schemeClr>
                </a:solidFill>
              </a:rPr>
              <a:t> </a:t>
            </a:r>
            <a:r>
              <a:rPr lang="ru-RU" b="1" dirty="0" err="1" smtClean="0">
                <a:solidFill>
                  <a:schemeClr val="bg1">
                    <a:lumMod val="85000"/>
                  </a:schemeClr>
                </a:solidFill>
              </a:rPr>
              <a:t>цих</a:t>
            </a:r>
            <a:r>
              <a:rPr lang="ru-RU" b="1" dirty="0" smtClean="0">
                <a:solidFill>
                  <a:schemeClr val="bg1">
                    <a:lumMod val="85000"/>
                  </a:schemeClr>
                </a:solidFill>
              </a:rPr>
              <a:t> </a:t>
            </a:r>
            <a:r>
              <a:rPr lang="ru-RU" b="1" dirty="0" err="1" smtClean="0">
                <a:solidFill>
                  <a:schemeClr val="bg1">
                    <a:lumMod val="85000"/>
                  </a:schemeClr>
                </a:solidFill>
              </a:rPr>
              <a:t>факторів</a:t>
            </a:r>
            <a:r>
              <a:rPr lang="ru-RU" b="1" dirty="0" smtClean="0">
                <a:solidFill>
                  <a:schemeClr val="bg1">
                    <a:lumMod val="85000"/>
                  </a:schemeClr>
                </a:solidFill>
              </a:rPr>
              <a:t> </a:t>
            </a:r>
            <a:r>
              <a:rPr lang="ru-RU" b="1" dirty="0" err="1" smtClean="0">
                <a:solidFill>
                  <a:schemeClr val="bg1">
                    <a:lumMod val="85000"/>
                  </a:schemeClr>
                </a:solidFill>
              </a:rPr>
              <a:t>рослини</a:t>
            </a:r>
            <a:r>
              <a:rPr lang="ru-RU" b="1" dirty="0" smtClean="0">
                <a:solidFill>
                  <a:schemeClr val="bg1">
                    <a:lumMod val="85000"/>
                  </a:schemeClr>
                </a:solidFill>
              </a:rPr>
              <a:t> </a:t>
            </a:r>
            <a:r>
              <a:rPr lang="ru-RU" b="1" dirty="0" err="1" smtClean="0">
                <a:solidFill>
                  <a:schemeClr val="bg1">
                    <a:lumMod val="85000"/>
                  </a:schemeClr>
                </a:solidFill>
              </a:rPr>
              <a:t>діляться</a:t>
            </a:r>
            <a:r>
              <a:rPr lang="ru-RU" b="1" dirty="0" smtClean="0">
                <a:solidFill>
                  <a:schemeClr val="bg1">
                    <a:lumMod val="85000"/>
                  </a:schemeClr>
                </a:solidFill>
              </a:rPr>
              <a:t> на </a:t>
            </a:r>
            <a:r>
              <a:rPr lang="ru-RU" b="1" dirty="0" err="1" smtClean="0">
                <a:solidFill>
                  <a:schemeClr val="bg1">
                    <a:lumMod val="85000"/>
                  </a:schemeClr>
                </a:solidFill>
              </a:rPr>
              <a:t>групи</a:t>
            </a:r>
            <a:r>
              <a:rPr lang="ru-RU" b="1" dirty="0" smtClean="0">
                <a:solidFill>
                  <a:schemeClr val="bg1">
                    <a:lumMod val="85000"/>
                  </a:schemeClr>
                </a:solidFill>
              </a:rPr>
              <a:t>, та у них </a:t>
            </a:r>
            <a:r>
              <a:rPr lang="ru-RU" b="1" dirty="0" err="1" smtClean="0">
                <a:solidFill>
                  <a:schemeClr val="bg1">
                    <a:lumMod val="85000"/>
                  </a:schemeClr>
                </a:solidFill>
              </a:rPr>
              <a:t>з'являються</a:t>
            </a:r>
            <a:r>
              <a:rPr lang="ru-RU" b="1" dirty="0" smtClean="0">
                <a:solidFill>
                  <a:schemeClr val="bg1">
                    <a:lumMod val="85000"/>
                  </a:schemeClr>
                </a:solidFill>
              </a:rPr>
              <a:t> </a:t>
            </a:r>
            <a:r>
              <a:rPr lang="ru-RU" b="1" dirty="0" err="1" smtClean="0">
                <a:solidFill>
                  <a:schemeClr val="bg1">
                    <a:lumMod val="85000"/>
                  </a:schemeClr>
                </a:solidFill>
              </a:rPr>
              <a:t>пристосованості</a:t>
            </a:r>
            <a:r>
              <a:rPr lang="ru-RU" b="1" dirty="0" smtClean="0">
                <a:solidFill>
                  <a:schemeClr val="bg1">
                    <a:lumMod val="85000"/>
                  </a:schemeClr>
                </a:solidFill>
              </a:rPr>
              <a:t> до </a:t>
            </a:r>
            <a:r>
              <a:rPr lang="ru-RU" b="1" dirty="0" err="1" smtClean="0">
                <a:solidFill>
                  <a:schemeClr val="bg1">
                    <a:lumMod val="85000"/>
                  </a:schemeClr>
                </a:solidFill>
              </a:rPr>
              <a:t>життя</a:t>
            </a:r>
            <a:r>
              <a:rPr lang="ru-RU" b="1" dirty="0" smtClean="0">
                <a:solidFill>
                  <a:schemeClr val="bg1">
                    <a:lumMod val="85000"/>
                  </a:schemeClr>
                </a:solidFill>
              </a:rPr>
              <a:t> </a:t>
            </a:r>
            <a:r>
              <a:rPr lang="ru-RU" b="1" dirty="0" err="1" smtClean="0">
                <a:solidFill>
                  <a:schemeClr val="bg1">
                    <a:lumMod val="85000"/>
                  </a:schemeClr>
                </a:solidFill>
              </a:rPr>
              <a:t>під</a:t>
            </a:r>
            <a:r>
              <a:rPr lang="ru-RU" b="1" dirty="0" smtClean="0">
                <a:solidFill>
                  <a:schemeClr val="bg1">
                    <a:lumMod val="85000"/>
                  </a:schemeClr>
                </a:solidFill>
              </a:rPr>
              <a:t> </a:t>
            </a:r>
            <a:r>
              <a:rPr lang="ru-RU" b="1" dirty="0" err="1" smtClean="0">
                <a:solidFill>
                  <a:schemeClr val="bg1">
                    <a:lumMod val="85000"/>
                  </a:schemeClr>
                </a:solidFill>
              </a:rPr>
              <a:t>впливом</a:t>
            </a:r>
            <a:r>
              <a:rPr lang="ru-RU" b="1" dirty="0" smtClean="0">
                <a:solidFill>
                  <a:schemeClr val="bg1">
                    <a:lumMod val="85000"/>
                  </a:schemeClr>
                </a:solidFill>
              </a:rPr>
              <a:t> </a:t>
            </a:r>
            <a:r>
              <a:rPr lang="ru-RU" b="1" dirty="0" err="1" smtClean="0">
                <a:solidFill>
                  <a:schemeClr val="bg1">
                    <a:lumMod val="85000"/>
                  </a:schemeClr>
                </a:solidFill>
              </a:rPr>
              <a:t>сукупності</a:t>
            </a:r>
            <a:r>
              <a:rPr lang="ru-RU" b="1" dirty="0" smtClean="0">
                <a:solidFill>
                  <a:schemeClr val="bg1">
                    <a:lumMod val="85000"/>
                  </a:schemeClr>
                </a:solidFill>
              </a:rPr>
              <a:t> </a:t>
            </a:r>
            <a:r>
              <a:rPr lang="ru-RU" b="1" dirty="0" err="1" smtClean="0">
                <a:solidFill>
                  <a:schemeClr val="bg1">
                    <a:lumMod val="85000"/>
                  </a:schemeClr>
                </a:solidFill>
              </a:rPr>
              <a:t>даних</a:t>
            </a:r>
            <a:r>
              <a:rPr lang="ru-RU" b="1" dirty="0" smtClean="0">
                <a:solidFill>
                  <a:schemeClr val="bg1">
                    <a:lumMod val="85000"/>
                  </a:schemeClr>
                </a:solidFill>
              </a:rPr>
              <a:t> </a:t>
            </a:r>
            <a:r>
              <a:rPr lang="ru-RU" b="1" dirty="0" err="1" smtClean="0">
                <a:solidFill>
                  <a:schemeClr val="bg1">
                    <a:lumMod val="85000"/>
                  </a:schemeClr>
                </a:solidFill>
              </a:rPr>
              <a:t>факторів</a:t>
            </a:r>
            <a:r>
              <a:rPr lang="ru-RU" b="1" dirty="0" smtClean="0">
                <a:solidFill>
                  <a:schemeClr val="bg1">
                    <a:lumMod val="85000"/>
                  </a:schemeClr>
                </a:solidFill>
              </a:rPr>
              <a:t>.</a:t>
            </a:r>
            <a:endParaRPr lang="ru-RU" b="1" dirty="0">
              <a:solidFill>
                <a:schemeClr val="bg1">
                  <a:lumMod val="85000"/>
                </a:schemeClr>
              </a:solidFill>
            </a:endParaRPr>
          </a:p>
        </p:txBody>
      </p:sp>
    </p:spTree>
  </p:cSld>
  <p:clrMapOvr>
    <a:masterClrMapping/>
  </p:clrMapOvr>
  <p:transition>
    <p:blinds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32000" b="-3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08720"/>
          </a:xfr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/>
          <a:lstStyle/>
          <a:p>
            <a:r>
              <a:rPr lang="uk-UA" dirty="0" smtClean="0"/>
              <a:t>Екологія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908721"/>
            <a:ext cx="9144000" cy="1080119"/>
          </a:xfr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/>
          <a:lstStyle/>
          <a:p>
            <a:r>
              <a:rPr lang="uk-UA" dirty="0"/>
              <a:t>р</a:t>
            </a:r>
            <a:r>
              <a:rPr lang="uk-UA" dirty="0" smtClean="0"/>
              <a:t>озділ біології,що вивчає зв’язки організмів між собою та навколишнім середовищем.</a:t>
            </a:r>
            <a:endParaRPr lang="ru-RU" dirty="0"/>
          </a:p>
        </p:txBody>
      </p:sp>
    </p:spTree>
  </p:cSld>
  <p:clrMapOvr>
    <a:masterClrMapping/>
  </p:clrMapOvr>
  <p:transition>
    <p:wipe dir="d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r>
              <a:rPr lang="uk-UA" dirty="0" smtClean="0"/>
              <a:t>Абіотичні фактори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uk-UA" sz="4000" dirty="0" smtClean="0"/>
              <a:t>Світло</a:t>
            </a:r>
          </a:p>
          <a:p>
            <a:r>
              <a:rPr lang="uk-UA" sz="4000" dirty="0" smtClean="0"/>
              <a:t>Тепло</a:t>
            </a:r>
          </a:p>
          <a:p>
            <a:r>
              <a:rPr lang="uk-UA" sz="4000" dirty="0" smtClean="0"/>
              <a:t>Повітря</a:t>
            </a:r>
          </a:p>
          <a:p>
            <a:r>
              <a:rPr lang="uk-UA" sz="4000" dirty="0" smtClean="0"/>
              <a:t>Вода</a:t>
            </a:r>
          </a:p>
          <a:p>
            <a:r>
              <a:rPr lang="uk-UA" sz="4000" dirty="0" err="1" smtClean="0"/>
              <a:t>Грунт</a:t>
            </a:r>
            <a:endParaRPr lang="ru-RU" sz="4000" dirty="0"/>
          </a:p>
        </p:txBody>
      </p:sp>
      <p:pic>
        <p:nvPicPr>
          <p:cNvPr id="7" name="Содержимое 6" descr="vodoochistka6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644008" y="1556792"/>
            <a:ext cx="1940024" cy="1589098"/>
          </a:xfrm>
        </p:spPr>
      </p:pic>
      <p:pic>
        <p:nvPicPr>
          <p:cNvPr id="8" name="Рисунок 7" descr="Uchenye_rasschitali_vremja_kogda_na_Zemle_zakonchitsja_vozduh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804248" y="1556792"/>
            <a:ext cx="2232248" cy="1674186"/>
          </a:xfrm>
          <a:prstGeom prst="rect">
            <a:avLst/>
          </a:prstGeom>
        </p:spPr>
      </p:pic>
      <p:pic>
        <p:nvPicPr>
          <p:cNvPr id="9" name="Рисунок 8" descr="Richsoilmakesforhappyplants_thumb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106983" y="3284984"/>
            <a:ext cx="3037017" cy="2016224"/>
          </a:xfrm>
          <a:prstGeom prst="rect">
            <a:avLst/>
          </a:prstGeom>
        </p:spPr>
      </p:pic>
    </p:spTree>
  </p:cSld>
  <p:clrMapOvr>
    <a:masterClrMapping/>
  </p:clrMapOvr>
  <p:transition>
    <p:wipe dir="u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r>
              <a:rPr lang="uk-UA" i="1" dirty="0" smtClean="0"/>
              <a:t>Світло</a:t>
            </a:r>
            <a:endParaRPr lang="ru-RU" i="1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normAutofit fontScale="92500" lnSpcReduction="10000"/>
          </a:bodyPr>
          <a:lstStyle/>
          <a:p>
            <a:r>
              <a:rPr lang="uk-UA" sz="3200" dirty="0" smtClean="0"/>
              <a:t>Один із необхідних екологічних факторів,оскільки без нього фотосинтез (процес,унаслідок якого рослини </a:t>
            </a:r>
            <a:r>
              <a:rPr lang="uk-UA" sz="3200" dirty="0" err="1" smtClean="0"/>
              <a:t>утв</a:t>
            </a:r>
            <a:r>
              <a:rPr lang="uk-UA" sz="3200" dirty="0" smtClean="0"/>
              <a:t>. </a:t>
            </a:r>
            <a:r>
              <a:rPr lang="uk-UA" sz="3200" dirty="0"/>
              <a:t>о</a:t>
            </a:r>
            <a:r>
              <a:rPr lang="uk-UA" sz="3200" dirty="0" smtClean="0"/>
              <a:t>рганічні речовини з неорганічних)не відбувається.</a:t>
            </a:r>
          </a:p>
          <a:p>
            <a:pPr>
              <a:buNone/>
            </a:pPr>
            <a:endParaRPr lang="uk-UA" sz="2000" dirty="0" smtClean="0"/>
          </a:p>
          <a:p>
            <a:endParaRPr lang="ru-RU" sz="2000" dirty="0"/>
          </a:p>
        </p:txBody>
      </p:sp>
      <p:pic>
        <p:nvPicPr>
          <p:cNvPr id="5" name="Содержимое 4" descr="106159050_Xa4yr_Solnce_nebo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648200" y="1484783"/>
            <a:ext cx="4244280" cy="4843217"/>
          </a:xfrm>
        </p:spPr>
      </p:pic>
    </p:spTree>
  </p:cSld>
  <p:clrMapOvr>
    <a:masterClrMapping/>
  </p:clrMapOvr>
  <p:transition>
    <p:pull dir="d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700808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uk-UA" dirty="0" smtClean="0"/>
              <a:t>За відношенням до світла рослини поділяють на три основні групи 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0" y="1700808"/>
            <a:ext cx="4355976" cy="5157192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/>
          <a:lstStyle/>
          <a:p>
            <a:r>
              <a:rPr lang="uk-UA" dirty="0" smtClean="0"/>
              <a:t> </a:t>
            </a:r>
            <a:r>
              <a:rPr lang="uk-UA" b="1" dirty="0" smtClean="0">
                <a:solidFill>
                  <a:schemeClr val="accent1"/>
                </a:solidFill>
              </a:rPr>
              <a:t>Світлолюбні: </a:t>
            </a:r>
            <a:r>
              <a:rPr lang="uk-UA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сосна</a:t>
            </a:r>
          </a:p>
          <a:p>
            <a:pPr>
              <a:buNone/>
            </a:pPr>
            <a:endParaRPr lang="uk-UA" sz="2000" b="1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>
              <a:buNone/>
            </a:pPr>
            <a:endParaRPr lang="uk-UA" sz="2400" b="1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>
              <a:buNone/>
            </a:pPr>
            <a:endParaRPr lang="uk-UA" sz="2400" b="1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>
              <a:buNone/>
            </a:pPr>
            <a:r>
              <a:rPr lang="uk-UA" b="1" dirty="0" smtClean="0">
                <a:solidFill>
                  <a:schemeClr val="accent1"/>
                </a:solidFill>
              </a:rPr>
              <a:t>      </a:t>
            </a:r>
            <a:r>
              <a:rPr lang="uk-UA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дуб</a:t>
            </a:r>
            <a:r>
              <a:rPr lang="uk-UA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     підсніжник </a:t>
            </a:r>
            <a:endParaRPr lang="uk-UA" sz="2400" b="1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r>
              <a:rPr lang="uk-UA" b="1" dirty="0" smtClean="0">
                <a:solidFill>
                  <a:schemeClr val="accent1"/>
                </a:solidFill>
              </a:rPr>
              <a:t>Тіньолюбні:</a:t>
            </a:r>
            <a:r>
              <a:rPr lang="uk-UA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uk-UA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вороняче око,кислиця звичайна</a:t>
            </a:r>
            <a:endParaRPr lang="uk-UA" sz="24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355976" y="1700808"/>
            <a:ext cx="4788024" cy="5157192"/>
          </a:xfr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/>
          <a:lstStyle/>
          <a:p>
            <a:r>
              <a:rPr lang="uk-UA" b="1" dirty="0" smtClean="0">
                <a:solidFill>
                  <a:schemeClr val="accent1"/>
                </a:solidFill>
              </a:rPr>
              <a:t>Тіньовитривалі:</a:t>
            </a:r>
          </a:p>
          <a:p>
            <a:pPr>
              <a:buNone/>
            </a:pPr>
            <a:r>
              <a:rPr lang="uk-UA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Черемха</a:t>
            </a:r>
          </a:p>
          <a:p>
            <a:pPr>
              <a:buNone/>
            </a:pPr>
            <a:endParaRPr lang="uk-UA" sz="2400" b="1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>
              <a:buNone/>
            </a:pPr>
            <a:endParaRPr lang="uk-UA" sz="2400" b="1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>
              <a:buNone/>
            </a:pPr>
            <a:r>
              <a:rPr lang="uk-UA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ялина</a:t>
            </a:r>
          </a:p>
          <a:p>
            <a:pPr>
              <a:buNone/>
            </a:pPr>
            <a:endParaRPr lang="uk-UA" sz="2400" b="1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>
              <a:buNone/>
            </a:pPr>
            <a:endParaRPr lang="uk-UA" sz="24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>
              <a:buNone/>
            </a:pPr>
            <a:endParaRPr lang="uk-UA" sz="2400" b="1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>
              <a:buNone/>
            </a:pPr>
            <a:endParaRPr lang="uk-UA" sz="24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>
              <a:buNone/>
            </a:pPr>
            <a:r>
              <a:rPr lang="uk-UA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липа</a:t>
            </a:r>
          </a:p>
          <a:p>
            <a:pPr>
              <a:buNone/>
            </a:pPr>
            <a:endParaRPr lang="ru-RU" sz="24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7" name="Рисунок 6" descr="32613001b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948264" y="3429000"/>
            <a:ext cx="1226956" cy="1806352"/>
          </a:xfrm>
          <a:prstGeom prst="rect">
            <a:avLst/>
          </a:prstGeom>
        </p:spPr>
      </p:pic>
      <p:pic>
        <p:nvPicPr>
          <p:cNvPr id="8" name="Рисунок 7" descr="lipa0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407696" y="5228864"/>
            <a:ext cx="2736304" cy="1629136"/>
          </a:xfrm>
          <a:prstGeom prst="rect">
            <a:avLst/>
          </a:prstGeom>
        </p:spPr>
      </p:pic>
      <p:pic>
        <p:nvPicPr>
          <p:cNvPr id="9" name="Рисунок 8" descr="CHeremuha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732240" y="2204864"/>
            <a:ext cx="1872208" cy="1212255"/>
          </a:xfrm>
          <a:prstGeom prst="rect">
            <a:avLst/>
          </a:prstGeom>
        </p:spPr>
      </p:pic>
      <p:pic>
        <p:nvPicPr>
          <p:cNvPr id="10" name="Рисунок 9" descr="3c9f53902436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835696" y="2204864"/>
            <a:ext cx="1152128" cy="875617"/>
          </a:xfrm>
          <a:prstGeom prst="rect">
            <a:avLst/>
          </a:prstGeom>
        </p:spPr>
      </p:pic>
      <p:pic>
        <p:nvPicPr>
          <p:cNvPr id="11" name="Рисунок 10" descr="2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07504" y="2132856"/>
            <a:ext cx="1619672" cy="1214754"/>
          </a:xfrm>
          <a:prstGeom prst="rect">
            <a:avLst/>
          </a:prstGeom>
        </p:spPr>
      </p:pic>
      <p:pic>
        <p:nvPicPr>
          <p:cNvPr id="12" name="Рисунок 11" descr="62552913_1281447051_65451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3059832" y="2132856"/>
            <a:ext cx="1253629" cy="939752"/>
          </a:xfrm>
          <a:prstGeom prst="rect">
            <a:avLst/>
          </a:prstGeom>
        </p:spPr>
      </p:pic>
      <p:pic>
        <p:nvPicPr>
          <p:cNvPr id="13" name="Рисунок 12" descr="e5cd850167d3cf37d0988dd5cb9b1f45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2195736" y="4941168"/>
            <a:ext cx="1979712" cy="1484784"/>
          </a:xfrm>
          <a:prstGeom prst="rect">
            <a:avLst/>
          </a:prstGeom>
        </p:spPr>
      </p:pic>
      <p:pic>
        <p:nvPicPr>
          <p:cNvPr id="14" name="Рисунок 13" descr="voroni-glaz.jp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611560" y="5229200"/>
            <a:ext cx="1210444" cy="1476742"/>
          </a:xfrm>
          <a:prstGeom prst="rect">
            <a:avLst/>
          </a:prstGeom>
        </p:spPr>
      </p:pic>
    </p:spTree>
  </p:cSld>
  <p:clrMapOvr>
    <a:masterClrMapping/>
  </p:clrMapOvr>
  <p:transition>
    <p:wipe dir="r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3D4A8"/>
            </a:gs>
            <a:gs pos="25000">
              <a:srgbClr val="21D6E0"/>
            </a:gs>
            <a:gs pos="75000">
              <a:srgbClr val="0087E6"/>
            </a:gs>
            <a:gs pos="100000">
              <a:srgbClr val="005CB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052736"/>
          </a:xfr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r>
              <a:rPr lang="uk-UA" dirty="0" smtClean="0"/>
              <a:t>Тепло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0" y="1124744"/>
            <a:ext cx="4427984" cy="5733256"/>
          </a:xfr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uk-UA" sz="4000" b="1" dirty="0" smtClean="0">
                <a:solidFill>
                  <a:schemeClr val="bg1"/>
                </a:solidFill>
              </a:rPr>
              <a:t>Важливий фактор розселення рослин по земній кулі.</a:t>
            </a:r>
            <a:endParaRPr lang="ru-RU" sz="4000" b="1" dirty="0">
              <a:solidFill>
                <a:schemeClr val="bg1"/>
              </a:solidFill>
            </a:endParaRPr>
          </a:p>
        </p:txBody>
      </p:sp>
      <p:pic>
        <p:nvPicPr>
          <p:cNvPr id="7" name="Рисунок 6" descr="0c1b13a3c2b07d665b1227f179c6bb5b.jpe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425514" y="1052736"/>
            <a:ext cx="4688810" cy="5805264"/>
          </a:xfrm>
          <a:prstGeom prst="rect">
            <a:avLst/>
          </a:prstGeom>
        </p:spPr>
      </p:pic>
    </p:spTree>
  </p:cSld>
  <p:clrMapOvr>
    <a:masterClrMapping/>
  </p:clrMapOvr>
  <p:transition>
    <p:wip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3D4A8"/>
            </a:gs>
            <a:gs pos="25000">
              <a:srgbClr val="21D6E0"/>
            </a:gs>
            <a:gs pos="75000">
              <a:srgbClr val="0087E6"/>
            </a:gs>
            <a:gs pos="100000">
              <a:srgbClr val="005CB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147248" cy="836712"/>
          </a:xfrm>
        </p:spPr>
        <p:txBody>
          <a:bodyPr>
            <a:normAutofit/>
          </a:bodyPr>
          <a:lstStyle/>
          <a:p>
            <a:r>
              <a:rPr lang="uk-UA" sz="2400" b="1" dirty="0" smtClean="0"/>
              <a:t>Дві екологічні групи рослин</a:t>
            </a:r>
            <a:r>
              <a:rPr lang="uk-UA" sz="2400" dirty="0" smtClean="0"/>
              <a:t>:</a:t>
            </a:r>
            <a:endParaRPr lang="ru-RU" sz="24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692696"/>
            <a:ext cx="8229600" cy="5433467"/>
          </a:xfrm>
        </p:spPr>
        <p:txBody>
          <a:bodyPr>
            <a:normAutofit/>
          </a:bodyPr>
          <a:lstStyle/>
          <a:p>
            <a:r>
              <a:rPr lang="uk-UA" dirty="0" smtClean="0"/>
              <a:t>1) </a:t>
            </a:r>
            <a:r>
              <a:rPr lang="uk-UA" sz="2800" b="1" dirty="0" smtClean="0"/>
              <a:t>Теплолюбні </a:t>
            </a:r>
            <a:r>
              <a:rPr lang="uk-UA" sz="2000" dirty="0" smtClean="0"/>
              <a:t>– пристосовані до тепла.</a:t>
            </a:r>
          </a:p>
          <a:p>
            <a:pPr>
              <a:buNone/>
            </a:pPr>
            <a:endParaRPr lang="uk-UA" dirty="0" smtClean="0"/>
          </a:p>
          <a:p>
            <a:endParaRPr lang="uk-UA" dirty="0"/>
          </a:p>
          <a:p>
            <a:endParaRPr lang="uk-UA" dirty="0" smtClean="0"/>
          </a:p>
          <a:p>
            <a:pPr>
              <a:buNone/>
            </a:pPr>
            <a:r>
              <a:rPr lang="uk-UA" sz="2400" dirty="0"/>
              <a:t> </a:t>
            </a:r>
            <a:r>
              <a:rPr lang="uk-UA" sz="2400" dirty="0" smtClean="0"/>
              <a:t>       </a:t>
            </a:r>
            <a:r>
              <a:rPr lang="uk-UA" sz="2400" b="1" dirty="0" smtClean="0"/>
              <a:t>Огірок                                  помідор</a:t>
            </a:r>
            <a:endParaRPr lang="uk-UA" dirty="0" smtClean="0"/>
          </a:p>
          <a:p>
            <a:r>
              <a:rPr lang="uk-UA" dirty="0" smtClean="0"/>
              <a:t>2) </a:t>
            </a:r>
            <a:r>
              <a:rPr lang="uk-UA" sz="2400" b="1" dirty="0" smtClean="0"/>
              <a:t>Холодолюбні </a:t>
            </a:r>
            <a:r>
              <a:rPr lang="uk-UA" sz="2400" dirty="0" smtClean="0"/>
              <a:t>– здатні рости і розвиватися за низьких температур полярних і високогірних районів.</a:t>
            </a:r>
            <a:endParaRPr lang="ru-RU" sz="2400" dirty="0"/>
          </a:p>
        </p:txBody>
      </p:sp>
      <p:pic>
        <p:nvPicPr>
          <p:cNvPr id="4" name="Рисунок 3" descr="Cucumber5-520x69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87624" y="1268760"/>
            <a:ext cx="2088232" cy="1800200"/>
          </a:xfrm>
          <a:prstGeom prst="rect">
            <a:avLst/>
          </a:prstGeom>
        </p:spPr>
      </p:pic>
      <p:pic>
        <p:nvPicPr>
          <p:cNvPr id="5" name="Рисунок 4" descr="pomidpc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716016" y="1196752"/>
            <a:ext cx="3312368" cy="1524000"/>
          </a:xfrm>
          <a:prstGeom prst="rect">
            <a:avLst/>
          </a:prstGeom>
        </p:spPr>
      </p:pic>
      <p:pic>
        <p:nvPicPr>
          <p:cNvPr id="6" name="Рисунок 5" descr="kak-uhazhivat-za-akvariumom_1.jpe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67544" y="4725144"/>
            <a:ext cx="2592288" cy="1872208"/>
          </a:xfrm>
          <a:prstGeom prst="rect">
            <a:avLst/>
          </a:prstGeom>
        </p:spPr>
      </p:pic>
      <p:pic>
        <p:nvPicPr>
          <p:cNvPr id="7" name="Рисунок 6" descr="images.jpe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499992" y="4748187"/>
            <a:ext cx="3312368" cy="1868804"/>
          </a:xfrm>
          <a:prstGeom prst="rect">
            <a:avLst/>
          </a:prstGeom>
        </p:spPr>
      </p:pic>
    </p:spTree>
  </p:cSld>
  <p:clrMapOvr>
    <a:masterClrMapping/>
  </p:clrMapOvr>
  <p:transition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052736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uk-UA" dirty="0" smtClean="0"/>
              <a:t>Вода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220072" y="1052736"/>
            <a:ext cx="3923928" cy="5805264"/>
          </a:xfr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uk-UA" dirty="0" smtClean="0">
                <a:solidFill>
                  <a:schemeClr val="bg1">
                    <a:lumMod val="95000"/>
                  </a:schemeClr>
                </a:solidFill>
              </a:rPr>
              <a:t>Регулюючий фактор розподілу рослин не тільки по всій земній кулі,але й в межах територій із однаковим кліматом,але з різним рельєфом.</a:t>
            </a:r>
            <a:endParaRPr lang="ru-RU" dirty="0">
              <a:solidFill>
                <a:schemeClr val="bg1">
                  <a:lumMod val="95000"/>
                </a:schemeClr>
              </a:solidFill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BEAC7"/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12776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r>
              <a:rPr lang="uk-UA" dirty="0" smtClean="0"/>
              <a:t>Повітря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412776"/>
            <a:ext cx="4499992" cy="5445224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r>
              <a:rPr lang="uk-UA" dirty="0" smtClean="0"/>
              <a:t>Не тільки джерело вуглекислого й кисню,а й середовище життя,яке завдяки вітру перебуває в постійному русі.</a:t>
            </a:r>
            <a:endParaRPr lang="ru-RU" dirty="0"/>
          </a:p>
        </p:txBody>
      </p:sp>
      <p:pic>
        <p:nvPicPr>
          <p:cNvPr id="5" name="Рисунок 4" descr="img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499992" y="1412776"/>
            <a:ext cx="4644008" cy="5445224"/>
          </a:xfrm>
          <a:prstGeom prst="rect">
            <a:avLst/>
          </a:prstGeom>
        </p:spPr>
      </p:pic>
    </p:spTree>
  </p:cSld>
  <p:clrMapOvr>
    <a:masterClrMapping/>
  </p:clrMapOvr>
  <p:transition>
    <p:dissolve/>
  </p:transition>
</p:sld>
</file>

<file path=ppt/theme/theme1.xml><?xml version="1.0" encoding="utf-8"?>
<a:theme xmlns:a="http://schemas.openxmlformats.org/drawingml/2006/main" name="Тема Office">
  <a:themeElements>
    <a:clrScheme name="Солнцестояние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Городская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92</TotalTime>
  <Words>224</Words>
  <Application>Microsoft Office PowerPoint</Application>
  <PresentationFormat>Экран (4:3)</PresentationFormat>
  <Paragraphs>49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Тема Office</vt:lpstr>
      <vt:lpstr>Рослина та абіотичні фактори</vt:lpstr>
      <vt:lpstr>Екологія</vt:lpstr>
      <vt:lpstr>Абіотичні фактори</vt:lpstr>
      <vt:lpstr>Світло</vt:lpstr>
      <vt:lpstr>За відношенням до світла рослини поділяють на три основні групи :</vt:lpstr>
      <vt:lpstr>Тепло</vt:lpstr>
      <vt:lpstr>Дві екологічні групи рослин:</vt:lpstr>
      <vt:lpstr>Вода</vt:lpstr>
      <vt:lpstr>Повітря</vt:lpstr>
      <vt:lpstr>Грунт</vt:lpstr>
      <vt:lpstr>Висновок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Администратор</dc:creator>
  <cp:lastModifiedBy>Администратор</cp:lastModifiedBy>
  <cp:revision>10</cp:revision>
  <dcterms:created xsi:type="dcterms:W3CDTF">2014-01-28T10:36:00Z</dcterms:created>
  <dcterms:modified xsi:type="dcterms:W3CDTF">2014-01-28T12:08:02Z</dcterms:modified>
</cp:coreProperties>
</file>