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1571612"/>
            <a:ext cx="6826992" cy="2286016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Презетація</a:t>
            </a:r>
            <a:r>
              <a:rPr lang="uk-UA" dirty="0" smtClean="0"/>
              <a:t> на тему: </a:t>
            </a:r>
            <a:br>
              <a:rPr lang="uk-UA" dirty="0" smtClean="0"/>
            </a:br>
            <a:r>
              <a:rPr lang="uk-UA" dirty="0" err="1" smtClean="0"/>
              <a:t>“Догляд</a:t>
            </a:r>
            <a:r>
              <a:rPr lang="uk-UA" dirty="0" smtClean="0"/>
              <a:t> за хворими після </a:t>
            </a:r>
            <a:r>
              <a:rPr lang="uk-UA" dirty="0" err="1" smtClean="0"/>
              <a:t>інфаркту”</a:t>
            </a:r>
            <a:r>
              <a:rPr lang="uk-UA" dirty="0" smtClean="0"/>
              <a:t> 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42910" y="1357298"/>
            <a:ext cx="7772400" cy="1500187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071934" y="4786322"/>
            <a:ext cx="3857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Підготували учениці 404 групи АКЛ НАУ</a:t>
            </a:r>
            <a:br>
              <a:rPr lang="uk-UA" dirty="0" smtClean="0"/>
            </a:br>
            <a:r>
              <a:rPr lang="uk-UA" dirty="0" err="1" smtClean="0"/>
              <a:t>Лященко</a:t>
            </a:r>
            <a:r>
              <a:rPr lang="uk-UA" dirty="0" smtClean="0"/>
              <a:t> Катерина </a:t>
            </a:r>
            <a:br>
              <a:rPr lang="uk-UA" dirty="0" smtClean="0"/>
            </a:br>
            <a:r>
              <a:rPr lang="uk-UA" dirty="0" smtClean="0"/>
              <a:t>та</a:t>
            </a:r>
            <a:br>
              <a:rPr lang="uk-UA" dirty="0" smtClean="0"/>
            </a:br>
            <a:r>
              <a:rPr lang="uk-UA" dirty="0" smtClean="0"/>
              <a:t>Москаленко Олександра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29256" y="1357298"/>
            <a:ext cx="3429000" cy="62865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ІНФАРКТ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357818" y="2357430"/>
            <a:ext cx="3429000" cy="2991810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серйозне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некроз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ділянок</a:t>
            </a:r>
            <a:r>
              <a:rPr lang="ru-RU" dirty="0" smtClean="0"/>
              <a:t> </a:t>
            </a:r>
            <a:r>
              <a:rPr lang="ru-RU" dirty="0" err="1" smtClean="0"/>
              <a:t>серцевого</a:t>
            </a:r>
            <a:r>
              <a:rPr lang="ru-RU" dirty="0" smtClean="0"/>
              <a:t> </a:t>
            </a:r>
            <a:r>
              <a:rPr lang="ru-RU" dirty="0" err="1" smtClean="0"/>
              <a:t>м'яза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сталося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 </a:t>
            </a:r>
            <a:r>
              <a:rPr lang="ru-RU" dirty="0" err="1" smtClean="0"/>
              <a:t>кровообігу</a:t>
            </a:r>
            <a:r>
              <a:rPr lang="ru-RU" dirty="0" smtClean="0"/>
              <a:t> в </a:t>
            </a:r>
            <a:r>
              <a:rPr lang="ru-RU" dirty="0" err="1" smtClean="0"/>
              <a:t>ній</a:t>
            </a:r>
            <a:r>
              <a:rPr lang="ru-RU" dirty="0" smtClean="0"/>
              <a:t>. Дана </a:t>
            </a:r>
            <a:r>
              <a:rPr lang="ru-RU" dirty="0" err="1" smtClean="0"/>
              <a:t>ділянка</a:t>
            </a:r>
            <a:r>
              <a:rPr lang="ru-RU" dirty="0" smtClean="0"/>
              <a:t> не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патологічного</a:t>
            </a:r>
            <a:r>
              <a:rPr lang="ru-RU" dirty="0" smtClean="0"/>
              <a:t> стану.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інфаркті</a:t>
            </a:r>
            <a:r>
              <a:rPr lang="ru-RU" dirty="0" smtClean="0"/>
              <a:t> </a:t>
            </a:r>
            <a:r>
              <a:rPr lang="ru-RU" dirty="0" err="1" smtClean="0"/>
              <a:t>міокарда</a:t>
            </a:r>
            <a:r>
              <a:rPr lang="ru-RU" dirty="0" smtClean="0"/>
              <a:t> </a:t>
            </a:r>
            <a:r>
              <a:rPr lang="ru-RU" dirty="0" err="1" smtClean="0"/>
              <a:t>послаблюється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ж </a:t>
            </a:r>
            <a:r>
              <a:rPr lang="ru-RU" dirty="0" err="1" smtClean="0"/>
              <a:t>зовсім</a:t>
            </a:r>
            <a:r>
              <a:rPr lang="ru-RU" dirty="0" smtClean="0"/>
              <a:t> </a:t>
            </a:r>
            <a:r>
              <a:rPr lang="ru-RU" dirty="0" err="1" smtClean="0"/>
              <a:t>припиняється</a:t>
            </a:r>
            <a:r>
              <a:rPr lang="ru-RU" dirty="0" smtClean="0"/>
              <a:t>) </a:t>
            </a:r>
            <a:r>
              <a:rPr lang="ru-RU" dirty="0" err="1" smtClean="0"/>
              <a:t>приплив</a:t>
            </a:r>
            <a:r>
              <a:rPr lang="ru-RU" dirty="0" smtClean="0"/>
              <a:t> </a:t>
            </a:r>
            <a:r>
              <a:rPr lang="ru-RU" dirty="0" err="1" smtClean="0"/>
              <a:t>крові</a:t>
            </a:r>
            <a:r>
              <a:rPr lang="ru-RU" dirty="0" smtClean="0"/>
              <a:t> до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 </a:t>
            </a:r>
            <a:r>
              <a:rPr lang="ru-RU" dirty="0" err="1" smtClean="0"/>
              <a:t>серця</a:t>
            </a:r>
            <a:r>
              <a:rPr lang="ru-RU" dirty="0" smtClean="0"/>
              <a:t>,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гинуть </a:t>
            </a:r>
            <a:r>
              <a:rPr lang="ru-RU" dirty="0" err="1" smtClean="0"/>
              <a:t>м'язові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. В основному </a:t>
            </a:r>
            <a:r>
              <a:rPr lang="ru-RU" dirty="0" err="1" smtClean="0"/>
              <a:t>даним</a:t>
            </a:r>
            <a:r>
              <a:rPr lang="ru-RU" dirty="0" smtClean="0"/>
              <a:t> </a:t>
            </a:r>
            <a:r>
              <a:rPr lang="ru-RU" dirty="0" err="1" smtClean="0"/>
              <a:t>захворюванням</a:t>
            </a:r>
            <a:r>
              <a:rPr lang="ru-RU" dirty="0" smtClean="0"/>
              <a:t> </a:t>
            </a:r>
            <a:r>
              <a:rPr lang="ru-RU" dirty="0" err="1" smtClean="0"/>
              <a:t>страждають</a:t>
            </a:r>
            <a:r>
              <a:rPr lang="ru-RU" dirty="0" smtClean="0"/>
              <a:t> люди у </a:t>
            </a:r>
            <a:r>
              <a:rPr lang="ru-RU" dirty="0" err="1" smtClean="0"/>
              <a:t>віці</a:t>
            </a:r>
            <a:r>
              <a:rPr lang="ru-RU" dirty="0" smtClean="0"/>
              <a:t> 40-60 </a:t>
            </a:r>
            <a:r>
              <a:rPr lang="ru-RU" dirty="0" err="1" smtClean="0"/>
              <a:t>років</a:t>
            </a:r>
            <a:r>
              <a:rPr lang="ru-RU" dirty="0" smtClean="0"/>
              <a:t>. У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молодих</a:t>
            </a:r>
            <a:r>
              <a:rPr lang="ru-RU" dirty="0" smtClean="0"/>
              <a:t> людей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у </a:t>
            </a:r>
            <a:r>
              <a:rPr lang="ru-RU" dirty="0" err="1" smtClean="0"/>
              <a:t>дітей</a:t>
            </a:r>
            <a:r>
              <a:rPr lang="ru-RU" dirty="0" smtClean="0"/>
              <a:t> </a:t>
            </a:r>
            <a:r>
              <a:rPr lang="ru-RU" dirty="0" err="1" smtClean="0"/>
              <a:t>інфаркт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виявитися</a:t>
            </a:r>
            <a:r>
              <a:rPr lang="ru-RU" dirty="0" smtClean="0"/>
              <a:t> при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стресах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супутніх</a:t>
            </a:r>
            <a:r>
              <a:rPr lang="ru-RU" dirty="0" smtClean="0"/>
              <a:t> </a:t>
            </a:r>
            <a:r>
              <a:rPr lang="ru-RU" dirty="0" err="1" smtClean="0"/>
              <a:t>захворюваннях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://www.budzdorov72.ru/uploads/image/bolezni/infarction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28" b="1828"/>
          <a:stretch>
            <a:fillRect/>
          </a:stretch>
        </p:blipFill>
        <p:spPr bwMode="auto">
          <a:xfrm>
            <a:off x="1428728" y="1643050"/>
            <a:ext cx="2928958" cy="2928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5720" y="500042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0" y="357166"/>
            <a:ext cx="771530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Люди,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перенесли </a:t>
            </a:r>
            <a:r>
              <a:rPr lang="ru-RU" sz="2000" dirty="0" err="1" smtClean="0"/>
              <a:t>інфаркт</a:t>
            </a:r>
            <a:r>
              <a:rPr lang="ru-RU" sz="2000" dirty="0" smtClean="0"/>
              <a:t> </a:t>
            </a:r>
            <a:r>
              <a:rPr lang="ru-RU" sz="2000" dirty="0" err="1" smtClean="0"/>
              <a:t>міокарда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відчайдушно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потребують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реабілітації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відновлення</a:t>
            </a:r>
            <a:r>
              <a:rPr lang="ru-RU" sz="2000" dirty="0" smtClean="0"/>
              <a:t>. У </a:t>
            </a:r>
            <a:r>
              <a:rPr lang="ru-RU" sz="2000" dirty="0" err="1" smtClean="0"/>
              <a:t>період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реабілітації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необхідно</a:t>
            </a:r>
            <a:r>
              <a:rPr lang="ru-RU" sz="2000" dirty="0" smtClean="0"/>
              <a:t> </a:t>
            </a:r>
            <a:r>
              <a:rPr lang="ru-RU" sz="2000" dirty="0" err="1" smtClean="0"/>
              <a:t>враховувати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особливості</a:t>
            </a:r>
            <a:r>
              <a:rPr lang="ru-RU" sz="2000" dirty="0" smtClean="0"/>
              <a:t> самого </a:t>
            </a:r>
            <a:r>
              <a:rPr lang="ru-RU" sz="2000" dirty="0" err="1" smtClean="0"/>
              <a:t>захворювання</a:t>
            </a:r>
            <a:r>
              <a:rPr lang="ru-RU" sz="2000" dirty="0" smtClean="0"/>
              <a:t>. </a:t>
            </a:r>
            <a:r>
              <a:rPr lang="ru-RU" sz="2000" dirty="0" err="1" smtClean="0"/>
              <a:t>Залежно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одужання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виділяють</a:t>
            </a:r>
            <a:r>
              <a:rPr lang="ru-RU" sz="2000" dirty="0" smtClean="0"/>
              <a:t> </a:t>
            </a:r>
            <a:r>
              <a:rPr lang="ru-RU" sz="2000" u="sng" dirty="0" smtClean="0"/>
              <a:t>4 </a:t>
            </a:r>
            <a:r>
              <a:rPr lang="ru-RU" sz="2000" u="sng" dirty="0" err="1" smtClean="0"/>
              <a:t>класи</a:t>
            </a:r>
            <a:r>
              <a:rPr lang="ru-RU" sz="2000" u="sng" dirty="0" smtClean="0"/>
              <a:t> </a:t>
            </a:r>
            <a:r>
              <a:rPr lang="ru-RU" sz="2000" dirty="0" err="1" smtClean="0"/>
              <a:t>пацієнтів</a:t>
            </a:r>
            <a:r>
              <a:rPr lang="ru-RU" sz="2000" dirty="0" smtClean="0"/>
              <a:t>:</a:t>
            </a:r>
            <a:br>
              <a:rPr lang="ru-RU" sz="2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endParaRPr lang="ru-RU" sz="1000" dirty="0" smtClean="0"/>
          </a:p>
          <a:p>
            <a:r>
              <a:rPr lang="ru-RU" dirty="0" smtClean="0"/>
              <a:t> </a:t>
            </a:r>
            <a:r>
              <a:rPr lang="ru-RU" u="sng" dirty="0" smtClean="0"/>
              <a:t>1 </a:t>
            </a:r>
            <a:r>
              <a:rPr lang="ru-RU" u="sng" dirty="0" err="1" smtClean="0"/>
              <a:t>клас</a:t>
            </a:r>
            <a:r>
              <a:rPr lang="ru-RU" u="sng" dirty="0" smtClean="0"/>
              <a:t> </a:t>
            </a:r>
            <a:r>
              <a:rPr lang="ru-RU" u="sng" dirty="0" err="1" smtClean="0"/>
              <a:t>тяжкості</a:t>
            </a:r>
            <a:endParaRPr lang="ru-RU" u="sng" dirty="0" smtClean="0"/>
          </a:p>
          <a:p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хворі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нетрансмуральним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інфарктом</a:t>
            </a:r>
            <a:r>
              <a:rPr lang="ru-RU" sz="1400" dirty="0" smtClean="0"/>
              <a:t> </a:t>
            </a:r>
            <a:r>
              <a:rPr lang="ru-RU" sz="1400" dirty="0" err="1" smtClean="0"/>
              <a:t>міокарда</a:t>
            </a:r>
            <a:r>
              <a:rPr lang="ru-RU" sz="1400" dirty="0" smtClean="0"/>
              <a:t>, у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відсутні</a:t>
            </a:r>
            <a:r>
              <a:rPr lang="ru-RU" sz="1400" dirty="0" smtClean="0"/>
              <a:t> </a:t>
            </a:r>
            <a:r>
              <a:rPr lang="ru-RU" sz="1400" dirty="0" err="1" smtClean="0"/>
              <a:t>ускладнення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напади </a:t>
            </a:r>
            <a:r>
              <a:rPr lang="ru-RU" sz="1400" dirty="0" err="1" smtClean="0"/>
              <a:t>стенокардії</a:t>
            </a:r>
            <a:r>
              <a:rPr lang="ru-RU" sz="1000" dirty="0" smtClean="0"/>
              <a:t>.</a:t>
            </a:r>
            <a:r>
              <a:rPr lang="ru-RU" dirty="0" smtClean="0"/>
              <a:t> </a:t>
            </a:r>
          </a:p>
          <a:p>
            <a:r>
              <a:rPr lang="ru-RU" u="sng" dirty="0" smtClean="0"/>
              <a:t>2 </a:t>
            </a:r>
            <a:r>
              <a:rPr lang="ru-RU" u="sng" dirty="0" err="1" smtClean="0"/>
              <a:t>клас</a:t>
            </a:r>
            <a:r>
              <a:rPr lang="ru-RU" u="sng" dirty="0" smtClean="0"/>
              <a:t> </a:t>
            </a:r>
            <a:r>
              <a:rPr lang="ru-RU" u="sng" dirty="0" err="1" smtClean="0"/>
              <a:t>тяжкості</a:t>
            </a:r>
            <a:endParaRPr lang="ru-RU" u="sng" dirty="0" smtClean="0"/>
          </a:p>
          <a:p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пацієнти</a:t>
            </a:r>
            <a:r>
              <a:rPr lang="ru-RU" sz="1400" dirty="0" smtClean="0"/>
              <a:t> у </a:t>
            </a:r>
            <a:r>
              <a:rPr lang="ru-RU" sz="1400" dirty="0" err="1" smtClean="0"/>
              <a:t>стані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середньої</a:t>
            </a:r>
            <a:r>
              <a:rPr lang="ru-RU" sz="1400" dirty="0" smtClean="0"/>
              <a:t> </a:t>
            </a:r>
            <a:r>
              <a:rPr lang="ru-RU" sz="1400" dirty="0" err="1" smtClean="0"/>
              <a:t>тяжкості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у</a:t>
            </a:r>
            <a:r>
              <a:rPr lang="ru-RU" sz="1400" dirty="0" smtClean="0"/>
              <a:t>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спостерігаються</a:t>
            </a:r>
            <a:r>
              <a:rPr lang="ru-RU" sz="1400" dirty="0" smtClean="0"/>
              <a:t> не </a:t>
            </a:r>
            <a:r>
              <a:rPr lang="ru-RU" sz="1400" dirty="0" err="1" smtClean="0"/>
              <a:t>надто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важкі</a:t>
            </a:r>
            <a:r>
              <a:rPr lang="ru-RU" sz="1400" dirty="0" smtClean="0"/>
              <a:t> </a:t>
            </a:r>
            <a:r>
              <a:rPr lang="ru-RU" sz="1400" dirty="0" err="1" smtClean="0"/>
              <a:t>ускладнення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як </a:t>
            </a:r>
            <a:r>
              <a:rPr lang="ru-RU" sz="1400" dirty="0" err="1" smtClean="0"/>
              <a:t>одиночні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екстрасістоди</a:t>
            </a:r>
            <a:r>
              <a:rPr lang="ru-RU" sz="1400" dirty="0" smtClean="0"/>
              <a:t>, </a:t>
            </a:r>
            <a:r>
              <a:rPr lang="ru-RU" sz="1400" dirty="0" err="1" smtClean="0"/>
              <a:t>синусова</a:t>
            </a:r>
            <a:r>
              <a:rPr lang="ru-RU" sz="1400" dirty="0" smtClean="0"/>
              <a:t> </a:t>
            </a:r>
            <a:r>
              <a:rPr lang="ru-RU" sz="1400" dirty="0" err="1" smtClean="0"/>
              <a:t>тахікардія</a:t>
            </a:r>
            <a:r>
              <a:rPr lang="ru-RU" sz="1400" dirty="0" smtClean="0"/>
              <a:t>, </a:t>
            </a:r>
            <a:r>
              <a:rPr lang="ru-RU" sz="1400" dirty="0" err="1" smtClean="0"/>
              <a:t>недостатність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кровообігу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вище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першого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ступеня</a:t>
            </a: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>3 </a:t>
            </a:r>
            <a:r>
              <a:rPr lang="ru-RU" u="sng" dirty="0" err="1" smtClean="0"/>
              <a:t>клас</a:t>
            </a:r>
            <a:r>
              <a:rPr lang="ru-RU" u="sng" dirty="0" smtClean="0"/>
              <a:t> </a:t>
            </a:r>
            <a:r>
              <a:rPr lang="ru-RU" u="sng" dirty="0" err="1" smtClean="0"/>
              <a:t>тяжкості</a:t>
            </a:r>
            <a:endParaRPr lang="ru-RU" u="sng" dirty="0" smtClean="0"/>
          </a:p>
          <a:p>
            <a:r>
              <a:rPr lang="ru-RU" sz="1400" dirty="0" err="1" smtClean="0"/>
              <a:t>Пацієнти</a:t>
            </a:r>
            <a:r>
              <a:rPr lang="ru-RU" sz="1400" dirty="0" smtClean="0"/>
              <a:t> у </a:t>
            </a:r>
            <a:r>
              <a:rPr lang="ru-RU" sz="1400" dirty="0" err="1" smtClean="0"/>
              <a:t>важкому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серйозними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порушеннями</a:t>
            </a:r>
            <a:r>
              <a:rPr lang="ru-RU" sz="1400" dirty="0" smtClean="0"/>
              <a:t>, такими </a:t>
            </a:r>
            <a:r>
              <a:rPr lang="ru-RU" sz="1400" dirty="0" err="1" smtClean="0"/>
              <a:t>аритмія</a:t>
            </a:r>
            <a:r>
              <a:rPr lang="ru-RU" sz="1400" dirty="0" smtClean="0"/>
              <a:t>, </a:t>
            </a:r>
            <a:r>
              <a:rPr lang="ru-RU" sz="1400" dirty="0" err="1" smtClean="0"/>
              <a:t>кризового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перебіг</a:t>
            </a:r>
            <a:r>
              <a:rPr lang="ru-RU" sz="1400" dirty="0" smtClean="0"/>
              <a:t> </a:t>
            </a:r>
            <a:r>
              <a:rPr lang="ru-RU" sz="1400" dirty="0" err="1" smtClean="0"/>
              <a:t>артеріальної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гіпертензії</a:t>
            </a:r>
            <a:r>
              <a:rPr lang="ru-RU" sz="1400" dirty="0" smtClean="0"/>
              <a:t>, </a:t>
            </a:r>
            <a:r>
              <a:rPr lang="ru-RU" sz="1400" dirty="0" err="1" smtClean="0"/>
              <a:t>недостатність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кровообігу</a:t>
            </a:r>
            <a:r>
              <a:rPr lang="ru-RU" sz="1400" dirty="0" smtClean="0"/>
              <a:t> 2, 3 та 4 </a:t>
            </a:r>
            <a:r>
              <a:rPr lang="ru-RU" sz="1400" dirty="0" err="1" smtClean="0"/>
              <a:t>ступеня</a:t>
            </a:r>
            <a:r>
              <a:rPr lang="ru-RU" sz="1400" dirty="0" smtClean="0"/>
              <a:t>.</a:t>
            </a:r>
            <a:r>
              <a:rPr lang="ru-RU" sz="1000" dirty="0" smtClean="0"/>
              <a:t> </a:t>
            </a:r>
          </a:p>
          <a:p>
            <a:r>
              <a:rPr lang="ru-RU" u="sng" dirty="0" smtClean="0"/>
              <a:t>4 </a:t>
            </a:r>
            <a:r>
              <a:rPr lang="ru-RU" u="sng" dirty="0" err="1" smtClean="0"/>
              <a:t>клас</a:t>
            </a:r>
            <a:r>
              <a:rPr lang="ru-RU" u="sng" dirty="0" smtClean="0"/>
              <a:t> </a:t>
            </a:r>
            <a:r>
              <a:rPr lang="ru-RU" u="sng" dirty="0" err="1" smtClean="0"/>
              <a:t>тяжкості</a:t>
            </a:r>
            <a:endParaRPr lang="ru-RU" u="sng" dirty="0" smtClean="0"/>
          </a:p>
          <a:p>
            <a:r>
              <a:rPr lang="ru-RU" sz="1400" dirty="0" err="1" smtClean="0"/>
              <a:t>Хворі</a:t>
            </a:r>
            <a:r>
              <a:rPr lang="ru-RU" sz="1400" dirty="0" smtClean="0"/>
              <a:t> </a:t>
            </a:r>
            <a:r>
              <a:rPr lang="ru-RU" sz="1400" dirty="0" smtClean="0"/>
              <a:t>у </a:t>
            </a:r>
            <a:r>
              <a:rPr lang="ru-RU" sz="1400" dirty="0" err="1" smtClean="0"/>
              <a:t>дуже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стані</a:t>
            </a:r>
            <a:r>
              <a:rPr lang="ru-RU" sz="1400" dirty="0" smtClean="0"/>
              <a:t>. У таких людей </a:t>
            </a:r>
            <a:r>
              <a:rPr lang="ru-RU" sz="1400" dirty="0" err="1" smtClean="0"/>
              <a:t>збільшений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ризик</a:t>
            </a:r>
            <a:r>
              <a:rPr lang="ru-RU" sz="1400" dirty="0" smtClean="0"/>
              <a:t> </a:t>
            </a:r>
            <a:r>
              <a:rPr lang="ru-RU" sz="1400" dirty="0" err="1" smtClean="0"/>
              <a:t>раптової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смерті</a:t>
            </a:r>
            <a:r>
              <a:rPr lang="ru-RU" sz="1400" dirty="0" smtClean="0"/>
              <a:t>, </a:t>
            </a:r>
            <a:r>
              <a:rPr lang="ru-RU" sz="1400" dirty="0" err="1" smtClean="0"/>
              <a:t>артеріальна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гіпертензія</a:t>
            </a:r>
            <a:r>
              <a:rPr lang="ru-RU" sz="1400" dirty="0" smtClean="0"/>
              <a:t> 3 </a:t>
            </a:r>
            <a:r>
              <a:rPr lang="ru-RU" sz="1400" dirty="0" err="1" smtClean="0"/>
              <a:t>ступеня</a:t>
            </a:r>
            <a:r>
              <a:rPr lang="ru-RU" sz="1400" dirty="0" smtClean="0"/>
              <a:t>, </a:t>
            </a:r>
            <a:r>
              <a:rPr lang="ru-RU" sz="1400" dirty="0" err="1" smtClean="0"/>
              <a:t>недостатність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кровообігу</a:t>
            </a:r>
            <a:r>
              <a:rPr lang="ru-RU" sz="1400" dirty="0" smtClean="0"/>
              <a:t> 4 </a:t>
            </a:r>
            <a:r>
              <a:rPr lang="ru-RU" sz="1400" dirty="0" err="1" smtClean="0"/>
              <a:t>ступеня</a:t>
            </a:r>
            <a:r>
              <a:rPr lang="ru-RU" sz="1400" dirty="0" smtClean="0"/>
              <a:t>, </a:t>
            </a:r>
            <a:r>
              <a:rPr lang="ru-RU" sz="1400" dirty="0" err="1" smtClean="0"/>
              <a:t>часті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шлуночкові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екстрасистоли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err="1" smtClean="0"/>
              <a:t>Пацієнтом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станом 1,2 </a:t>
            </a:r>
            <a:r>
              <a:rPr lang="ru-RU" sz="1400" dirty="0" err="1" smtClean="0"/>
              <a:t>і</a:t>
            </a:r>
            <a:r>
              <a:rPr lang="ru-RU" sz="1400" dirty="0" smtClean="0"/>
              <a:t> 3 </a:t>
            </a:r>
            <a:r>
              <a:rPr lang="ru-RU" sz="1400" dirty="0" err="1" smtClean="0"/>
              <a:t>класу</a:t>
            </a:r>
            <a:r>
              <a:rPr lang="ru-RU" sz="1400" dirty="0" smtClean="0"/>
              <a:t> </a:t>
            </a:r>
            <a:r>
              <a:rPr lang="ru-RU" sz="1400" dirty="0" err="1" smtClean="0"/>
              <a:t>тяжкості</a:t>
            </a:r>
            <a:r>
              <a:rPr lang="ru-RU" sz="1400" dirty="0" smtClean="0"/>
              <a:t> показано </a:t>
            </a:r>
            <a:r>
              <a:rPr lang="ru-RU" sz="1400" dirty="0" err="1" smtClean="0"/>
              <a:t>санаторно-курортне</a:t>
            </a:r>
            <a:r>
              <a:rPr lang="ru-RU" sz="1400" dirty="0" smtClean="0"/>
              <a:t> </a:t>
            </a:r>
            <a:r>
              <a:rPr lang="ru-RU" sz="1400" dirty="0" err="1" smtClean="0"/>
              <a:t>лікування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Однак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протягом</a:t>
            </a:r>
            <a:r>
              <a:rPr lang="ru-RU" sz="1400" dirty="0" smtClean="0"/>
              <a:t> року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перенесеного</a:t>
            </a:r>
            <a:r>
              <a:rPr lang="ru-RU" sz="1400" dirty="0" smtClean="0"/>
              <a:t> нападу </a:t>
            </a:r>
            <a:r>
              <a:rPr lang="ru-RU" sz="1400" dirty="0" err="1" smtClean="0"/>
              <a:t>лікування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проводитися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тільки</a:t>
            </a:r>
            <a:r>
              <a:rPr lang="ru-RU" sz="1400" dirty="0" smtClean="0"/>
              <a:t> в </a:t>
            </a:r>
            <a:r>
              <a:rPr lang="ru-RU" sz="1400" dirty="0" err="1" smtClean="0"/>
              <a:t>місцевих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спеціалізованих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санаторіях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Реабілітаційні заходи(догляд за хворими)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6572296" cy="4639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Завданням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реабілітації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пацієнта</a:t>
            </a:r>
            <a:r>
              <a:rPr lang="ru-RU" sz="1600" dirty="0" smtClean="0"/>
              <a:t>, </a:t>
            </a:r>
            <a:r>
              <a:rPr lang="ru-RU" sz="1600" dirty="0" err="1" smtClean="0"/>
              <a:t>який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переніс</a:t>
            </a:r>
            <a:r>
              <a:rPr lang="ru-RU" sz="1600" dirty="0" smtClean="0"/>
              <a:t> </a:t>
            </a:r>
            <a:r>
              <a:rPr lang="ru-RU" sz="1600" dirty="0" err="1" smtClean="0"/>
              <a:t>інфаркт</a:t>
            </a:r>
            <a:r>
              <a:rPr lang="ru-RU" sz="1600" dirty="0" smtClean="0"/>
              <a:t>,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досягнення</a:t>
            </a:r>
            <a:r>
              <a:rPr lang="ru-RU" sz="1600" dirty="0" smtClean="0"/>
              <a:t> максимально </a:t>
            </a:r>
            <a:r>
              <a:rPr lang="ru-RU" sz="1600" dirty="0" err="1" smtClean="0"/>
              <a:t>комфортних</a:t>
            </a:r>
            <a:r>
              <a:rPr lang="ru-RU" sz="1600" dirty="0" smtClean="0"/>
              <a:t> умов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!</a:t>
            </a:r>
            <a:endParaRPr lang="ru-RU" sz="1600" dirty="0" smtClean="0"/>
          </a:p>
          <a:p>
            <a:endParaRPr lang="ru-RU" sz="1050" dirty="0" smtClean="0"/>
          </a:p>
          <a:p>
            <a:pPr>
              <a:buFont typeface="Wingdings" pitchFamily="2" charset="2"/>
              <a:buChar char="ü"/>
            </a:pPr>
            <a:r>
              <a:rPr lang="ru-RU" sz="1100" dirty="0" err="1" smtClean="0"/>
              <a:t>Однією</a:t>
            </a:r>
            <a:r>
              <a:rPr lang="ru-RU" sz="1100" dirty="0" smtClean="0"/>
              <a:t> </a:t>
            </a:r>
            <a:r>
              <a:rPr lang="ru-RU" sz="1100" dirty="0" err="1" smtClean="0"/>
              <a:t>з</a:t>
            </a:r>
            <a:r>
              <a:rPr lang="ru-RU" sz="1100" dirty="0" smtClean="0"/>
              <a:t> </a:t>
            </a:r>
            <a:r>
              <a:rPr lang="ru-RU" sz="1100" dirty="0" err="1" smtClean="0"/>
              <a:t>найважливіших</a:t>
            </a:r>
            <a:r>
              <a:rPr lang="ru-RU" sz="1100" dirty="0" smtClean="0"/>
              <a:t> ролей у </a:t>
            </a:r>
            <a:r>
              <a:rPr lang="ru-RU" sz="1100" dirty="0" err="1" smtClean="0"/>
              <a:t>відновленні</a:t>
            </a:r>
            <a:r>
              <a:rPr lang="ru-RU" sz="1100" dirty="0" smtClean="0"/>
              <a:t> </a:t>
            </a:r>
            <a:r>
              <a:rPr lang="ru-RU" sz="1100" dirty="0" err="1" smtClean="0"/>
              <a:t>відіграє</a:t>
            </a:r>
            <a:r>
              <a:rPr lang="ru-RU" sz="1100" dirty="0" smtClean="0"/>
              <a:t> </a:t>
            </a:r>
            <a:r>
              <a:rPr lang="ru-RU" sz="1100" dirty="0" err="1" smtClean="0"/>
              <a:t>лікувальна</a:t>
            </a:r>
            <a:r>
              <a:rPr lang="ru-RU" sz="1100" dirty="0" smtClean="0"/>
              <a:t> </a:t>
            </a:r>
            <a:r>
              <a:rPr lang="ru-RU" sz="1100" dirty="0" err="1" smtClean="0"/>
              <a:t>гімнастика</a:t>
            </a:r>
            <a:r>
              <a:rPr lang="ru-RU" sz="1100" dirty="0" smtClean="0"/>
              <a:t>, </a:t>
            </a:r>
            <a:r>
              <a:rPr lang="ru-RU" sz="1100" dirty="0" err="1" smtClean="0"/>
              <a:t>фізичні</a:t>
            </a:r>
            <a:r>
              <a:rPr lang="ru-RU" sz="1100" dirty="0" smtClean="0"/>
              <a:t> </a:t>
            </a:r>
            <a:r>
              <a:rPr lang="ru-RU" sz="1100" dirty="0" err="1" smtClean="0"/>
              <a:t>вправи</a:t>
            </a:r>
            <a:r>
              <a:rPr lang="ru-RU" sz="1100" dirty="0" smtClean="0"/>
              <a:t>, </a:t>
            </a:r>
            <a:r>
              <a:rPr lang="ru-RU" sz="1100" dirty="0" err="1" smtClean="0"/>
              <a:t>що</a:t>
            </a:r>
            <a:r>
              <a:rPr lang="ru-RU" sz="1100" dirty="0" smtClean="0"/>
              <a:t> </a:t>
            </a:r>
            <a:r>
              <a:rPr lang="ru-RU" sz="1100" dirty="0" err="1" smtClean="0"/>
              <a:t>тренують</a:t>
            </a:r>
            <a:r>
              <a:rPr lang="ru-RU" sz="1100" dirty="0" smtClean="0"/>
              <a:t> </a:t>
            </a:r>
            <a:r>
              <a:rPr lang="ru-RU" sz="1100" dirty="0" err="1" smtClean="0"/>
              <a:t>серце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серцеві</a:t>
            </a:r>
            <a:r>
              <a:rPr lang="ru-RU" sz="1100" dirty="0" smtClean="0"/>
              <a:t> </a:t>
            </a:r>
            <a:r>
              <a:rPr lang="ru-RU" sz="1100" dirty="0" err="1" smtClean="0"/>
              <a:t>судини</a:t>
            </a:r>
            <a:r>
              <a:rPr lang="ru-RU" sz="1100" dirty="0" smtClean="0"/>
              <a:t>. </a:t>
            </a:r>
            <a:r>
              <a:rPr lang="ru-RU" sz="1100" dirty="0" err="1" smtClean="0"/>
              <a:t>Фізкультура</a:t>
            </a:r>
            <a:r>
              <a:rPr lang="ru-RU" sz="1100" dirty="0" smtClean="0"/>
              <a:t> </a:t>
            </a:r>
            <a:r>
              <a:rPr lang="ru-RU" sz="1100" dirty="0" err="1" smtClean="0"/>
              <a:t>допомагає</a:t>
            </a:r>
            <a:r>
              <a:rPr lang="ru-RU" sz="1100" dirty="0" smtClean="0"/>
              <a:t> </a:t>
            </a:r>
            <a:r>
              <a:rPr lang="ru-RU" sz="1100" dirty="0" err="1" smtClean="0"/>
              <a:t>знизити</a:t>
            </a:r>
            <a:r>
              <a:rPr lang="ru-RU" sz="1100" dirty="0" smtClean="0"/>
              <a:t> в </a:t>
            </a:r>
            <a:r>
              <a:rPr lang="ru-RU" sz="1100" dirty="0" err="1" smtClean="0"/>
              <a:t>рівень</a:t>
            </a:r>
            <a:r>
              <a:rPr lang="ru-RU" sz="1100" dirty="0" smtClean="0"/>
              <a:t> холестерину в </a:t>
            </a:r>
            <a:r>
              <a:rPr lang="ru-RU" sz="1100" dirty="0" err="1" smtClean="0"/>
              <a:t>крові</a:t>
            </a:r>
            <a:r>
              <a:rPr lang="ru-RU" sz="1100" dirty="0" smtClean="0"/>
              <a:t>, </a:t>
            </a:r>
            <a:r>
              <a:rPr lang="ru-RU" sz="1100" dirty="0" err="1" smtClean="0"/>
              <a:t>нормалізувати</a:t>
            </a:r>
            <a:r>
              <a:rPr lang="ru-RU" sz="1100" dirty="0" smtClean="0"/>
              <a:t> </a:t>
            </a:r>
            <a:r>
              <a:rPr lang="ru-RU" sz="1100" dirty="0" err="1" smtClean="0"/>
              <a:t>артеріальний</a:t>
            </a:r>
            <a:r>
              <a:rPr lang="ru-RU" sz="1100" dirty="0" smtClean="0"/>
              <a:t> </a:t>
            </a:r>
            <a:r>
              <a:rPr lang="ru-RU" sz="1100" dirty="0" err="1" smtClean="0"/>
              <a:t>тиск</a:t>
            </a:r>
            <a:r>
              <a:rPr lang="ru-RU" sz="1100" dirty="0" smtClean="0"/>
              <a:t>, </a:t>
            </a:r>
            <a:r>
              <a:rPr lang="ru-RU" sz="1100" dirty="0" err="1" smtClean="0"/>
              <a:t>надлишкову</a:t>
            </a:r>
            <a:r>
              <a:rPr lang="ru-RU" sz="1100" dirty="0" smtClean="0"/>
              <a:t> </a:t>
            </a:r>
            <a:r>
              <a:rPr lang="ru-RU" sz="1100" dirty="0" err="1" smtClean="0"/>
              <a:t>масу</a:t>
            </a:r>
            <a:r>
              <a:rPr lang="ru-RU" sz="1100" dirty="0" smtClean="0"/>
              <a:t> </a:t>
            </a:r>
            <a:r>
              <a:rPr lang="ru-RU" sz="1100" dirty="0" err="1" smtClean="0"/>
              <a:t>тіла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зменшити</a:t>
            </a:r>
            <a:r>
              <a:rPr lang="ru-RU" sz="1100" dirty="0" smtClean="0"/>
              <a:t> </a:t>
            </a:r>
            <a:r>
              <a:rPr lang="ru-RU" sz="1100" dirty="0" err="1" smtClean="0"/>
              <a:t>вплив</a:t>
            </a:r>
            <a:r>
              <a:rPr lang="ru-RU" sz="1100" dirty="0" smtClean="0"/>
              <a:t> </a:t>
            </a:r>
            <a:r>
              <a:rPr lang="ru-RU" sz="1100" dirty="0" err="1" smtClean="0"/>
              <a:t>стресу</a:t>
            </a:r>
            <a:r>
              <a:rPr lang="ru-RU" sz="1100" dirty="0" smtClean="0"/>
              <a:t>.</a:t>
            </a:r>
            <a:br>
              <a:rPr lang="ru-RU" sz="1100" dirty="0" smtClean="0"/>
            </a:br>
            <a:endParaRPr lang="ru-RU" sz="1100" dirty="0" smtClean="0"/>
          </a:p>
          <a:p>
            <a:pPr>
              <a:buFont typeface="Wingdings" pitchFamily="2" charset="2"/>
              <a:buChar char="ü"/>
            </a:pPr>
            <a:r>
              <a:rPr lang="ru-RU" sz="1100" dirty="0" err="1" smtClean="0"/>
              <a:t>Слід</a:t>
            </a:r>
            <a:r>
              <a:rPr lang="ru-RU" sz="1100" dirty="0" smtClean="0"/>
              <a:t> </a:t>
            </a:r>
            <a:r>
              <a:rPr lang="ru-RU" sz="1100" dirty="0" err="1" smtClean="0"/>
              <a:t>зазначити</a:t>
            </a:r>
            <a:r>
              <a:rPr lang="ru-RU" sz="1100" dirty="0" smtClean="0"/>
              <a:t>, </a:t>
            </a:r>
            <a:r>
              <a:rPr lang="ru-RU" sz="1100" dirty="0" err="1" smtClean="0"/>
              <a:t>що</a:t>
            </a:r>
            <a:r>
              <a:rPr lang="ru-RU" sz="1100" dirty="0" smtClean="0"/>
              <a:t> </a:t>
            </a:r>
            <a:r>
              <a:rPr lang="ru-RU" sz="1100" dirty="0" err="1" smtClean="0"/>
              <a:t>лікувальна</a:t>
            </a:r>
            <a:r>
              <a:rPr lang="ru-RU" sz="1100" dirty="0" smtClean="0"/>
              <a:t> </a:t>
            </a:r>
            <a:r>
              <a:rPr lang="ru-RU" sz="1100" dirty="0" err="1" smtClean="0"/>
              <a:t>фізкультура</a:t>
            </a:r>
            <a:r>
              <a:rPr lang="ru-RU" sz="1100" dirty="0" smtClean="0"/>
              <a:t> </a:t>
            </a:r>
            <a:r>
              <a:rPr lang="ru-RU" sz="1100" dirty="0" err="1" smtClean="0"/>
              <a:t>підбирається</a:t>
            </a:r>
            <a:r>
              <a:rPr lang="ru-RU" sz="1100" dirty="0" smtClean="0"/>
              <a:t> </a:t>
            </a:r>
            <a:r>
              <a:rPr lang="ru-RU" sz="1100" dirty="0" err="1" smtClean="0"/>
              <a:t>індивідуально</a:t>
            </a:r>
            <a:r>
              <a:rPr lang="ru-RU" sz="1100" dirty="0" smtClean="0"/>
              <a:t> для кожного </a:t>
            </a:r>
            <a:r>
              <a:rPr lang="ru-RU" sz="1100" dirty="0" err="1" smtClean="0"/>
              <a:t>пацієнта</a:t>
            </a:r>
            <a:r>
              <a:rPr lang="ru-RU" sz="1100" dirty="0" smtClean="0"/>
              <a:t>. Вона </a:t>
            </a:r>
            <a:r>
              <a:rPr lang="ru-RU" sz="1100" dirty="0" err="1" smtClean="0"/>
              <a:t>була</a:t>
            </a:r>
            <a:r>
              <a:rPr lang="ru-RU" sz="1100" dirty="0" smtClean="0"/>
              <a:t> </a:t>
            </a:r>
            <a:r>
              <a:rPr lang="ru-RU" sz="1100" dirty="0" err="1" smtClean="0"/>
              <a:t>розроблена</a:t>
            </a:r>
            <a:r>
              <a:rPr lang="ru-RU" sz="1100" dirty="0" smtClean="0"/>
              <a:t> </a:t>
            </a:r>
            <a:r>
              <a:rPr lang="ru-RU" sz="1100" dirty="0" err="1" smtClean="0"/>
              <a:t>спеціально</a:t>
            </a:r>
            <a:r>
              <a:rPr lang="ru-RU" sz="1100" dirty="0" smtClean="0"/>
              <a:t> для </a:t>
            </a:r>
            <a:r>
              <a:rPr lang="ru-RU" sz="1100" dirty="0" err="1" smtClean="0"/>
              <a:t>лікування</a:t>
            </a:r>
            <a:r>
              <a:rPr lang="ru-RU" sz="1100" dirty="0" smtClean="0"/>
              <a:t> </a:t>
            </a:r>
            <a:r>
              <a:rPr lang="ru-RU" sz="1100" dirty="0" err="1" smtClean="0"/>
              <a:t>інфаркту</a:t>
            </a:r>
            <a:r>
              <a:rPr lang="ru-RU" sz="1100" dirty="0" smtClean="0"/>
              <a:t> </a:t>
            </a:r>
            <a:r>
              <a:rPr lang="ru-RU" sz="1100" dirty="0" err="1" smtClean="0"/>
              <a:t>міокарда</a:t>
            </a:r>
            <a:r>
              <a:rPr lang="ru-RU" sz="1100" dirty="0" smtClean="0"/>
              <a:t>, тому </a:t>
            </a:r>
            <a:r>
              <a:rPr lang="ru-RU" sz="1100" dirty="0" err="1" smtClean="0"/>
              <a:t>гімнастика</a:t>
            </a:r>
            <a:r>
              <a:rPr lang="ru-RU" sz="1100" dirty="0" smtClean="0"/>
              <a:t> для людей, </a:t>
            </a:r>
            <a:r>
              <a:rPr lang="ru-RU" sz="1100" dirty="0" err="1" smtClean="0"/>
              <a:t>які</a:t>
            </a:r>
            <a:r>
              <a:rPr lang="ru-RU" sz="1100" dirty="0" smtClean="0"/>
              <a:t> перенесли </a:t>
            </a:r>
            <a:r>
              <a:rPr lang="ru-RU" sz="1100" dirty="0" err="1" smtClean="0"/>
              <a:t>напад</a:t>
            </a:r>
            <a:r>
              <a:rPr lang="ru-RU" sz="1100" dirty="0" smtClean="0"/>
              <a:t> абсолютно не </a:t>
            </a:r>
            <a:r>
              <a:rPr lang="ru-RU" sz="1100" dirty="0" err="1" smtClean="0"/>
              <a:t>небезпечна</a:t>
            </a:r>
            <a:r>
              <a:rPr lang="ru-RU" sz="1100" dirty="0" smtClean="0"/>
              <a:t>. </a:t>
            </a:r>
            <a:r>
              <a:rPr lang="ru-RU" sz="1100" dirty="0" err="1" smtClean="0"/>
              <a:t>Також</a:t>
            </a:r>
            <a:r>
              <a:rPr lang="ru-RU" sz="1100" dirty="0" smtClean="0"/>
              <a:t> </a:t>
            </a:r>
            <a:r>
              <a:rPr lang="ru-RU" sz="1100" dirty="0" err="1" smtClean="0"/>
              <a:t>фізичні</a:t>
            </a:r>
            <a:r>
              <a:rPr lang="ru-RU" sz="1100" dirty="0" smtClean="0"/>
              <a:t> </a:t>
            </a:r>
            <a:r>
              <a:rPr lang="ru-RU" sz="1100" dirty="0" err="1" smtClean="0"/>
              <a:t>навантаження</a:t>
            </a:r>
            <a:r>
              <a:rPr lang="ru-RU" sz="1100" dirty="0" smtClean="0"/>
              <a:t> </a:t>
            </a:r>
            <a:r>
              <a:rPr lang="ru-RU" sz="1100" dirty="0" err="1" smtClean="0"/>
              <a:t>допомагають</a:t>
            </a:r>
            <a:r>
              <a:rPr lang="ru-RU" sz="1100" dirty="0" smtClean="0"/>
              <a:t> </a:t>
            </a:r>
            <a:r>
              <a:rPr lang="ru-RU" sz="1100" dirty="0" err="1" smtClean="0"/>
              <a:t>поліпшити</a:t>
            </a:r>
            <a:r>
              <a:rPr lang="ru-RU" sz="1100" dirty="0" smtClean="0"/>
              <a:t> </a:t>
            </a:r>
            <a:r>
              <a:rPr lang="ru-RU" sz="1100" dirty="0" err="1" smtClean="0"/>
              <a:t>настрій</a:t>
            </a:r>
            <a:r>
              <a:rPr lang="ru-RU" sz="1100" dirty="0" smtClean="0"/>
              <a:t> </a:t>
            </a:r>
            <a:r>
              <a:rPr lang="ru-RU" sz="1100" dirty="0" err="1" smtClean="0"/>
              <a:t>пацієнта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підтримувати</a:t>
            </a:r>
            <a:r>
              <a:rPr lang="ru-RU" sz="1100" dirty="0" smtClean="0"/>
              <a:t> </a:t>
            </a:r>
            <a:r>
              <a:rPr lang="ru-RU" sz="1100" dirty="0" err="1" smtClean="0"/>
              <a:t>організм</a:t>
            </a:r>
            <a:r>
              <a:rPr lang="ru-RU" sz="1100" dirty="0" smtClean="0"/>
              <a:t> у </a:t>
            </a:r>
            <a:r>
              <a:rPr lang="ru-RU" sz="1100" dirty="0" err="1" smtClean="0"/>
              <a:t>тонусі</a:t>
            </a:r>
            <a:r>
              <a:rPr lang="ru-RU" sz="11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ru-RU" sz="1100" dirty="0" smtClean="0"/>
          </a:p>
          <a:p>
            <a:pPr>
              <a:buFont typeface="Wingdings" pitchFamily="2" charset="2"/>
              <a:buChar char="ü"/>
            </a:pPr>
            <a:r>
              <a:rPr lang="ru-RU" sz="1100" dirty="0" smtClean="0"/>
              <a:t>Людям, </a:t>
            </a:r>
            <a:r>
              <a:rPr lang="ru-RU" sz="1100" dirty="0" err="1" smtClean="0"/>
              <a:t>які</a:t>
            </a:r>
            <a:r>
              <a:rPr lang="ru-RU" sz="1100" dirty="0" smtClean="0"/>
              <a:t> перенесли </a:t>
            </a:r>
            <a:r>
              <a:rPr lang="ru-RU" sz="1100" dirty="0" err="1" smtClean="0"/>
              <a:t>інфаркт</a:t>
            </a:r>
            <a:r>
              <a:rPr lang="ru-RU" sz="1100" dirty="0" smtClean="0"/>
              <a:t>, </a:t>
            </a:r>
            <a:r>
              <a:rPr lang="ru-RU" sz="1100" dirty="0" err="1" smtClean="0"/>
              <a:t>необхідно</a:t>
            </a:r>
            <a:r>
              <a:rPr lang="ru-RU" sz="1100" dirty="0" smtClean="0"/>
              <a:t> </a:t>
            </a:r>
            <a:r>
              <a:rPr lang="ru-RU" sz="1100" dirty="0" err="1" smtClean="0"/>
              <a:t>постійно</a:t>
            </a:r>
            <a:r>
              <a:rPr lang="ru-RU" sz="1100" dirty="0" smtClean="0"/>
              <a:t> </a:t>
            </a:r>
            <a:r>
              <a:rPr lang="ru-RU" sz="1100" dirty="0" err="1" smtClean="0"/>
              <a:t>стежити</a:t>
            </a:r>
            <a:r>
              <a:rPr lang="ru-RU" sz="1100" dirty="0" smtClean="0"/>
              <a:t> за </a:t>
            </a:r>
            <a:r>
              <a:rPr lang="ru-RU" sz="1100" dirty="0" err="1" smtClean="0"/>
              <a:t>тиском</a:t>
            </a:r>
            <a:r>
              <a:rPr lang="ru-RU" sz="1100" dirty="0" smtClean="0"/>
              <a:t>, вести здоровий </a:t>
            </a:r>
            <a:r>
              <a:rPr lang="ru-RU" sz="1100" dirty="0" err="1" smtClean="0"/>
              <a:t>спосіб</a:t>
            </a:r>
            <a:r>
              <a:rPr lang="ru-RU" sz="1100" dirty="0" smtClean="0"/>
              <a:t> </a:t>
            </a:r>
            <a:r>
              <a:rPr lang="ru-RU" sz="1100" dirty="0" err="1" smtClean="0"/>
              <a:t>життя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відмовитися</a:t>
            </a:r>
            <a:r>
              <a:rPr lang="ru-RU" sz="1100" dirty="0" smtClean="0"/>
              <a:t> </a:t>
            </a:r>
            <a:r>
              <a:rPr lang="ru-RU" sz="1100" dirty="0" err="1" smtClean="0"/>
              <a:t>від</a:t>
            </a:r>
            <a:r>
              <a:rPr lang="ru-RU" sz="1100" dirty="0" smtClean="0"/>
              <a:t> </a:t>
            </a:r>
            <a:r>
              <a:rPr lang="ru-RU" sz="1100" dirty="0" err="1" smtClean="0"/>
              <a:t>шкідливих</a:t>
            </a:r>
            <a:r>
              <a:rPr lang="ru-RU" sz="1100" dirty="0" smtClean="0"/>
              <a:t> </a:t>
            </a:r>
            <a:r>
              <a:rPr lang="ru-RU" sz="1100" dirty="0" err="1" smtClean="0"/>
              <a:t>звичок</a:t>
            </a:r>
            <a:r>
              <a:rPr lang="ru-RU" sz="1100" dirty="0" smtClean="0"/>
              <a:t>. </a:t>
            </a:r>
            <a:r>
              <a:rPr lang="ru-RU" sz="1100" dirty="0" err="1" smtClean="0"/>
              <a:t>Це</a:t>
            </a:r>
            <a:r>
              <a:rPr lang="ru-RU" sz="1100" dirty="0" smtClean="0"/>
              <a:t> </a:t>
            </a:r>
            <a:r>
              <a:rPr lang="ru-RU" sz="1100" dirty="0" err="1" smtClean="0"/>
              <a:t>допоможе</a:t>
            </a:r>
            <a:r>
              <a:rPr lang="ru-RU" sz="1100" dirty="0" smtClean="0"/>
              <a:t> </a:t>
            </a:r>
            <a:r>
              <a:rPr lang="ru-RU" sz="1100" dirty="0" err="1" smtClean="0"/>
              <a:t>запобігти</a:t>
            </a:r>
            <a:r>
              <a:rPr lang="ru-RU" sz="1100" dirty="0" smtClean="0"/>
              <a:t> повторному </a:t>
            </a:r>
            <a:r>
              <a:rPr lang="ru-RU" sz="1100" dirty="0" err="1" smtClean="0"/>
              <a:t>виникненню</a:t>
            </a:r>
            <a:r>
              <a:rPr lang="ru-RU" sz="1100" dirty="0" smtClean="0"/>
              <a:t> </a:t>
            </a:r>
            <a:r>
              <a:rPr lang="ru-RU" sz="1100" dirty="0" err="1" smtClean="0"/>
              <a:t>інфаркту</a:t>
            </a:r>
            <a:r>
              <a:rPr lang="ru-RU" sz="1100" dirty="0" smtClean="0"/>
              <a:t> </a:t>
            </a:r>
            <a:r>
              <a:rPr lang="ru-RU" sz="1100" dirty="0" err="1" smtClean="0"/>
              <a:t>міокарда</a:t>
            </a:r>
            <a:r>
              <a:rPr lang="ru-RU" sz="11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ru-RU" sz="1100" dirty="0" smtClean="0"/>
          </a:p>
          <a:p>
            <a:pPr>
              <a:buFont typeface="Wingdings" pitchFamily="2" charset="2"/>
              <a:buChar char="ü"/>
            </a:pPr>
            <a:r>
              <a:rPr lang="ru-RU" sz="1100" dirty="0" smtClean="0"/>
              <a:t>Одним </a:t>
            </a:r>
            <a:r>
              <a:rPr lang="ru-RU" sz="1100" dirty="0" err="1" smtClean="0"/>
              <a:t>з</a:t>
            </a:r>
            <a:r>
              <a:rPr lang="ru-RU" sz="1100" dirty="0" smtClean="0"/>
              <a:t> </a:t>
            </a:r>
            <a:r>
              <a:rPr lang="ru-RU" sz="1100" dirty="0" err="1" smtClean="0"/>
              <a:t>дуже</a:t>
            </a:r>
            <a:r>
              <a:rPr lang="ru-RU" sz="1100" dirty="0" smtClean="0"/>
              <a:t> </a:t>
            </a:r>
            <a:r>
              <a:rPr lang="ru-RU" sz="1100" dirty="0" err="1" smtClean="0"/>
              <a:t>важливих</a:t>
            </a:r>
            <a:r>
              <a:rPr lang="ru-RU" sz="1100" dirty="0" smtClean="0"/>
              <a:t> </a:t>
            </a:r>
            <a:r>
              <a:rPr lang="ru-RU" sz="1100" dirty="0" err="1" smtClean="0"/>
              <a:t>аспектів</a:t>
            </a:r>
            <a:r>
              <a:rPr lang="ru-RU" sz="1100" dirty="0" smtClean="0"/>
              <a:t> </a:t>
            </a:r>
            <a:r>
              <a:rPr lang="ru-RU" sz="1100" dirty="0" err="1" smtClean="0"/>
              <a:t>реабілітації</a:t>
            </a:r>
            <a:r>
              <a:rPr lang="ru-RU" sz="1100" dirty="0" smtClean="0"/>
              <a:t> </a:t>
            </a:r>
            <a:r>
              <a:rPr lang="ru-RU" sz="1100" dirty="0" err="1" smtClean="0"/>
              <a:t>є</a:t>
            </a:r>
            <a:r>
              <a:rPr lang="ru-RU" sz="1100" dirty="0" smtClean="0"/>
              <a:t> </a:t>
            </a:r>
            <a:r>
              <a:rPr lang="ru-RU" sz="1100" dirty="0" err="1" smtClean="0"/>
              <a:t>дієта</a:t>
            </a:r>
            <a:r>
              <a:rPr lang="ru-RU" sz="1100" dirty="0" smtClean="0"/>
              <a:t>, яка </a:t>
            </a:r>
            <a:r>
              <a:rPr lang="ru-RU" sz="1100" dirty="0" err="1" smtClean="0"/>
              <a:t>здатна</a:t>
            </a:r>
            <a:r>
              <a:rPr lang="ru-RU" sz="1100" dirty="0" smtClean="0"/>
              <a:t> </a:t>
            </a:r>
            <a:r>
              <a:rPr lang="ru-RU" sz="1100" dirty="0" err="1" smtClean="0"/>
              <a:t>запобігти</a:t>
            </a:r>
            <a:r>
              <a:rPr lang="ru-RU" sz="1100" dirty="0" smtClean="0"/>
              <a:t> атеросклерозу. </a:t>
            </a:r>
            <a:r>
              <a:rPr lang="ru-RU" sz="1100" dirty="0" err="1" smtClean="0"/>
              <a:t>Слід</a:t>
            </a:r>
            <a:r>
              <a:rPr lang="ru-RU" sz="1100" dirty="0" smtClean="0"/>
              <a:t> </a:t>
            </a:r>
            <a:r>
              <a:rPr lang="ru-RU" sz="1100" dirty="0" err="1" smtClean="0"/>
              <a:t>скоротити</a:t>
            </a:r>
            <a:r>
              <a:rPr lang="ru-RU" sz="1100" dirty="0" smtClean="0"/>
              <a:t> </a:t>
            </a:r>
            <a:r>
              <a:rPr lang="ru-RU" sz="1100" dirty="0" err="1" smtClean="0"/>
              <a:t>вживання</a:t>
            </a:r>
            <a:r>
              <a:rPr lang="ru-RU" sz="1100" dirty="0" smtClean="0"/>
              <a:t> </a:t>
            </a:r>
            <a:r>
              <a:rPr lang="ru-RU" sz="1100" dirty="0" err="1" smtClean="0"/>
              <a:t>жирної</a:t>
            </a:r>
            <a:r>
              <a:rPr lang="ru-RU" sz="1100" dirty="0" smtClean="0"/>
              <a:t>, </a:t>
            </a:r>
            <a:r>
              <a:rPr lang="ru-RU" sz="1100" dirty="0" err="1" smtClean="0"/>
              <a:t>солоної</a:t>
            </a:r>
            <a:r>
              <a:rPr lang="ru-RU" sz="1100" dirty="0" smtClean="0"/>
              <a:t> </a:t>
            </a:r>
            <a:r>
              <a:rPr lang="ru-RU" sz="1100" dirty="0" err="1" smtClean="0"/>
              <a:t>їжі</a:t>
            </a:r>
            <a:r>
              <a:rPr lang="ru-RU" sz="1100" dirty="0" smtClean="0"/>
              <a:t>, а </a:t>
            </a:r>
            <a:r>
              <a:rPr lang="ru-RU" sz="1100" dirty="0" err="1" smtClean="0"/>
              <a:t>їсти</a:t>
            </a:r>
            <a:r>
              <a:rPr lang="ru-RU" sz="1100" dirty="0" smtClean="0"/>
              <a:t> </a:t>
            </a:r>
            <a:r>
              <a:rPr lang="ru-RU" sz="1100" dirty="0" err="1" smtClean="0"/>
              <a:t>побільше</a:t>
            </a:r>
            <a:r>
              <a:rPr lang="ru-RU" sz="1100" dirty="0" smtClean="0"/>
              <a:t> </a:t>
            </a:r>
            <a:r>
              <a:rPr lang="ru-RU" sz="1100" dirty="0" err="1" smtClean="0"/>
              <a:t>овочів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фруктів</a:t>
            </a:r>
            <a:r>
              <a:rPr lang="ru-RU" sz="11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ru-RU" sz="1100" dirty="0" smtClean="0"/>
          </a:p>
          <a:p>
            <a:pPr>
              <a:buFont typeface="Wingdings" pitchFamily="2" charset="2"/>
              <a:buChar char="ü"/>
            </a:pPr>
            <a:r>
              <a:rPr lang="ru-RU" sz="1100" dirty="0" err="1" smtClean="0"/>
              <a:t>Дуже</a:t>
            </a:r>
            <a:r>
              <a:rPr lang="ru-RU" sz="1100" dirty="0" smtClean="0"/>
              <a:t> </a:t>
            </a:r>
            <a:r>
              <a:rPr lang="ru-RU" sz="1100" dirty="0" err="1" smtClean="0"/>
              <a:t>корисно</a:t>
            </a:r>
            <a:r>
              <a:rPr lang="ru-RU" sz="1100" dirty="0" smtClean="0"/>
              <a:t> </a:t>
            </a:r>
            <a:r>
              <a:rPr lang="ru-RU" sz="1100" dirty="0" err="1" smtClean="0"/>
              <a:t>вживати</a:t>
            </a:r>
            <a:r>
              <a:rPr lang="ru-RU" sz="1100" dirty="0" smtClean="0"/>
              <a:t> </a:t>
            </a:r>
            <a:r>
              <a:rPr lang="ru-RU" sz="1100" dirty="0" err="1" smtClean="0"/>
              <a:t>родзинки</a:t>
            </a:r>
            <a:r>
              <a:rPr lang="ru-RU" sz="1100" dirty="0" smtClean="0"/>
              <a:t>, курагу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чорнослив</a:t>
            </a:r>
            <a:r>
              <a:rPr lang="ru-RU" sz="1100" dirty="0" smtClean="0"/>
              <a:t>, </a:t>
            </a:r>
            <a:r>
              <a:rPr lang="ru-RU" sz="1100" dirty="0" err="1" smtClean="0"/>
              <a:t>оскільки</a:t>
            </a:r>
            <a:r>
              <a:rPr lang="ru-RU" sz="1100" dirty="0" smtClean="0"/>
              <a:t> </a:t>
            </a:r>
            <a:r>
              <a:rPr lang="ru-RU" sz="1100" dirty="0" err="1" smtClean="0"/>
              <a:t>ці</a:t>
            </a:r>
            <a:r>
              <a:rPr lang="ru-RU" sz="1100" dirty="0" smtClean="0"/>
              <a:t> </a:t>
            </a:r>
            <a:r>
              <a:rPr lang="ru-RU" sz="1100" dirty="0" err="1" smtClean="0"/>
              <a:t>сухофрукти</a:t>
            </a:r>
            <a:r>
              <a:rPr lang="ru-RU" sz="1100" dirty="0" smtClean="0"/>
              <a:t> </a:t>
            </a:r>
            <a:r>
              <a:rPr lang="ru-RU" sz="1100" dirty="0" err="1" smtClean="0"/>
              <a:t>допомагають</a:t>
            </a:r>
            <a:r>
              <a:rPr lang="ru-RU" sz="1100" dirty="0" smtClean="0"/>
              <a:t> </a:t>
            </a:r>
            <a:r>
              <a:rPr lang="ru-RU" sz="1100" dirty="0" err="1" smtClean="0"/>
              <a:t>наситити</a:t>
            </a:r>
            <a:r>
              <a:rPr lang="ru-RU" sz="1100" dirty="0" smtClean="0"/>
              <a:t> </a:t>
            </a:r>
            <a:r>
              <a:rPr lang="ru-RU" sz="1100" dirty="0" err="1" smtClean="0"/>
              <a:t>організм</a:t>
            </a:r>
            <a:r>
              <a:rPr lang="ru-RU" sz="1100" dirty="0" smtClean="0"/>
              <a:t> </a:t>
            </a:r>
            <a:r>
              <a:rPr lang="ru-RU" sz="1100" dirty="0" err="1" smtClean="0"/>
              <a:t>калієм</a:t>
            </a:r>
            <a:r>
              <a:rPr lang="ru-RU" sz="1100" dirty="0" smtClean="0"/>
              <a:t>, </a:t>
            </a:r>
            <a:r>
              <a:rPr lang="ru-RU" sz="1100" dirty="0" err="1" smtClean="0"/>
              <a:t>необхідним</a:t>
            </a:r>
            <a:r>
              <a:rPr lang="ru-RU" sz="1100" dirty="0" smtClean="0"/>
              <a:t> для </a:t>
            </a:r>
            <a:r>
              <a:rPr lang="ru-RU" sz="1100" dirty="0" err="1" smtClean="0"/>
              <a:t>серця</a:t>
            </a:r>
            <a:r>
              <a:rPr lang="ru-RU" sz="1100" dirty="0" smtClean="0"/>
              <a:t>. </a:t>
            </a:r>
            <a:r>
              <a:rPr lang="ru-RU" sz="1100" dirty="0" err="1" smtClean="0"/>
              <a:t>Рекомендується</a:t>
            </a:r>
            <a:r>
              <a:rPr lang="ru-RU" sz="1100" dirty="0" smtClean="0"/>
              <a:t> </a:t>
            </a:r>
            <a:r>
              <a:rPr lang="ru-RU" sz="1100" dirty="0" err="1" smtClean="0"/>
              <a:t>їсти</a:t>
            </a:r>
            <a:r>
              <a:rPr lang="ru-RU" sz="1100" dirty="0" smtClean="0"/>
              <a:t> </a:t>
            </a:r>
            <a:r>
              <a:rPr lang="ru-RU" sz="1100" dirty="0" err="1" smtClean="0"/>
              <a:t>також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морепродукти</a:t>
            </a:r>
            <a:r>
              <a:rPr lang="ru-RU" sz="1100" dirty="0" smtClean="0"/>
              <a:t>, </a:t>
            </a:r>
            <a:r>
              <a:rPr lang="ru-RU" sz="1100" dirty="0" err="1" smtClean="0"/>
              <a:t>які</a:t>
            </a:r>
            <a:r>
              <a:rPr lang="ru-RU" sz="1100" dirty="0" smtClean="0"/>
              <a:t> так </a:t>
            </a:r>
            <a:r>
              <a:rPr lang="ru-RU" sz="1100" dirty="0" err="1" smtClean="0"/>
              <a:t>багаті</a:t>
            </a:r>
            <a:r>
              <a:rPr lang="ru-RU" sz="1100" dirty="0" smtClean="0"/>
              <a:t> йодом</a:t>
            </a:r>
            <a:r>
              <a:rPr lang="ru-RU" sz="1100" dirty="0" smtClean="0"/>
              <a:t>.</a:t>
            </a:r>
            <a:br>
              <a:rPr lang="ru-RU" sz="1100" dirty="0" smtClean="0"/>
            </a:br>
            <a:endParaRPr lang="ru-RU" sz="1100" dirty="0" smtClean="0"/>
          </a:p>
          <a:p>
            <a:pPr>
              <a:buFont typeface="Wingdings" pitchFamily="2" charset="2"/>
              <a:buChar char="ü"/>
            </a:pPr>
            <a:r>
              <a:rPr lang="ru-RU" sz="1100" dirty="0" err="1" smtClean="0"/>
              <a:t>Дуже</a:t>
            </a:r>
            <a:r>
              <a:rPr lang="ru-RU" sz="1100" dirty="0" smtClean="0"/>
              <a:t> </a:t>
            </a:r>
            <a:r>
              <a:rPr lang="ru-RU" sz="1100" dirty="0" err="1" smtClean="0"/>
              <a:t>важлива</a:t>
            </a:r>
            <a:r>
              <a:rPr lang="ru-RU" sz="1100" dirty="0" smtClean="0"/>
              <a:t> людям, </a:t>
            </a:r>
            <a:r>
              <a:rPr lang="ru-RU" sz="1100" dirty="0" err="1" smtClean="0"/>
              <a:t>що</a:t>
            </a:r>
            <a:r>
              <a:rPr lang="ru-RU" sz="1100" dirty="0" smtClean="0"/>
              <a:t> перенесли </a:t>
            </a:r>
            <a:r>
              <a:rPr lang="ru-RU" sz="1100" dirty="0" err="1" smtClean="0"/>
              <a:t>інфаркт</a:t>
            </a:r>
            <a:r>
              <a:rPr lang="ru-RU" sz="1100" dirty="0" smtClean="0"/>
              <a:t>,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психологічна</a:t>
            </a:r>
            <a:r>
              <a:rPr lang="ru-RU" sz="1100" dirty="0" smtClean="0"/>
              <a:t> </a:t>
            </a:r>
            <a:r>
              <a:rPr lang="ru-RU" sz="1100" dirty="0" err="1" smtClean="0"/>
              <a:t>підтримка</a:t>
            </a:r>
            <a:r>
              <a:rPr lang="ru-RU" sz="1100" dirty="0" smtClean="0"/>
              <a:t>. </a:t>
            </a:r>
            <a:r>
              <a:rPr lang="ru-RU" sz="1100" dirty="0" err="1" smtClean="0"/>
              <a:t>Адже</a:t>
            </a:r>
            <a:r>
              <a:rPr lang="ru-RU" sz="1100" dirty="0" smtClean="0"/>
              <a:t> </a:t>
            </a:r>
            <a:r>
              <a:rPr lang="ru-RU" sz="1100" dirty="0" err="1" smtClean="0"/>
              <a:t>їм</a:t>
            </a:r>
            <a:r>
              <a:rPr lang="ru-RU" sz="1100" dirty="0" smtClean="0"/>
              <a:t> непросто </a:t>
            </a:r>
            <a:r>
              <a:rPr lang="ru-RU" sz="1100" dirty="0" err="1" smtClean="0"/>
              <a:t>повернутися</a:t>
            </a:r>
            <a:r>
              <a:rPr lang="ru-RU" sz="1100" dirty="0" smtClean="0"/>
              <a:t> до нормального </a:t>
            </a:r>
            <a:r>
              <a:rPr lang="ru-RU" sz="1100" dirty="0" err="1" smtClean="0"/>
              <a:t>життя</a:t>
            </a:r>
            <a:r>
              <a:rPr lang="ru-RU" sz="1100" dirty="0" smtClean="0"/>
              <a:t>. </a:t>
            </a:r>
            <a:r>
              <a:rPr lang="ru-RU" sz="1100" dirty="0" err="1" smtClean="0"/>
              <a:t>Іноді</a:t>
            </a:r>
            <a:r>
              <a:rPr lang="ru-RU" sz="1100" dirty="0" smtClean="0"/>
              <a:t> </a:t>
            </a:r>
            <a:r>
              <a:rPr lang="ru-RU" sz="1100" dirty="0" err="1" smtClean="0"/>
              <a:t>людині</a:t>
            </a:r>
            <a:r>
              <a:rPr lang="ru-RU" sz="1100" dirty="0" smtClean="0"/>
              <a:t> </a:t>
            </a:r>
            <a:r>
              <a:rPr lang="ru-RU" sz="1100" dirty="0" err="1" smtClean="0"/>
              <a:t>досить</a:t>
            </a:r>
            <a:r>
              <a:rPr lang="ru-RU" sz="1100" dirty="0" smtClean="0"/>
              <a:t> </a:t>
            </a:r>
            <a:r>
              <a:rPr lang="ru-RU" sz="1100" dirty="0" err="1" smtClean="0"/>
              <a:t>участі</a:t>
            </a:r>
            <a:r>
              <a:rPr lang="ru-RU" sz="1100" dirty="0" smtClean="0"/>
              <a:t>, </a:t>
            </a:r>
            <a:r>
              <a:rPr lang="ru-RU" sz="1100" dirty="0" err="1" smtClean="0"/>
              <a:t>турботи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уваги</a:t>
            </a:r>
            <a:r>
              <a:rPr lang="ru-RU" sz="1100" dirty="0" smtClean="0"/>
              <a:t> </a:t>
            </a:r>
            <a:r>
              <a:rPr lang="ru-RU" sz="1100" dirty="0" err="1" smtClean="0"/>
              <a:t>близьких</a:t>
            </a:r>
            <a:r>
              <a:rPr lang="ru-RU" sz="1100" dirty="0" smtClean="0"/>
              <a:t> </a:t>
            </a:r>
            <a:r>
              <a:rPr lang="ru-RU" sz="1100" dirty="0" err="1" smtClean="0"/>
              <a:t>і</a:t>
            </a:r>
            <a:r>
              <a:rPr lang="ru-RU" sz="1100" dirty="0" smtClean="0"/>
              <a:t> </a:t>
            </a:r>
            <a:r>
              <a:rPr lang="ru-RU" sz="1100" dirty="0" err="1" smtClean="0"/>
              <a:t>членів</a:t>
            </a:r>
            <a:r>
              <a:rPr lang="ru-RU" sz="1100" dirty="0" smtClean="0"/>
              <a:t> </a:t>
            </a:r>
            <a:r>
              <a:rPr lang="ru-RU" sz="1100" dirty="0" err="1" smtClean="0"/>
              <a:t>сім'ї</a:t>
            </a:r>
            <a:r>
              <a:rPr lang="ru-RU" sz="1100" dirty="0" smtClean="0"/>
              <a:t>. У </a:t>
            </a:r>
            <a:r>
              <a:rPr lang="ru-RU" sz="1100" dirty="0" err="1" smtClean="0"/>
              <a:t>важких</a:t>
            </a:r>
            <a:r>
              <a:rPr lang="ru-RU" sz="1100" dirty="0" smtClean="0"/>
              <a:t> </a:t>
            </a:r>
            <a:r>
              <a:rPr lang="ru-RU" sz="1100" dirty="0" err="1" smtClean="0"/>
              <a:t>випадках</a:t>
            </a:r>
            <a:r>
              <a:rPr lang="ru-RU" sz="1100" dirty="0" smtClean="0"/>
              <a:t> </a:t>
            </a:r>
            <a:r>
              <a:rPr lang="ru-RU" sz="1100" dirty="0" err="1" smtClean="0"/>
              <a:t>може</a:t>
            </a:r>
            <a:r>
              <a:rPr lang="ru-RU" sz="1100" dirty="0" smtClean="0"/>
              <a:t> </a:t>
            </a:r>
            <a:r>
              <a:rPr lang="ru-RU" sz="1100" dirty="0" err="1" smtClean="0"/>
              <a:t>навіть</a:t>
            </a:r>
            <a:r>
              <a:rPr lang="ru-RU" sz="1100" dirty="0" smtClean="0"/>
              <a:t> </a:t>
            </a:r>
            <a:r>
              <a:rPr lang="ru-RU" sz="1100" dirty="0" err="1" smtClean="0"/>
              <a:t>знадобитися</a:t>
            </a:r>
            <a:r>
              <a:rPr lang="ru-RU" sz="1100" dirty="0" smtClean="0"/>
              <a:t> </a:t>
            </a:r>
            <a:r>
              <a:rPr lang="ru-RU" sz="1100" dirty="0" err="1" smtClean="0"/>
              <a:t>допомога</a:t>
            </a:r>
            <a:r>
              <a:rPr lang="ru-RU" sz="1100" dirty="0" smtClean="0"/>
              <a:t> </a:t>
            </a:r>
            <a:r>
              <a:rPr lang="ru-RU" sz="1100" dirty="0" err="1" smtClean="0"/>
              <a:t>психоаналітика</a:t>
            </a:r>
            <a:r>
              <a:rPr lang="ru-RU" sz="1100" dirty="0" smtClean="0"/>
              <a:t>.</a:t>
            </a:r>
            <a:endParaRPr lang="ru-RU" sz="1100" dirty="0"/>
          </a:p>
        </p:txBody>
      </p:sp>
      <p:pic>
        <p:nvPicPr>
          <p:cNvPr id="16386" name="Picture 2" descr="http://womensinteres.ru/wp-content/uploads/2012/06/images10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857232"/>
            <a:ext cx="1357307" cy="14287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kardiolog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4143403" cy="242889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57158" y="2857496"/>
            <a:ext cx="707236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Психологічна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реабілітація</a:t>
            </a:r>
            <a:endParaRPr lang="ru-RU" sz="1600" dirty="0" smtClean="0"/>
          </a:p>
          <a:p>
            <a:r>
              <a:rPr lang="ru-RU" sz="1600" dirty="0" err="1" smtClean="0"/>
              <a:t>Родичі</a:t>
            </a:r>
            <a:r>
              <a:rPr lang="ru-RU" sz="1600" dirty="0" smtClean="0"/>
              <a:t> </a:t>
            </a:r>
            <a:r>
              <a:rPr lang="ru-RU" sz="1600" dirty="0" err="1" smtClean="0"/>
              <a:t>людини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переніс</a:t>
            </a:r>
            <a:r>
              <a:rPr lang="ru-RU" sz="1600" dirty="0" smtClean="0"/>
              <a:t> </a:t>
            </a:r>
            <a:r>
              <a:rPr lang="ru-RU" sz="1600" dirty="0" err="1" smtClean="0"/>
              <a:t>інфаркт</a:t>
            </a:r>
            <a:r>
              <a:rPr lang="ru-RU" sz="1600" dirty="0" smtClean="0"/>
              <a:t>, не </a:t>
            </a:r>
            <a:r>
              <a:rPr lang="ru-RU" sz="1600" dirty="0" err="1" smtClean="0"/>
              <a:t>повинні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ставитися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нього</a:t>
            </a:r>
            <a:r>
              <a:rPr lang="ru-RU" sz="1600" dirty="0" smtClean="0"/>
              <a:t> як до тяжко хворого. Не </a:t>
            </a:r>
            <a:r>
              <a:rPr lang="ru-RU" sz="1600" dirty="0" err="1" smtClean="0"/>
              <a:t>слід</a:t>
            </a:r>
            <a:r>
              <a:rPr lang="ru-RU" sz="1600" dirty="0" smtClean="0"/>
              <a:t> </a:t>
            </a:r>
            <a:r>
              <a:rPr lang="ru-RU" sz="1600" dirty="0" err="1" smtClean="0"/>
              <a:t>обмежувати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діяльність</a:t>
            </a:r>
            <a:r>
              <a:rPr lang="ru-RU" sz="1600" dirty="0" smtClean="0"/>
              <a:t>,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вона не </a:t>
            </a:r>
            <a:r>
              <a:rPr lang="ru-RU" sz="1600" dirty="0" err="1" smtClean="0"/>
              <a:t>перевищує</a:t>
            </a:r>
            <a:r>
              <a:rPr lang="ru-RU" sz="1600" dirty="0" smtClean="0"/>
              <a:t> </a:t>
            </a:r>
            <a:r>
              <a:rPr lang="ru-RU" sz="1600" dirty="0" err="1" smtClean="0"/>
              <a:t>норми</a:t>
            </a:r>
            <a:r>
              <a:rPr lang="ru-RU" sz="1600" dirty="0" smtClean="0"/>
              <a:t>, </a:t>
            </a:r>
            <a:r>
              <a:rPr lang="ru-RU" sz="1600" dirty="0" err="1" smtClean="0"/>
              <a:t>приписані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лікарем</a:t>
            </a:r>
            <a:r>
              <a:rPr lang="ru-RU" sz="1600" dirty="0" smtClean="0"/>
              <a:t>. Психолог </a:t>
            </a:r>
            <a:r>
              <a:rPr lang="ru-RU" sz="1600" dirty="0" err="1" smtClean="0"/>
              <a:t>зможе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допомогти</a:t>
            </a:r>
            <a:r>
              <a:rPr lang="ru-RU" sz="1600" dirty="0" smtClean="0"/>
              <a:t> </a:t>
            </a:r>
            <a:r>
              <a:rPr lang="ru-RU" sz="1600" dirty="0" err="1" smtClean="0"/>
              <a:t>усунути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постійний</a:t>
            </a:r>
            <a:r>
              <a:rPr lang="ru-RU" sz="1600" dirty="0" smtClean="0"/>
              <a:t> страх, </a:t>
            </a:r>
            <a:r>
              <a:rPr lang="ru-RU" sz="1600" dirty="0" err="1" smtClean="0"/>
              <a:t>тривогу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переживання</a:t>
            </a:r>
            <a:r>
              <a:rPr lang="ru-RU" sz="1600" dirty="0" smtClean="0"/>
              <a:t> через </a:t>
            </a:r>
            <a:r>
              <a:rPr lang="ru-RU" sz="1600" dirty="0" err="1" smtClean="0"/>
              <a:t>побоювання</a:t>
            </a:r>
            <a:r>
              <a:rPr lang="ru-RU" sz="1600" dirty="0" smtClean="0"/>
              <a:t> повторного нападу.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навіть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призначити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спеціальні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медикаменти</a:t>
            </a:r>
            <a:r>
              <a:rPr lang="ru-RU" sz="1600" dirty="0" smtClean="0"/>
              <a:t>, </a:t>
            </a:r>
            <a:r>
              <a:rPr lang="ru-RU" sz="1600" dirty="0" err="1" smtClean="0"/>
              <a:t>спрямовані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поліпшення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емоційного</a:t>
            </a:r>
            <a:r>
              <a:rPr lang="ru-RU" sz="1600" dirty="0" smtClean="0"/>
              <a:t> стану.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err="1" smtClean="0"/>
              <a:t>Статеве</a:t>
            </a:r>
            <a:r>
              <a:rPr lang="ru-RU" sz="1600" dirty="0" smtClean="0"/>
              <a:t>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інфаркту</a:t>
            </a:r>
            <a:endParaRPr lang="ru-RU" sz="1600" dirty="0" smtClean="0"/>
          </a:p>
          <a:p>
            <a:r>
              <a:rPr lang="ru-RU" sz="1600" dirty="0" smtClean="0"/>
              <a:t>Через </a:t>
            </a:r>
            <a:r>
              <a:rPr lang="ru-RU" sz="1600" dirty="0" err="1" smtClean="0"/>
              <a:t>півтора-два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місяці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гострого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періоду</a:t>
            </a:r>
            <a:r>
              <a:rPr lang="ru-RU" sz="1600" dirty="0" smtClean="0"/>
              <a:t> </a:t>
            </a:r>
            <a:r>
              <a:rPr lang="ru-RU" sz="1600" dirty="0" err="1" smtClean="0"/>
              <a:t>вже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можливе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повернення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інтиму</a:t>
            </a:r>
            <a:r>
              <a:rPr lang="ru-RU" sz="1600" dirty="0" smtClean="0"/>
              <a:t>. Перед </a:t>
            </a:r>
            <a:r>
              <a:rPr lang="ru-RU" sz="1600" dirty="0" err="1" smtClean="0"/>
              <a:t>статевим</a:t>
            </a:r>
            <a:r>
              <a:rPr lang="ru-RU" sz="1600" dirty="0" smtClean="0"/>
              <a:t> актом </a:t>
            </a:r>
            <a:r>
              <a:rPr lang="ru-RU" sz="1600" dirty="0" err="1" smtClean="0"/>
              <a:t>лікар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порадити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прийом</a:t>
            </a:r>
            <a:r>
              <a:rPr lang="ru-RU" sz="1600" dirty="0" smtClean="0"/>
              <a:t> </a:t>
            </a:r>
            <a:r>
              <a:rPr lang="ru-RU" sz="1600" dirty="0" err="1" smtClean="0"/>
              <a:t>нітратів</a:t>
            </a:r>
            <a:r>
              <a:rPr lang="ru-RU" sz="1600" dirty="0" smtClean="0"/>
              <a:t>. </a:t>
            </a:r>
            <a:r>
              <a:rPr lang="ru-RU" sz="1600" dirty="0" err="1" smtClean="0"/>
              <a:t>Повернення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інтимної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близькості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важливим</a:t>
            </a:r>
            <a:r>
              <a:rPr lang="ru-RU" sz="1600" dirty="0" smtClean="0"/>
              <a:t> аспектом в </a:t>
            </a:r>
            <a:r>
              <a:rPr lang="ru-RU" sz="1600" dirty="0" err="1" smtClean="0"/>
              <a:t>реабілітації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інфаркту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0"/>
            <a:ext cx="75724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Якщо</a:t>
            </a:r>
            <a:r>
              <a:rPr lang="ru-RU" sz="1400" dirty="0" smtClean="0"/>
              <a:t> все-таки </a:t>
            </a:r>
            <a:r>
              <a:rPr lang="ru-RU" sz="1400" dirty="0" err="1" smtClean="0"/>
              <a:t>інфаркт</a:t>
            </a:r>
            <a:r>
              <a:rPr lang="ru-RU" sz="1400" dirty="0" smtClean="0"/>
              <a:t> </a:t>
            </a:r>
            <a:r>
              <a:rPr lang="ru-RU" sz="1400" dirty="0" err="1" smtClean="0"/>
              <a:t>міокарда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стався</a:t>
            </a:r>
            <a:r>
              <a:rPr lang="ru-RU" sz="1400" dirty="0" smtClean="0"/>
              <a:t>, не </a:t>
            </a:r>
            <a:r>
              <a:rPr lang="ru-RU" sz="1400" dirty="0" err="1" smtClean="0"/>
              <a:t>залишається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нічого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іншого</a:t>
            </a:r>
            <a:r>
              <a:rPr lang="ru-RU" sz="1400" dirty="0" smtClean="0"/>
              <a:t>, як </a:t>
            </a:r>
            <a:r>
              <a:rPr lang="ru-RU" sz="1400" dirty="0" err="1" smtClean="0"/>
              <a:t>навчитися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жити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усвідомленням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своєї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проблеми</a:t>
            </a:r>
            <a:r>
              <a:rPr lang="ru-RU" sz="1400" dirty="0" smtClean="0"/>
              <a:t>. </a:t>
            </a:r>
            <a:r>
              <a:rPr lang="ru-RU" sz="1400" dirty="0" err="1" smtClean="0"/>
              <a:t>Звичайно</a:t>
            </a:r>
            <a:r>
              <a:rPr lang="ru-RU" sz="1400" dirty="0" smtClean="0"/>
              <a:t>, </a:t>
            </a:r>
            <a:r>
              <a:rPr lang="ru-RU" sz="1400" dirty="0" err="1" smtClean="0"/>
              <a:t>доведеться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дещо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підкоригувати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свій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спосіб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, </a:t>
            </a:r>
            <a:r>
              <a:rPr lang="ru-RU" sz="1400" dirty="0" err="1" smtClean="0"/>
              <a:t>необхідно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змиритися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обмеженнями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заборонами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однак</a:t>
            </a:r>
            <a:r>
              <a:rPr lang="ru-RU" sz="1400" dirty="0" smtClean="0"/>
              <a:t> </a:t>
            </a:r>
            <a:r>
              <a:rPr lang="ru-RU" sz="1400" dirty="0" err="1" smtClean="0"/>
              <a:t>нагородою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буде </a:t>
            </a:r>
            <a:r>
              <a:rPr lang="ru-RU" sz="1400" dirty="0" err="1" smtClean="0"/>
              <a:t>довге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, а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бути </a:t>
            </a:r>
            <a:r>
              <a:rPr lang="ru-RU" sz="1400" dirty="0" err="1" smtClean="0"/>
              <a:t>цінніше</a:t>
            </a:r>
            <a:r>
              <a:rPr lang="ru-RU" sz="1400" dirty="0" smtClean="0"/>
              <a:t>?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err="1" smtClean="0"/>
              <a:t>Слід</a:t>
            </a:r>
            <a:r>
              <a:rPr lang="ru-RU" sz="1400" dirty="0" smtClean="0"/>
              <a:t> </a:t>
            </a:r>
            <a:r>
              <a:rPr lang="ru-RU" sz="1400" dirty="0" err="1" smtClean="0"/>
              <a:t>пам'ятати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напад</a:t>
            </a:r>
            <a:r>
              <a:rPr lang="ru-RU" sz="1400" dirty="0" smtClean="0"/>
              <a:t> не </a:t>
            </a:r>
            <a:r>
              <a:rPr lang="ru-RU" sz="1400" dirty="0" err="1" smtClean="0"/>
              <a:t>стався</a:t>
            </a:r>
            <a:r>
              <a:rPr lang="ru-RU" sz="1400" dirty="0" smtClean="0"/>
              <a:t> просто так. </a:t>
            </a:r>
            <a:r>
              <a:rPr lang="ru-RU" sz="1400" dirty="0" err="1" smtClean="0"/>
              <a:t>Неправильний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спосіб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, </a:t>
            </a:r>
            <a:r>
              <a:rPr lang="ru-RU" sz="1400" dirty="0" err="1" smtClean="0"/>
              <a:t>нераціональне</a:t>
            </a:r>
            <a:r>
              <a:rPr lang="ru-RU" sz="1400" dirty="0" smtClean="0"/>
              <a:t> </a:t>
            </a:r>
            <a:r>
              <a:rPr lang="ru-RU" sz="1400" dirty="0" err="1" smtClean="0"/>
              <a:t>харчування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куріння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вживання</a:t>
            </a:r>
            <a:r>
              <a:rPr lang="ru-RU" sz="1400" dirty="0" smtClean="0"/>
              <a:t> алкоголю, </a:t>
            </a:r>
            <a:r>
              <a:rPr lang="ru-RU" sz="1400" dirty="0" err="1" smtClean="0"/>
              <a:t>стреси</a:t>
            </a:r>
            <a:r>
              <a:rPr lang="ru-RU" sz="1400" dirty="0" smtClean="0"/>
              <a:t> - все </a:t>
            </a:r>
            <a:r>
              <a:rPr lang="ru-RU" sz="1400" dirty="0" err="1" smtClean="0"/>
              <a:t>це</a:t>
            </a:r>
            <a:r>
              <a:rPr lang="ru-RU" sz="1400" dirty="0" smtClean="0"/>
              <a:t> негативно </a:t>
            </a:r>
            <a:r>
              <a:rPr lang="ru-RU" sz="1400" dirty="0" err="1" smtClean="0"/>
              <a:t>позначається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серцево-судинній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системі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призводить</a:t>
            </a:r>
            <a:r>
              <a:rPr lang="ru-RU" sz="1400" dirty="0" smtClean="0"/>
              <a:t> до таких </a:t>
            </a:r>
            <a:r>
              <a:rPr lang="ru-RU" sz="1400" dirty="0" err="1" smtClean="0"/>
              <a:t>страшних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наслідків</a:t>
            </a:r>
            <a:r>
              <a:rPr lang="ru-RU" sz="1400" dirty="0" smtClean="0"/>
              <a:t> як </a:t>
            </a:r>
            <a:r>
              <a:rPr lang="ru-RU" sz="1400" dirty="0" err="1" smtClean="0"/>
              <a:t>інфаркт</a:t>
            </a:r>
            <a:r>
              <a:rPr lang="ru-RU" sz="1400" dirty="0" smtClean="0"/>
              <a:t> </a:t>
            </a:r>
            <a:r>
              <a:rPr lang="ru-RU" sz="1400" dirty="0" err="1" smtClean="0"/>
              <a:t>міокарда</a:t>
            </a:r>
            <a:r>
              <a:rPr lang="ru-RU" sz="1400" dirty="0" smtClean="0"/>
              <a:t>. На жаль, </a:t>
            </a:r>
            <a:r>
              <a:rPr lang="ru-RU" sz="1400" dirty="0" err="1" smtClean="0"/>
              <a:t>усвідомлення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помилок</a:t>
            </a:r>
            <a:r>
              <a:rPr lang="ru-RU" sz="1400" dirty="0" smtClean="0"/>
              <a:t> </a:t>
            </a:r>
            <a:r>
              <a:rPr lang="ru-RU" sz="1400" dirty="0" err="1" smtClean="0"/>
              <a:t>деколи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відбувається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занадто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пізно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err="1" smtClean="0"/>
              <a:t>Незалежно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причин,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викликали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напад</a:t>
            </a:r>
            <a:r>
              <a:rPr lang="ru-RU" sz="1400" dirty="0" smtClean="0"/>
              <a:t>, </a:t>
            </a:r>
            <a:r>
              <a:rPr lang="ru-RU" sz="1400" dirty="0" err="1" smtClean="0"/>
              <a:t>всім</a:t>
            </a:r>
            <a:r>
              <a:rPr lang="ru-RU" sz="1400" dirty="0" smtClean="0"/>
              <a:t> без </a:t>
            </a:r>
            <a:r>
              <a:rPr lang="ru-RU" sz="1400" dirty="0" err="1" smtClean="0"/>
              <a:t>винятку</a:t>
            </a:r>
            <a:r>
              <a:rPr lang="ru-RU" sz="1400" dirty="0" smtClean="0"/>
              <a:t> </a:t>
            </a:r>
            <a:r>
              <a:rPr lang="ru-RU" sz="1400" dirty="0" err="1" smtClean="0"/>
              <a:t>пацієнтам</a:t>
            </a:r>
            <a:r>
              <a:rPr lang="ru-RU" sz="1400" dirty="0" smtClean="0"/>
              <a:t> показана </a:t>
            </a:r>
            <a:r>
              <a:rPr lang="ru-RU" sz="1400" dirty="0" err="1" smtClean="0"/>
              <a:t>спеціальна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дієта</a:t>
            </a:r>
            <a:r>
              <a:rPr lang="ru-RU" sz="1400" dirty="0" smtClean="0"/>
              <a:t>. </a:t>
            </a:r>
            <a:r>
              <a:rPr lang="ru-RU" sz="1400" dirty="0" err="1" smtClean="0"/>
              <a:t>Зазвичай</a:t>
            </a:r>
            <a:r>
              <a:rPr lang="ru-RU" sz="1400" dirty="0" smtClean="0"/>
              <a:t> люди,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перенесли </a:t>
            </a:r>
            <a:r>
              <a:rPr lang="ru-RU" sz="1400" dirty="0" err="1" smtClean="0"/>
              <a:t>інфаркт</a:t>
            </a:r>
            <a:r>
              <a:rPr lang="ru-RU" sz="1400" dirty="0" smtClean="0"/>
              <a:t>, </a:t>
            </a:r>
            <a:r>
              <a:rPr lang="ru-RU" sz="1400" dirty="0" err="1" smtClean="0"/>
              <a:t>починають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інакше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ставитися</a:t>
            </a:r>
            <a:r>
              <a:rPr lang="ru-RU" sz="1400" dirty="0" smtClean="0"/>
              <a:t> до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досить</a:t>
            </a:r>
            <a:r>
              <a:rPr lang="ru-RU" sz="1400" dirty="0" smtClean="0"/>
              <a:t> легко </a:t>
            </a:r>
            <a:r>
              <a:rPr lang="ru-RU" sz="1400" dirty="0" err="1" smtClean="0"/>
              <a:t>відмовляються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тих </a:t>
            </a:r>
            <a:r>
              <a:rPr lang="ru-RU" sz="1400" dirty="0" err="1" smtClean="0"/>
              <a:t>продуктів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нашкодити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здоров'ю</a:t>
            </a:r>
            <a:r>
              <a:rPr lang="ru-RU" sz="1400" dirty="0" smtClean="0"/>
              <a:t>, </a:t>
            </a:r>
            <a:r>
              <a:rPr lang="ru-RU" sz="1400" dirty="0" err="1" smtClean="0"/>
              <a:t>навіть</a:t>
            </a:r>
            <a:r>
              <a:rPr lang="ru-RU" sz="1400" dirty="0" smtClean="0"/>
              <a:t>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найсмачніші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улюблені</a:t>
            </a:r>
            <a:r>
              <a:rPr lang="ru-RU" sz="1400" dirty="0" smtClean="0"/>
              <a:t> страви.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На жаль, </a:t>
            </a:r>
            <a:r>
              <a:rPr lang="ru-RU" sz="1400" dirty="0" err="1" smtClean="0"/>
              <a:t>зазвичай</a:t>
            </a:r>
            <a:r>
              <a:rPr lang="ru-RU" sz="1400" dirty="0" smtClean="0"/>
              <a:t> </a:t>
            </a:r>
            <a:r>
              <a:rPr lang="ru-RU" sz="1400" dirty="0" err="1" smtClean="0"/>
              <a:t>найсмачніша</a:t>
            </a:r>
            <a:r>
              <a:rPr lang="ru-RU" sz="1400" dirty="0" smtClean="0"/>
              <a:t> </a:t>
            </a:r>
            <a:r>
              <a:rPr lang="ru-RU" sz="1400" dirty="0" err="1" smtClean="0"/>
              <a:t>їжа</a:t>
            </a:r>
            <a:r>
              <a:rPr lang="ru-RU" sz="1400" dirty="0" smtClean="0"/>
              <a:t> </a:t>
            </a:r>
            <a:r>
              <a:rPr lang="ru-RU" sz="1400" dirty="0" err="1" smtClean="0"/>
              <a:t>виявляється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самої</a:t>
            </a:r>
            <a:r>
              <a:rPr lang="ru-RU" sz="1400" dirty="0" smtClean="0"/>
              <a:t> </a:t>
            </a:r>
            <a:r>
              <a:rPr lang="ru-RU" sz="1400" dirty="0" err="1" smtClean="0"/>
              <a:t>некорисною</a:t>
            </a:r>
            <a:r>
              <a:rPr lang="ru-RU" sz="1400" dirty="0" smtClean="0"/>
              <a:t>. До </a:t>
            </a:r>
            <a:r>
              <a:rPr lang="ru-RU" sz="1400" dirty="0" err="1" smtClean="0"/>
              <a:t>неї</a:t>
            </a:r>
            <a:r>
              <a:rPr lang="ru-RU" sz="1400" dirty="0" smtClean="0"/>
              <a:t> </a:t>
            </a:r>
            <a:r>
              <a:rPr lang="ru-RU" sz="1400" dirty="0" err="1" smtClean="0"/>
              <a:t>дуже</a:t>
            </a:r>
            <a:r>
              <a:rPr lang="ru-RU" sz="1400" dirty="0" smtClean="0"/>
              <a:t> легко </a:t>
            </a:r>
            <a:r>
              <a:rPr lang="ru-RU" sz="1400" dirty="0" err="1" smtClean="0"/>
              <a:t>звикають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відмова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ласощів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великим подвигом. Але у </a:t>
            </a:r>
            <a:r>
              <a:rPr lang="ru-RU" sz="1400" dirty="0" err="1" smtClean="0"/>
              <a:t>випадку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інфарктом</a:t>
            </a:r>
            <a:r>
              <a:rPr lang="ru-RU" sz="1400" dirty="0" smtClean="0"/>
              <a:t>,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варіантів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окрім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дотримання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суворої</a:t>
            </a:r>
            <a:r>
              <a:rPr lang="ru-RU" sz="1400" dirty="0" smtClean="0"/>
              <a:t> </a:t>
            </a:r>
            <a:r>
              <a:rPr lang="ru-RU" sz="1400" dirty="0" err="1" smtClean="0"/>
              <a:t>дієти</a:t>
            </a:r>
            <a:r>
              <a:rPr lang="ru-RU" sz="1400" dirty="0" smtClean="0"/>
              <a:t>, бути не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дозволить </a:t>
            </a:r>
            <a:r>
              <a:rPr lang="ru-RU" sz="1400" dirty="0" err="1" smtClean="0"/>
              <a:t>продовжувати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жити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уникнути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повторення</a:t>
            </a:r>
            <a:r>
              <a:rPr lang="ru-RU" sz="1400" dirty="0" smtClean="0"/>
              <a:t> нападу,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стати </a:t>
            </a:r>
            <a:r>
              <a:rPr lang="ru-RU" sz="1400" dirty="0" err="1" smtClean="0"/>
              <a:t>фатальним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 </a:t>
            </a:r>
            <a:endParaRPr lang="ru-RU" sz="1400" dirty="0"/>
          </a:p>
        </p:txBody>
      </p:sp>
      <p:pic>
        <p:nvPicPr>
          <p:cNvPr id="18434" name="Picture 2" descr="http://www.vipstav.ru/uploads/posts/2013-12/1388149367_41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429132"/>
            <a:ext cx="1714512" cy="22225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4857760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Перебіг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інфаркту</a:t>
            </a:r>
            <a:r>
              <a:rPr lang="ru-RU" sz="1400" dirty="0" smtClean="0"/>
              <a:t> </a:t>
            </a:r>
            <a:r>
              <a:rPr lang="ru-RU" sz="1400" dirty="0" err="1" smtClean="0"/>
              <a:t>міокарда</a:t>
            </a:r>
            <a:r>
              <a:rPr lang="ru-RU" sz="1400" dirty="0" smtClean="0"/>
              <a:t> </a:t>
            </a:r>
            <a:r>
              <a:rPr lang="ru-RU" sz="1400" dirty="0" err="1" smtClean="0"/>
              <a:t>ділиться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кілька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періодів</a:t>
            </a:r>
            <a:r>
              <a:rPr lang="ru-RU" sz="1400" dirty="0" smtClean="0"/>
              <a:t>: </a:t>
            </a:r>
            <a:r>
              <a:rPr lang="ru-RU" sz="1400" dirty="0" err="1" smtClean="0"/>
              <a:t>гострий</a:t>
            </a:r>
            <a:r>
              <a:rPr lang="ru-RU" sz="1400" dirty="0" smtClean="0"/>
              <a:t>, </a:t>
            </a:r>
            <a:r>
              <a:rPr lang="ru-RU" sz="1400" dirty="0" err="1" smtClean="0"/>
              <a:t>середній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постінфарктний</a:t>
            </a:r>
            <a:r>
              <a:rPr lang="ru-RU" sz="1400" dirty="0" smtClean="0"/>
              <a:t>. Для кожного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періодів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розроблена</a:t>
            </a:r>
            <a:r>
              <a:rPr lang="ru-RU" sz="1400" dirty="0" smtClean="0"/>
              <a:t> своя </a:t>
            </a:r>
            <a:r>
              <a:rPr lang="ru-RU" sz="1400" dirty="0" err="1" smtClean="0"/>
              <a:t>дієта</a:t>
            </a:r>
            <a:r>
              <a:rPr lang="ru-RU" sz="1400" dirty="0" smtClean="0"/>
              <a:t>. </a:t>
            </a:r>
            <a:r>
              <a:rPr lang="ru-RU" sz="1400" dirty="0" err="1" smtClean="0"/>
              <a:t>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враховується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загальний</a:t>
            </a:r>
            <a:r>
              <a:rPr lang="ru-RU" sz="1400" dirty="0" smtClean="0"/>
              <a:t> стан хворого, в тому </a:t>
            </a:r>
            <a:r>
              <a:rPr lang="ru-RU" sz="1400" dirty="0" err="1" smtClean="0"/>
              <a:t>числі</a:t>
            </a:r>
            <a:r>
              <a:rPr lang="ru-RU" sz="1400" dirty="0" smtClean="0"/>
              <a:t> </a:t>
            </a:r>
            <a:r>
              <a:rPr lang="ru-RU" sz="1400" dirty="0" err="1" smtClean="0"/>
              <a:t>ускладнення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супутні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захворювання</a:t>
            </a:r>
            <a:r>
              <a:rPr lang="ru-RU" sz="1400" dirty="0" smtClean="0"/>
              <a:t>. У </a:t>
            </a:r>
            <a:r>
              <a:rPr lang="ru-RU" sz="1400" dirty="0" err="1" smtClean="0"/>
              <a:t>першому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періоді</a:t>
            </a:r>
            <a:r>
              <a:rPr lang="ru-RU" sz="1400" dirty="0" smtClean="0"/>
              <a:t> </a:t>
            </a:r>
            <a:r>
              <a:rPr lang="ru-RU" sz="1400" dirty="0" err="1" smtClean="0"/>
              <a:t>дієта</a:t>
            </a:r>
            <a:r>
              <a:rPr lang="ru-RU" sz="1400" dirty="0" smtClean="0"/>
              <a:t> сама </a:t>
            </a:r>
            <a:r>
              <a:rPr lang="ru-RU" sz="1400" dirty="0" err="1" smtClean="0"/>
              <a:t>сувора</a:t>
            </a:r>
            <a:r>
              <a:rPr lang="ru-RU" sz="1400" dirty="0" smtClean="0"/>
              <a:t> - </a:t>
            </a:r>
            <a:r>
              <a:rPr lang="ru-RU" sz="1400" dirty="0" err="1" smtClean="0"/>
              <a:t>дозволяється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протерта </a:t>
            </a:r>
            <a:r>
              <a:rPr lang="ru-RU" sz="1400" dirty="0" err="1" smtClean="0"/>
              <a:t>їжа</a:t>
            </a:r>
            <a:r>
              <a:rPr lang="ru-RU" sz="1400" dirty="0" smtClean="0"/>
              <a:t>.</a:t>
            </a:r>
            <a:endParaRPr lang="ru-R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/>
              <a:t>Дієта</a:t>
            </a:r>
            <a:r>
              <a:rPr lang="ru-RU" b="0" dirty="0" smtClean="0"/>
              <a:t> </a:t>
            </a:r>
            <a:r>
              <a:rPr lang="ru-RU" b="0" dirty="0" err="1" smtClean="0"/>
              <a:t>після</a:t>
            </a:r>
            <a:r>
              <a:rPr lang="ru-RU" b="0" dirty="0" smtClean="0"/>
              <a:t> </a:t>
            </a:r>
            <a:r>
              <a:rPr lang="ru-RU" b="0" dirty="0" err="1" smtClean="0"/>
              <a:t>інфаркту</a:t>
            </a:r>
            <a:r>
              <a:rPr lang="ru-RU" b="0" dirty="0" smtClean="0"/>
              <a:t> </a:t>
            </a:r>
            <a:r>
              <a:rPr lang="ru-RU" b="0" dirty="0" err="1" smtClean="0"/>
              <a:t>міокарда</a:t>
            </a:r>
            <a:r>
              <a:rPr lang="ru-RU" b="0" dirty="0" smtClean="0"/>
              <a:t>: </a:t>
            </a:r>
            <a:r>
              <a:rPr lang="ru-RU" b="0" dirty="0" err="1" smtClean="0"/>
              <a:t>загальні</a:t>
            </a:r>
            <a:r>
              <a:rPr lang="ru-RU" b="0" dirty="0" smtClean="0"/>
              <a:t> </a:t>
            </a:r>
            <a:r>
              <a:rPr lang="ru-RU" b="0" dirty="0" err="1" smtClean="0"/>
              <a:t>принципи</a:t>
            </a:r>
            <a:r>
              <a:rPr lang="ru-RU" b="0" dirty="0" smtClean="0"/>
              <a:t>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643050"/>
            <a:ext cx="62865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600" dirty="0" err="1" smtClean="0"/>
              <a:t>зменшення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вживання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жирів</a:t>
            </a:r>
            <a:endParaRPr lang="ru-RU" sz="1600" dirty="0" smtClean="0"/>
          </a:p>
          <a:p>
            <a:pPr>
              <a:buFont typeface="Wingdings" pitchFamily="2" charset="2"/>
              <a:buChar char="v"/>
            </a:pPr>
            <a:r>
              <a:rPr lang="ru-RU" sz="1600" dirty="0" err="1" smtClean="0"/>
              <a:t>зниження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споживання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жирів</a:t>
            </a:r>
            <a:r>
              <a:rPr lang="ru-RU" sz="1600" dirty="0" smtClean="0"/>
              <a:t>, вершкового масла, </a:t>
            </a:r>
            <a:r>
              <a:rPr lang="ru-RU" sz="1600" dirty="0" err="1" smtClean="0"/>
              <a:t>вершків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яєць</a:t>
            </a:r>
            <a:endParaRPr lang="ru-RU" sz="1600" dirty="0" smtClean="0"/>
          </a:p>
          <a:p>
            <a:pPr>
              <a:buFont typeface="Wingdings" pitchFamily="2" charset="2"/>
              <a:buChar char="v"/>
            </a:pPr>
            <a:r>
              <a:rPr lang="ru-RU" sz="1600" dirty="0" err="1" smtClean="0"/>
              <a:t>збільшення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споживання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поліненасичених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жирних</a:t>
            </a:r>
            <a:r>
              <a:rPr lang="ru-RU" sz="1600" dirty="0" smtClean="0"/>
              <a:t> кислот,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містяться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рослинних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оліях</a:t>
            </a:r>
            <a:r>
              <a:rPr lang="ru-RU" sz="1600" dirty="0" smtClean="0"/>
              <a:t>, </a:t>
            </a:r>
            <a:r>
              <a:rPr lang="ru-RU" sz="1600" dirty="0" err="1" smtClean="0"/>
              <a:t>рибі</a:t>
            </a:r>
            <a:r>
              <a:rPr lang="ru-RU" sz="1600" dirty="0" smtClean="0"/>
              <a:t>, </a:t>
            </a:r>
            <a:r>
              <a:rPr lang="ru-RU" sz="1600" dirty="0" err="1" smtClean="0"/>
              <a:t>птиці</a:t>
            </a:r>
            <a:r>
              <a:rPr lang="ru-RU" sz="1600" dirty="0" smtClean="0"/>
              <a:t>, </a:t>
            </a:r>
            <a:r>
              <a:rPr lang="ru-RU" sz="1600" dirty="0" err="1" smtClean="0"/>
              <a:t>морських</a:t>
            </a:r>
            <a:r>
              <a:rPr lang="ru-RU" sz="1600" dirty="0" smtClean="0"/>
              <a:t> </a:t>
            </a:r>
            <a:r>
              <a:rPr lang="ru-RU" sz="1600" dirty="0" smtClean="0"/>
              <a:t>продуктах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err="1" smtClean="0"/>
              <a:t>збільшення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обсягів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споживаної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клітковини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вуглеводів</a:t>
            </a:r>
            <a:r>
              <a:rPr lang="ru-RU" sz="1600" dirty="0" smtClean="0"/>
              <a:t> (</a:t>
            </a:r>
            <a:r>
              <a:rPr lang="ru-RU" sz="1600" dirty="0" err="1" smtClean="0"/>
              <a:t>фрукти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овочі</a:t>
            </a:r>
            <a:r>
              <a:rPr lang="ru-RU" sz="1600" dirty="0" smtClean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err="1" smtClean="0"/>
              <a:t>виключення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раціону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продуктів</a:t>
            </a:r>
            <a:r>
              <a:rPr lang="ru-RU" sz="1600" dirty="0" smtClean="0"/>
              <a:t>, </a:t>
            </a:r>
            <a:r>
              <a:rPr lang="ru-RU" sz="1600" dirty="0" err="1" smtClean="0"/>
              <a:t>багатих</a:t>
            </a:r>
            <a:r>
              <a:rPr lang="ru-RU" sz="1600" dirty="0" smtClean="0"/>
              <a:t> на холестерин</a:t>
            </a:r>
            <a:br>
              <a:rPr lang="ru-RU" sz="1600" dirty="0" smtClean="0"/>
            </a:br>
            <a:r>
              <a:rPr lang="ru-RU" sz="1600" dirty="0" err="1" smtClean="0"/>
              <a:t>кухонна</a:t>
            </a:r>
            <a:r>
              <a:rPr lang="ru-RU" sz="1600" dirty="0" smtClean="0"/>
              <a:t> </a:t>
            </a:r>
            <a:r>
              <a:rPr lang="ru-RU" sz="1600" dirty="0" err="1" smtClean="0"/>
              <a:t>сіль</a:t>
            </a:r>
            <a:r>
              <a:rPr lang="ru-RU" sz="1600" dirty="0" smtClean="0"/>
              <a:t> дозволена в </a:t>
            </a:r>
            <a:r>
              <a:rPr lang="ru-RU" sz="1600" dirty="0" err="1" smtClean="0"/>
              <a:t>кількості</a:t>
            </a:r>
            <a:r>
              <a:rPr lang="ru-RU" sz="1600" dirty="0" smtClean="0"/>
              <a:t> 3-5 г на </a:t>
            </a:r>
            <a:r>
              <a:rPr lang="ru-RU" sz="1600" dirty="0" err="1" smtClean="0"/>
              <a:t>добу</a:t>
            </a:r>
            <a:endParaRPr lang="ru-RU" sz="1600" dirty="0" smtClean="0"/>
          </a:p>
          <a:p>
            <a:r>
              <a:rPr lang="ru-RU" sz="1600" dirty="0" smtClean="0"/>
              <a:t> </a:t>
            </a:r>
          </a:p>
          <a:p>
            <a:r>
              <a:rPr lang="ru-RU" sz="1600" dirty="0" err="1" smtClean="0"/>
              <a:t>Лікувальне</a:t>
            </a:r>
            <a:r>
              <a:rPr lang="ru-RU" sz="1600" dirty="0" smtClean="0"/>
              <a:t> </a:t>
            </a:r>
            <a:r>
              <a:rPr lang="ru-RU" sz="1600" dirty="0" err="1" smtClean="0"/>
              <a:t>харчування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інфаркту</a:t>
            </a:r>
            <a:r>
              <a:rPr lang="ru-RU" sz="1600" dirty="0" smtClean="0"/>
              <a:t> </a:t>
            </a:r>
            <a:r>
              <a:rPr lang="ru-RU" sz="1600" dirty="0" err="1" smtClean="0"/>
              <a:t>міокарда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спрямоване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досягнення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наступних</a:t>
            </a:r>
            <a:r>
              <a:rPr lang="ru-RU" sz="1600" u="sng" dirty="0" smtClean="0"/>
              <a:t> </a:t>
            </a:r>
            <a:r>
              <a:rPr lang="ru-RU" sz="1600" u="sng" dirty="0" err="1" smtClean="0"/>
              <a:t>цілей</a:t>
            </a:r>
            <a:r>
              <a:rPr lang="ru-RU" sz="1600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 </a:t>
            </a:r>
            <a:r>
              <a:rPr lang="ru-RU" sz="1600" dirty="0" err="1" smtClean="0"/>
              <a:t>відновлення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міокардит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поліпшення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функціонування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серця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нормалізація</a:t>
            </a:r>
            <a:r>
              <a:rPr lang="ru-RU" sz="1600" dirty="0" smtClean="0"/>
              <a:t> </a:t>
            </a:r>
            <a:r>
              <a:rPr lang="ru-RU" sz="1600" dirty="0" err="1" smtClean="0"/>
              <a:t>обміну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профілактика</a:t>
            </a:r>
            <a:r>
              <a:rPr lang="ru-RU" sz="1600" dirty="0" smtClean="0"/>
              <a:t> атеросклерозу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профілактика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зайвої</a:t>
            </a:r>
            <a:r>
              <a:rPr lang="ru-RU" sz="1600" dirty="0" smtClean="0"/>
              <a:t> </a:t>
            </a:r>
            <a:r>
              <a:rPr lang="ru-RU" sz="1600" dirty="0" smtClean="0"/>
              <a:t>ваги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перешкода</a:t>
            </a:r>
            <a:r>
              <a:rPr lang="ru-RU" sz="1600" dirty="0" smtClean="0"/>
              <a:t> </a:t>
            </a:r>
            <a:r>
              <a:rPr lang="ru-RU" sz="1600" dirty="0" err="1" smtClean="0"/>
              <a:t>появи</a:t>
            </a:r>
            <a:r>
              <a:rPr lang="ru-RU" sz="1600" dirty="0" smtClean="0"/>
              <a:t> </a:t>
            </a:r>
            <a:r>
              <a:rPr lang="ru-RU" sz="1600" dirty="0" err="1" smtClean="0"/>
              <a:t>набряків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нормалізація</a:t>
            </a:r>
            <a:r>
              <a:rPr lang="ru-RU" sz="1600" dirty="0" smtClean="0"/>
              <a:t> </a:t>
            </a:r>
            <a:r>
              <a:rPr lang="ru-RU" sz="1600" dirty="0" err="1" smtClean="0"/>
              <a:t>роботи</a:t>
            </a:r>
            <a:r>
              <a:rPr lang="ru-RU" sz="1600" dirty="0" smtClean="0"/>
              <a:t> </a:t>
            </a:r>
            <a:r>
              <a:rPr lang="ru-RU" sz="1600" dirty="0" err="1" smtClean="0"/>
              <a:t>нервової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системи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endParaRPr lang="ru-RU" sz="1600" dirty="0" smtClean="0"/>
          </a:p>
        </p:txBody>
      </p:sp>
      <p:pic>
        <p:nvPicPr>
          <p:cNvPr id="19458" name="Picture 2" descr="http://zdraveda.com/sites/default/files/imagecache/resizeimgpost-500-500/u57/2011/04/1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572008"/>
            <a:ext cx="3429024" cy="20180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/>
              <a:t>Що</a:t>
            </a:r>
            <a:r>
              <a:rPr lang="ru-RU" b="0" dirty="0" smtClean="0"/>
              <a:t> </a:t>
            </a:r>
            <a:r>
              <a:rPr lang="ru-RU" b="0" dirty="0" err="1" smtClean="0"/>
              <a:t>можна</a:t>
            </a:r>
            <a:r>
              <a:rPr lang="ru-RU" b="0" dirty="0" smtClean="0"/>
              <a:t> </a:t>
            </a:r>
            <a:r>
              <a:rPr lang="ru-RU" b="0" dirty="0" err="1" smtClean="0"/>
              <a:t>їсти</a:t>
            </a:r>
            <a:r>
              <a:rPr lang="ru-RU" b="0" dirty="0" smtClean="0"/>
              <a:t> </a:t>
            </a:r>
            <a:r>
              <a:rPr lang="ru-RU" b="0" dirty="0" err="1" smtClean="0"/>
              <a:t>після</a:t>
            </a:r>
            <a:r>
              <a:rPr lang="ru-RU" b="0" dirty="0" smtClean="0"/>
              <a:t> </a:t>
            </a:r>
            <a:r>
              <a:rPr lang="ru-RU" b="0" dirty="0" err="1" smtClean="0"/>
              <a:t>інфаркту</a:t>
            </a:r>
            <a:r>
              <a:rPr lang="ru-RU" b="0" dirty="0" smtClean="0"/>
              <a:t>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785926"/>
            <a:ext cx="692948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Під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реабілітації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інфаркту</a:t>
            </a:r>
            <a:r>
              <a:rPr lang="ru-RU" sz="1400" dirty="0" smtClean="0"/>
              <a:t> </a:t>
            </a:r>
            <a:r>
              <a:rPr lang="ru-RU" sz="1400" dirty="0" err="1" smtClean="0"/>
              <a:t>міокарда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необхідно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включити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ліпотропні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обмінні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процеси</a:t>
            </a:r>
            <a:r>
              <a:rPr lang="ru-RU" sz="1400" dirty="0" smtClean="0"/>
              <a:t> в </a:t>
            </a:r>
            <a:r>
              <a:rPr lang="ru-RU" sz="1400" dirty="0" err="1" smtClean="0"/>
              <a:t>організмі</a:t>
            </a:r>
            <a:r>
              <a:rPr lang="ru-RU" sz="1400" dirty="0" smtClean="0"/>
              <a:t>. До таких </a:t>
            </a:r>
            <a:r>
              <a:rPr lang="ru-RU" sz="1400" dirty="0" err="1" smtClean="0"/>
              <a:t>продуктів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відносяться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нежирні</a:t>
            </a:r>
            <a:r>
              <a:rPr lang="ru-RU" sz="1400" dirty="0" smtClean="0"/>
              <a:t> </a:t>
            </a:r>
            <a:r>
              <a:rPr lang="ru-RU" sz="1400" dirty="0" err="1" smtClean="0"/>
              <a:t>сорти</a:t>
            </a:r>
            <a:r>
              <a:rPr lang="ru-RU" sz="1400" dirty="0" smtClean="0"/>
              <a:t> </a:t>
            </a:r>
            <a:r>
              <a:rPr lang="ru-RU" sz="1400" dirty="0" err="1" smtClean="0"/>
              <a:t>риби</a:t>
            </a:r>
            <a:r>
              <a:rPr lang="ru-RU" sz="1400" dirty="0" smtClean="0"/>
              <a:t>, </a:t>
            </a:r>
            <a:r>
              <a:rPr lang="ru-RU" sz="1400" dirty="0" err="1" smtClean="0"/>
              <a:t>яловичини</a:t>
            </a:r>
            <a:r>
              <a:rPr lang="ru-RU" sz="1400" dirty="0" smtClean="0"/>
              <a:t>, </a:t>
            </a:r>
            <a:r>
              <a:rPr lang="ru-RU" sz="1400" dirty="0" err="1" smtClean="0"/>
              <a:t>сирів</a:t>
            </a:r>
            <a:r>
              <a:rPr lang="ru-RU" sz="1400" dirty="0" smtClean="0"/>
              <a:t>.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високим</a:t>
            </a:r>
            <a:r>
              <a:rPr lang="ru-RU" sz="1400" dirty="0" smtClean="0"/>
              <a:t> </a:t>
            </a:r>
            <a:r>
              <a:rPr lang="ru-RU" sz="1400" dirty="0" err="1" smtClean="0"/>
              <a:t>вмістом</a:t>
            </a:r>
            <a:r>
              <a:rPr lang="ru-RU" sz="1400" dirty="0" smtClean="0"/>
              <a:t> </a:t>
            </a:r>
            <a:r>
              <a:rPr lang="ru-RU" sz="1400" dirty="0" err="1" smtClean="0"/>
              <a:t>аскорбінової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кислоти</a:t>
            </a:r>
            <a:r>
              <a:rPr lang="ru-RU" sz="1400" dirty="0" smtClean="0"/>
              <a:t> -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овочі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фрукти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Необхідно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включити</a:t>
            </a:r>
            <a:r>
              <a:rPr lang="ru-RU" sz="1400" dirty="0" smtClean="0"/>
              <a:t> в </a:t>
            </a:r>
            <a:r>
              <a:rPr lang="ru-RU" sz="1400" dirty="0" err="1" smtClean="0"/>
              <a:t>раціон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містять</a:t>
            </a:r>
            <a:r>
              <a:rPr lang="ru-RU" sz="1400" dirty="0" smtClean="0"/>
              <a:t> </a:t>
            </a:r>
            <a:r>
              <a:rPr lang="ru-RU" sz="1400" dirty="0" err="1" smtClean="0"/>
              <a:t>солі</a:t>
            </a:r>
            <a:r>
              <a:rPr lang="ru-RU" sz="1400" dirty="0" smtClean="0"/>
              <a:t> </a:t>
            </a:r>
            <a:r>
              <a:rPr lang="ru-RU" sz="1400" dirty="0" err="1" smtClean="0"/>
              <a:t>калію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, як </a:t>
            </a:r>
            <a:r>
              <a:rPr lang="ru-RU" sz="1400" dirty="0" err="1" smtClean="0"/>
              <a:t>відомо</a:t>
            </a:r>
            <a:r>
              <a:rPr lang="ru-RU" sz="1400" dirty="0" smtClean="0"/>
              <a:t>, благотворно </a:t>
            </a:r>
            <a:r>
              <a:rPr lang="ru-RU" sz="1400" dirty="0" err="1" smtClean="0"/>
              <a:t>впливають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серце</a:t>
            </a:r>
            <a:r>
              <a:rPr lang="ru-RU" sz="1400" dirty="0" smtClean="0"/>
              <a:t>. До таких </a:t>
            </a:r>
            <a:r>
              <a:rPr lang="ru-RU" sz="1400" dirty="0" err="1" smtClean="0"/>
              <a:t>продуктів</a:t>
            </a:r>
            <a:r>
              <a:rPr lang="ru-RU" sz="1400" dirty="0" smtClean="0"/>
              <a:t> </a:t>
            </a:r>
            <a:r>
              <a:rPr lang="ru-RU" sz="1400" dirty="0" err="1" smtClean="0"/>
              <a:t>належить</a:t>
            </a:r>
            <a:r>
              <a:rPr lang="ru-RU" sz="1400" dirty="0" smtClean="0"/>
              <a:t> </a:t>
            </a:r>
            <a:r>
              <a:rPr lang="ru-RU" sz="1400" dirty="0" err="1" smtClean="0"/>
              <a:t>яловичина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буряк</a:t>
            </a:r>
            <a:r>
              <a:rPr lang="ru-RU" sz="1400" dirty="0" smtClean="0"/>
              <a:t>, </a:t>
            </a:r>
            <a:r>
              <a:rPr lang="ru-RU" sz="1400" dirty="0" err="1" smtClean="0"/>
              <a:t>сухофрукти</a:t>
            </a:r>
            <a:r>
              <a:rPr lang="ru-RU" sz="1400" dirty="0" smtClean="0"/>
              <a:t>, </a:t>
            </a:r>
            <a:r>
              <a:rPr lang="ru-RU" sz="1400" dirty="0" err="1" smtClean="0"/>
              <a:t>моркву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інфаркту</a:t>
            </a:r>
            <a:r>
              <a:rPr lang="ru-RU" sz="1400" dirty="0" smtClean="0"/>
              <a:t> </a:t>
            </a:r>
            <a:r>
              <a:rPr lang="ru-RU" sz="1400" dirty="0" err="1" smtClean="0"/>
              <a:t>міокарда</a:t>
            </a:r>
            <a:r>
              <a:rPr lang="ru-RU" sz="1400" dirty="0" smtClean="0"/>
              <a:t> </a:t>
            </a:r>
            <a:r>
              <a:rPr lang="ru-RU" sz="1400" dirty="0" err="1" smtClean="0"/>
              <a:t>суворо</a:t>
            </a:r>
            <a:r>
              <a:rPr lang="ru-RU" sz="1400" dirty="0" smtClean="0"/>
              <a:t> </a:t>
            </a:r>
            <a:r>
              <a:rPr lang="ru-RU" sz="1400" u="sng" dirty="0" smtClean="0">
                <a:solidFill>
                  <a:srgbClr val="7030A0"/>
                </a:solidFill>
              </a:rPr>
              <a:t>заборонено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продукти</a:t>
            </a:r>
            <a:r>
              <a:rPr lang="ru-RU" sz="1400" dirty="0" smtClean="0"/>
              <a:t> як:</a:t>
            </a:r>
          </a:p>
          <a:p>
            <a:pPr>
              <a:buFont typeface="Wingdings" pitchFamily="2" charset="2"/>
              <a:buChar char="ü"/>
            </a:pPr>
            <a:r>
              <a:rPr lang="ru-RU" sz="1400" dirty="0" smtClean="0"/>
              <a:t>молоко</a:t>
            </a:r>
            <a:endParaRPr lang="ru-RU" sz="1400" dirty="0" smtClean="0"/>
          </a:p>
          <a:p>
            <a:pPr>
              <a:buFont typeface="Wingdings" pitchFamily="2" charset="2"/>
              <a:buChar char="ü"/>
            </a:pPr>
            <a:r>
              <a:rPr lang="ru-RU" sz="1400" dirty="0" err="1" smtClean="0"/>
              <a:t>фрукти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грубою </a:t>
            </a:r>
            <a:r>
              <a:rPr lang="ru-RU" sz="1400" dirty="0" err="1" smtClean="0"/>
              <a:t>клітковиною</a:t>
            </a:r>
            <a:endParaRPr lang="ru-RU" sz="1400" dirty="0" smtClean="0"/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 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</a:t>
            </a:r>
            <a:r>
              <a:rPr lang="ru-RU" sz="1400" dirty="0" smtClean="0"/>
              <a:t>ввести в </a:t>
            </a:r>
            <a:r>
              <a:rPr lang="ru-RU" sz="1400" dirty="0" err="1" smtClean="0"/>
              <a:t>раціон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морепродуктів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містять</a:t>
            </a:r>
            <a:r>
              <a:rPr lang="ru-RU" sz="1400" dirty="0" smtClean="0"/>
              <a:t> йод, </a:t>
            </a:r>
            <a:r>
              <a:rPr lang="ru-RU" sz="1400" dirty="0" err="1" smtClean="0"/>
              <a:t>мідь</a:t>
            </a:r>
            <a:r>
              <a:rPr lang="ru-RU" sz="1400" dirty="0" smtClean="0"/>
              <a:t>, кобальт, </a:t>
            </a:r>
            <a:r>
              <a:rPr lang="ru-RU" sz="1400" dirty="0" err="1" smtClean="0"/>
              <a:t>марганець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метіонін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запобігають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згущення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крові</a:t>
            </a:r>
            <a:r>
              <a:rPr lang="ru-RU" sz="1400" dirty="0" smtClean="0"/>
              <a:t>. </a:t>
            </a:r>
            <a:r>
              <a:rPr lang="ru-RU" sz="1400" dirty="0" err="1" smtClean="0"/>
              <a:t>Цукор</a:t>
            </a:r>
            <a:r>
              <a:rPr lang="ru-RU" sz="1400" dirty="0" smtClean="0"/>
              <a:t> </a:t>
            </a:r>
            <a:r>
              <a:rPr lang="ru-RU" sz="1400" dirty="0" err="1" smtClean="0"/>
              <a:t>рекомендується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замінювати</a:t>
            </a:r>
            <a:r>
              <a:rPr lang="ru-RU" sz="1400" dirty="0" smtClean="0"/>
              <a:t> медом.</a:t>
            </a:r>
          </a:p>
          <a:p>
            <a:r>
              <a:rPr lang="ru-RU" sz="1400" dirty="0" err="1" smtClean="0"/>
              <a:t>Інфарктнік</a:t>
            </a:r>
            <a:r>
              <a:rPr lang="ru-RU" sz="1400" dirty="0" smtClean="0"/>
              <a:t>, </a:t>
            </a:r>
            <a:r>
              <a:rPr lang="ru-RU" sz="1400" dirty="0" err="1" smtClean="0"/>
              <a:t>страждаючим</a:t>
            </a:r>
            <a:r>
              <a:rPr lang="ru-RU" sz="1400" dirty="0" smtClean="0"/>
              <a:t> </a:t>
            </a:r>
            <a:r>
              <a:rPr lang="ru-RU" sz="1400" dirty="0" err="1" smtClean="0"/>
              <a:t>надмірною</a:t>
            </a:r>
            <a:r>
              <a:rPr lang="ru-RU" sz="1400" dirty="0" smtClean="0"/>
              <a:t> вагою, </a:t>
            </a:r>
            <a:r>
              <a:rPr lang="ru-RU" sz="1400" dirty="0" err="1" smtClean="0"/>
              <a:t>необхідно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знизити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масу</a:t>
            </a:r>
            <a:r>
              <a:rPr lang="ru-RU" sz="1400" dirty="0" smtClean="0"/>
              <a:t> </a:t>
            </a:r>
            <a:r>
              <a:rPr lang="ru-RU" sz="1400" dirty="0" err="1" smtClean="0"/>
              <a:t>тіла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допоможе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нормалізувати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ліпідний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обмін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знизити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фізичні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навантаження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серцевий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м'яз</a:t>
            </a:r>
            <a:r>
              <a:rPr lang="ru-RU" sz="1400" dirty="0" smtClean="0"/>
              <a:t>. Для </a:t>
            </a:r>
            <a:r>
              <a:rPr lang="ru-RU" sz="1400" dirty="0" err="1" smtClean="0"/>
              <a:t>нормалізації</a:t>
            </a:r>
            <a:r>
              <a:rPr lang="ru-RU" sz="1400" dirty="0" smtClean="0"/>
              <a:t> ваги </a:t>
            </a:r>
            <a:r>
              <a:rPr lang="ru-RU" sz="1400" dirty="0" err="1" smtClean="0"/>
              <a:t>рекомендується</a:t>
            </a:r>
            <a:r>
              <a:rPr lang="ru-RU" sz="1400" dirty="0" smtClean="0"/>
              <a:t> раз на </a:t>
            </a:r>
            <a:r>
              <a:rPr lang="ru-RU" sz="1400" dirty="0" err="1" smtClean="0"/>
              <a:t>тиждень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проводити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розвантажувальні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дні</a:t>
            </a:r>
            <a:r>
              <a:rPr lang="ru-RU" sz="1400" dirty="0" smtClean="0"/>
              <a:t>.</a:t>
            </a:r>
          </a:p>
          <a:p>
            <a:endParaRPr lang="ru-RU" sz="1400" dirty="0" smtClean="0"/>
          </a:p>
          <a:p>
            <a:r>
              <a:rPr lang="ru-RU" sz="1400" dirty="0" smtClean="0"/>
              <a:t>Строго </a:t>
            </a:r>
            <a:r>
              <a:rPr lang="ru-RU" sz="1400" dirty="0" err="1" smtClean="0"/>
              <a:t>дотримуючись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перелічені</a:t>
            </a:r>
            <a:r>
              <a:rPr lang="ru-RU" sz="1400" dirty="0" smtClean="0"/>
              <a:t> в </a:t>
            </a:r>
            <a:r>
              <a:rPr lang="ru-RU" sz="1400" dirty="0" err="1" smtClean="0"/>
              <a:t>цій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статті</a:t>
            </a:r>
            <a:r>
              <a:rPr lang="ru-RU" sz="1400" dirty="0" smtClean="0"/>
              <a:t> правила </a:t>
            </a:r>
            <a:r>
              <a:rPr lang="ru-RU" sz="1400" dirty="0" err="1" smtClean="0"/>
              <a:t>харчування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інфаркту</a:t>
            </a:r>
            <a:r>
              <a:rPr lang="ru-RU" sz="1400" dirty="0" smtClean="0"/>
              <a:t>, </a:t>
            </a:r>
            <a:r>
              <a:rPr lang="ru-RU" sz="1400" dirty="0" err="1" smtClean="0"/>
              <a:t>пацієнт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істотно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продовжити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собі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уникнути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повторення</a:t>
            </a:r>
            <a:r>
              <a:rPr lang="ru-RU" sz="1400" dirty="0" smtClean="0"/>
              <a:t> нападу.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357430"/>
            <a:ext cx="7242048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Правильний догляд за хворими-запорука </a:t>
            </a:r>
            <a:r>
              <a:rPr lang="uk-UA" dirty="0" err="1" smtClean="0"/>
              <a:t>одуження</a:t>
            </a:r>
            <a:r>
              <a:rPr lang="uk-UA" dirty="0" smtClean="0"/>
              <a:t>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2" name="Picture 2" descr="http://www.menopauza.pl/content_picture/full_size/sniadanie_w_lozk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2786082" cy="1856227"/>
          </a:xfrm>
          <a:prstGeom prst="rect">
            <a:avLst/>
          </a:prstGeom>
          <a:noFill/>
        </p:spPr>
      </p:pic>
      <p:pic>
        <p:nvPicPr>
          <p:cNvPr id="20484" name="Picture 4" descr="kardiolog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214686"/>
            <a:ext cx="3553100" cy="2428892"/>
          </a:xfrm>
          <a:prstGeom prst="rect">
            <a:avLst/>
          </a:prstGeom>
          <a:noFill/>
        </p:spPr>
      </p:pic>
      <p:pic>
        <p:nvPicPr>
          <p:cNvPr id="20486" name="Picture 6" descr="http://www.stopbolezni.net/images/stories/foto/zastav/kardiolig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58" y="214290"/>
            <a:ext cx="3589606" cy="1404934"/>
          </a:xfrm>
          <a:prstGeom prst="rect">
            <a:avLst/>
          </a:prstGeom>
          <a:noFill/>
        </p:spPr>
      </p:pic>
      <p:pic>
        <p:nvPicPr>
          <p:cNvPr id="20488" name="Picture 8" descr="http://nucleiadelperu.com/index_htm_files/14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3214686"/>
            <a:ext cx="2745427" cy="2333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</TotalTime>
  <Words>428</Words>
  <PresentationFormat>Экран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Презетація на тему:  “Догляд за хворими після інфаркту”  </vt:lpstr>
      <vt:lpstr>ІНФАРКТ</vt:lpstr>
      <vt:lpstr>Слайд 3</vt:lpstr>
      <vt:lpstr>Реабілітаційні заходи(догляд за хворими)</vt:lpstr>
      <vt:lpstr>Слайд 5</vt:lpstr>
      <vt:lpstr>Слайд 6</vt:lpstr>
      <vt:lpstr>Дієта після інфаркту міокарда: загальні принципи:</vt:lpstr>
      <vt:lpstr>Що можна їсти після інфаркту?</vt:lpstr>
      <vt:lpstr>Правильний догляд за хворими-запорука одуження!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Презетація на тему:  “Догляд за хворими після інфаркту”  </dc:title>
  <dc:creator>A1</dc:creator>
  <cp:lastModifiedBy>A1</cp:lastModifiedBy>
  <cp:revision>4</cp:revision>
  <dcterms:created xsi:type="dcterms:W3CDTF">2014-03-28T21:14:35Z</dcterms:created>
  <dcterms:modified xsi:type="dcterms:W3CDTF">2014-03-28T22:00:21Z</dcterms:modified>
</cp:coreProperties>
</file>