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75" r:id="rId5"/>
    <p:sldId id="310" r:id="rId6"/>
    <p:sldId id="311" r:id="rId7"/>
    <p:sldId id="309" r:id="rId8"/>
    <p:sldId id="271" r:id="rId9"/>
    <p:sldId id="301" r:id="rId10"/>
    <p:sldId id="297" r:id="rId11"/>
    <p:sldId id="287" r:id="rId12"/>
    <p:sldId id="288" r:id="rId13"/>
    <p:sldId id="298" r:id="rId14"/>
    <p:sldId id="302" r:id="rId15"/>
    <p:sldId id="300" r:id="rId16"/>
    <p:sldId id="303" r:id="rId17"/>
    <p:sldId id="304" r:id="rId18"/>
    <p:sldId id="285" r:id="rId1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FFFFFF"/>
    <a:srgbClr val="FCFCFC"/>
    <a:srgbClr val="FF0000"/>
    <a:srgbClr val="FDF58D"/>
    <a:srgbClr val="808080"/>
    <a:srgbClr val="E8E8E8"/>
    <a:srgbClr val="FFD84B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7" autoAdjust="0"/>
    <p:restoredTop sz="94660"/>
  </p:normalViewPr>
  <p:slideViewPr>
    <p:cSldViewPr>
      <p:cViewPr>
        <p:scale>
          <a:sx n="80" d="100"/>
          <a:sy n="80" d="100"/>
        </p:scale>
        <p:origin x="-84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33E542-6240-44BB-BB62-31259A443B6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AFBA1C-3D40-4792-9C02-A32C9CA2216A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33CC33"/>
          </a:solidFill>
        </a:ln>
      </dgm:spPr>
      <dgm:t>
        <a:bodyPr/>
        <a:lstStyle/>
        <a:p>
          <a:endParaRPr lang="ru-RU" dirty="0"/>
        </a:p>
      </dgm:t>
    </dgm:pt>
    <dgm:pt modelId="{F8B64AB4-9D89-408D-ADCD-D2F6188BCC63}" type="parTrans" cxnId="{D0521FDC-C60F-4C47-AA6F-F5EC77C78FB4}">
      <dgm:prSet/>
      <dgm:spPr/>
      <dgm:t>
        <a:bodyPr/>
        <a:lstStyle/>
        <a:p>
          <a:endParaRPr lang="ru-RU"/>
        </a:p>
      </dgm:t>
    </dgm:pt>
    <dgm:pt modelId="{7DABD45A-B95C-4B3B-ADE3-42086AEDA812}" type="sibTrans" cxnId="{D0521FDC-C60F-4C47-AA6F-F5EC77C78FB4}">
      <dgm:prSet/>
      <dgm:spPr/>
      <dgm:t>
        <a:bodyPr/>
        <a:lstStyle/>
        <a:p>
          <a:endParaRPr lang="ru-RU"/>
        </a:p>
      </dgm:t>
    </dgm:pt>
    <dgm:pt modelId="{1A3A49F7-E57D-4F60-9123-E0814B558DCF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33CC33"/>
          </a:solidFill>
        </a:ln>
      </dgm:spPr>
      <dgm:t>
        <a:bodyPr/>
        <a:lstStyle/>
        <a:p>
          <a:endParaRPr lang="uk-UA" dirty="0" smtClean="0"/>
        </a:p>
        <a:p>
          <a:endParaRPr lang="ru-RU" dirty="0"/>
        </a:p>
      </dgm:t>
    </dgm:pt>
    <dgm:pt modelId="{F30FA017-AE5F-4AFF-8C5B-6848E73B22E5}" type="parTrans" cxnId="{C90EE9F7-E69D-4B54-9064-EE991D9596C9}">
      <dgm:prSet/>
      <dgm:spPr/>
      <dgm:t>
        <a:bodyPr/>
        <a:lstStyle/>
        <a:p>
          <a:endParaRPr lang="ru-RU"/>
        </a:p>
      </dgm:t>
    </dgm:pt>
    <dgm:pt modelId="{281F5723-AB73-4B5E-8DB8-A2F277710E20}" type="sibTrans" cxnId="{C90EE9F7-E69D-4B54-9064-EE991D9596C9}">
      <dgm:prSet/>
      <dgm:spPr/>
      <dgm:t>
        <a:bodyPr/>
        <a:lstStyle/>
        <a:p>
          <a:endParaRPr lang="ru-RU"/>
        </a:p>
      </dgm:t>
    </dgm:pt>
    <dgm:pt modelId="{AD78D9B8-6E16-4B14-8522-A841A2798678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33CC33"/>
          </a:solidFill>
        </a:ln>
      </dgm:spPr>
      <dgm:t>
        <a:bodyPr/>
        <a:lstStyle/>
        <a:p>
          <a:endParaRPr lang="ru-RU" dirty="0"/>
        </a:p>
      </dgm:t>
    </dgm:pt>
    <dgm:pt modelId="{2DEC5690-1711-4336-9F95-B6E0BF4EECFD}" type="parTrans" cxnId="{72B74ABB-E76B-4F71-B6A6-729E545CF874}">
      <dgm:prSet/>
      <dgm:spPr/>
      <dgm:t>
        <a:bodyPr/>
        <a:lstStyle/>
        <a:p>
          <a:endParaRPr lang="ru-RU"/>
        </a:p>
      </dgm:t>
    </dgm:pt>
    <dgm:pt modelId="{1E06BA57-BB47-4882-A56C-21CA32DCB445}" type="sibTrans" cxnId="{72B74ABB-E76B-4F71-B6A6-729E545CF874}">
      <dgm:prSet/>
      <dgm:spPr/>
      <dgm:t>
        <a:bodyPr/>
        <a:lstStyle/>
        <a:p>
          <a:endParaRPr lang="ru-RU"/>
        </a:p>
      </dgm:t>
    </dgm:pt>
    <dgm:pt modelId="{1E17764B-17AC-46F2-AB5B-F081828773C3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00B050"/>
          </a:solidFill>
        </a:ln>
      </dgm:spPr>
      <dgm:t>
        <a:bodyPr/>
        <a:lstStyle/>
        <a:p>
          <a:r>
            <a:rPr lang="ru-RU" dirty="0" smtClean="0"/>
            <a:t/>
          </a:r>
          <a:br>
            <a:rPr lang="ru-RU" dirty="0" smtClean="0"/>
          </a:br>
          <a:endParaRPr lang="ru-RU" dirty="0"/>
        </a:p>
      </dgm:t>
    </dgm:pt>
    <dgm:pt modelId="{72B0053F-12AC-4ACF-B225-7AC47F0FBB45}" type="sibTrans" cxnId="{51B10F88-CA44-4F5E-BB06-0D462CBD06D3}">
      <dgm:prSet/>
      <dgm:spPr/>
      <dgm:t>
        <a:bodyPr/>
        <a:lstStyle/>
        <a:p>
          <a:endParaRPr lang="ru-RU"/>
        </a:p>
      </dgm:t>
    </dgm:pt>
    <dgm:pt modelId="{4B91A7B6-B3DC-4C4E-843F-AAC1550202EB}" type="parTrans" cxnId="{51B10F88-CA44-4F5E-BB06-0D462CBD06D3}">
      <dgm:prSet/>
      <dgm:spPr/>
      <dgm:t>
        <a:bodyPr/>
        <a:lstStyle/>
        <a:p>
          <a:endParaRPr lang="ru-RU"/>
        </a:p>
      </dgm:t>
    </dgm:pt>
    <dgm:pt modelId="{73A008E8-6FBE-47BE-BBAB-3D40DA9F3E9F}" type="pres">
      <dgm:prSet presAssocID="{6033E542-6240-44BB-BB62-31259A443B6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45DE3DB-087A-40CC-B11E-A3F05475D2DC}" type="pres">
      <dgm:prSet presAssocID="{1E17764B-17AC-46F2-AB5B-F081828773C3}" presName="vertOne" presStyleCnt="0"/>
      <dgm:spPr/>
    </dgm:pt>
    <dgm:pt modelId="{71982814-BC26-466A-864E-0A195F87A9AE}" type="pres">
      <dgm:prSet presAssocID="{1E17764B-17AC-46F2-AB5B-F081828773C3}" presName="txOne" presStyleLbl="node0" presStyleIdx="0" presStyleCnt="1" custScaleX="27260" custScaleY="123503" custLinFactNeighborX="-33986" custLinFactNeighborY="41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835162-711F-4705-B09C-26AABCC5CAC0}" type="pres">
      <dgm:prSet presAssocID="{1E17764B-17AC-46F2-AB5B-F081828773C3}" presName="parTransOne" presStyleCnt="0"/>
      <dgm:spPr/>
    </dgm:pt>
    <dgm:pt modelId="{27258E22-24D6-4860-843B-107371471A03}" type="pres">
      <dgm:prSet presAssocID="{1E17764B-17AC-46F2-AB5B-F081828773C3}" presName="horzOne" presStyleCnt="0"/>
      <dgm:spPr/>
    </dgm:pt>
    <dgm:pt modelId="{83353412-0B48-4AE3-9F22-822EED234EB5}" type="pres">
      <dgm:prSet presAssocID="{1A3A49F7-E57D-4F60-9123-E0814B558DCF}" presName="vertTwo" presStyleCnt="0"/>
      <dgm:spPr/>
    </dgm:pt>
    <dgm:pt modelId="{F19CE151-64D4-4898-B294-BD1DA3344375}" type="pres">
      <dgm:prSet presAssocID="{1A3A49F7-E57D-4F60-9123-E0814B558DCF}" presName="txTwo" presStyleLbl="node2" presStyleIdx="0" presStyleCnt="3" custScaleX="60192" custScaleY="98937" custLinFactNeighborX="41050" custLinFactNeighborY="220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26A95A-F924-470D-AAAF-3805DEFD94AE}" type="pres">
      <dgm:prSet presAssocID="{1A3A49F7-E57D-4F60-9123-E0814B558DCF}" presName="horzTwo" presStyleCnt="0"/>
      <dgm:spPr/>
    </dgm:pt>
    <dgm:pt modelId="{AFC7ECC5-EBC6-42A1-9665-289AD9953BCB}" type="pres">
      <dgm:prSet presAssocID="{281F5723-AB73-4B5E-8DB8-A2F277710E20}" presName="sibSpaceTwo" presStyleCnt="0"/>
      <dgm:spPr/>
    </dgm:pt>
    <dgm:pt modelId="{5964ABA4-CCF2-4454-9E46-AAEE9044DE68}" type="pres">
      <dgm:prSet presAssocID="{AD78D9B8-6E16-4B14-8522-A841A2798678}" presName="vertTwo" presStyleCnt="0"/>
      <dgm:spPr/>
    </dgm:pt>
    <dgm:pt modelId="{B66547BE-90B7-4EFF-8AF9-143565B008F5}" type="pres">
      <dgm:prSet presAssocID="{AD78D9B8-6E16-4B14-8522-A841A2798678}" presName="txTwo" presStyleLbl="node2" presStyleIdx="1" presStyleCnt="3" custScaleX="52947" custScaleY="125927" custLinFactNeighborX="59377" custLinFactNeighborY="-5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AF736B-2EC7-4252-88A8-9C12646F7785}" type="pres">
      <dgm:prSet presAssocID="{AD78D9B8-6E16-4B14-8522-A841A2798678}" presName="horzTwo" presStyleCnt="0"/>
      <dgm:spPr/>
    </dgm:pt>
    <dgm:pt modelId="{AD44009B-F6F0-45FE-BC17-DD5956BF6F41}" type="pres">
      <dgm:prSet presAssocID="{1E06BA57-BB47-4882-A56C-21CA32DCB445}" presName="sibSpaceTwo" presStyleCnt="0"/>
      <dgm:spPr/>
    </dgm:pt>
    <dgm:pt modelId="{1AD1C4C8-723E-44C2-BE69-2C79FC190402}" type="pres">
      <dgm:prSet presAssocID="{59AFBA1C-3D40-4792-9C02-A32C9CA2216A}" presName="vertTwo" presStyleCnt="0"/>
      <dgm:spPr/>
    </dgm:pt>
    <dgm:pt modelId="{E2B95276-FDCD-466D-B323-A7FF1D3514D0}" type="pres">
      <dgm:prSet presAssocID="{59AFBA1C-3D40-4792-9C02-A32C9CA2216A}" presName="txTwo" presStyleLbl="node2" presStyleIdx="2" presStyleCnt="3" custScaleX="61954" custScaleY="71360" custLinFactY="-9154" custLinFactNeighborX="-30943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B339FE-7D2B-48A2-9463-F4C37A1D9E1C}" type="pres">
      <dgm:prSet presAssocID="{59AFBA1C-3D40-4792-9C02-A32C9CA2216A}" presName="horzTwo" presStyleCnt="0"/>
      <dgm:spPr/>
    </dgm:pt>
  </dgm:ptLst>
  <dgm:cxnLst>
    <dgm:cxn modelId="{650DBE99-B25F-4CBD-BFB6-AC56909A0C2C}" type="presOf" srcId="{59AFBA1C-3D40-4792-9C02-A32C9CA2216A}" destId="{E2B95276-FDCD-466D-B323-A7FF1D3514D0}" srcOrd="0" destOrd="0" presId="urn:microsoft.com/office/officeart/2005/8/layout/hierarchy4"/>
    <dgm:cxn modelId="{A8FFCE78-371F-42A0-B45A-45E0EBA2646F}" type="presOf" srcId="{AD78D9B8-6E16-4B14-8522-A841A2798678}" destId="{B66547BE-90B7-4EFF-8AF9-143565B008F5}" srcOrd="0" destOrd="0" presId="urn:microsoft.com/office/officeart/2005/8/layout/hierarchy4"/>
    <dgm:cxn modelId="{ABF0F175-C577-4382-A523-00B7D7E04ED0}" type="presOf" srcId="{6033E542-6240-44BB-BB62-31259A443B6A}" destId="{73A008E8-6FBE-47BE-BBAB-3D40DA9F3E9F}" srcOrd="0" destOrd="0" presId="urn:microsoft.com/office/officeart/2005/8/layout/hierarchy4"/>
    <dgm:cxn modelId="{51B10F88-CA44-4F5E-BB06-0D462CBD06D3}" srcId="{6033E542-6240-44BB-BB62-31259A443B6A}" destId="{1E17764B-17AC-46F2-AB5B-F081828773C3}" srcOrd="0" destOrd="0" parTransId="{4B91A7B6-B3DC-4C4E-843F-AAC1550202EB}" sibTransId="{72B0053F-12AC-4ACF-B225-7AC47F0FBB45}"/>
    <dgm:cxn modelId="{72B74ABB-E76B-4F71-B6A6-729E545CF874}" srcId="{1E17764B-17AC-46F2-AB5B-F081828773C3}" destId="{AD78D9B8-6E16-4B14-8522-A841A2798678}" srcOrd="1" destOrd="0" parTransId="{2DEC5690-1711-4336-9F95-B6E0BF4EECFD}" sibTransId="{1E06BA57-BB47-4882-A56C-21CA32DCB445}"/>
    <dgm:cxn modelId="{9BE62091-38A0-4836-8245-AD22C13669A9}" type="presOf" srcId="{1E17764B-17AC-46F2-AB5B-F081828773C3}" destId="{71982814-BC26-466A-864E-0A195F87A9AE}" srcOrd="0" destOrd="0" presId="urn:microsoft.com/office/officeart/2005/8/layout/hierarchy4"/>
    <dgm:cxn modelId="{C90EE9F7-E69D-4B54-9064-EE991D9596C9}" srcId="{1E17764B-17AC-46F2-AB5B-F081828773C3}" destId="{1A3A49F7-E57D-4F60-9123-E0814B558DCF}" srcOrd="0" destOrd="0" parTransId="{F30FA017-AE5F-4AFF-8C5B-6848E73B22E5}" sibTransId="{281F5723-AB73-4B5E-8DB8-A2F277710E20}"/>
    <dgm:cxn modelId="{D0521FDC-C60F-4C47-AA6F-F5EC77C78FB4}" srcId="{1E17764B-17AC-46F2-AB5B-F081828773C3}" destId="{59AFBA1C-3D40-4792-9C02-A32C9CA2216A}" srcOrd="2" destOrd="0" parTransId="{F8B64AB4-9D89-408D-ADCD-D2F6188BCC63}" sibTransId="{7DABD45A-B95C-4B3B-ADE3-42086AEDA812}"/>
    <dgm:cxn modelId="{F447FB89-9851-4CC4-A21A-F6045CDF038F}" type="presOf" srcId="{1A3A49F7-E57D-4F60-9123-E0814B558DCF}" destId="{F19CE151-64D4-4898-B294-BD1DA3344375}" srcOrd="0" destOrd="0" presId="urn:microsoft.com/office/officeart/2005/8/layout/hierarchy4"/>
    <dgm:cxn modelId="{2D736671-C11B-474A-81CC-1235D990C104}" type="presParOf" srcId="{73A008E8-6FBE-47BE-BBAB-3D40DA9F3E9F}" destId="{E45DE3DB-087A-40CC-B11E-A3F05475D2DC}" srcOrd="0" destOrd="0" presId="urn:microsoft.com/office/officeart/2005/8/layout/hierarchy4"/>
    <dgm:cxn modelId="{B25E77BD-4455-4656-8F95-B224EEBFE5D8}" type="presParOf" srcId="{E45DE3DB-087A-40CC-B11E-A3F05475D2DC}" destId="{71982814-BC26-466A-864E-0A195F87A9AE}" srcOrd="0" destOrd="0" presId="urn:microsoft.com/office/officeart/2005/8/layout/hierarchy4"/>
    <dgm:cxn modelId="{5D7C742D-229A-484F-A9A3-26A502329243}" type="presParOf" srcId="{E45DE3DB-087A-40CC-B11E-A3F05475D2DC}" destId="{90835162-711F-4705-B09C-26AABCC5CAC0}" srcOrd="1" destOrd="0" presId="urn:microsoft.com/office/officeart/2005/8/layout/hierarchy4"/>
    <dgm:cxn modelId="{6204BF7C-B94A-4250-A847-6CDFAB7AB046}" type="presParOf" srcId="{E45DE3DB-087A-40CC-B11E-A3F05475D2DC}" destId="{27258E22-24D6-4860-843B-107371471A03}" srcOrd="2" destOrd="0" presId="urn:microsoft.com/office/officeart/2005/8/layout/hierarchy4"/>
    <dgm:cxn modelId="{40A68245-E6F4-4B0F-94C5-459F9ED5029B}" type="presParOf" srcId="{27258E22-24D6-4860-843B-107371471A03}" destId="{83353412-0B48-4AE3-9F22-822EED234EB5}" srcOrd="0" destOrd="0" presId="urn:microsoft.com/office/officeart/2005/8/layout/hierarchy4"/>
    <dgm:cxn modelId="{80C41D4A-43BE-4FA9-BBCA-B0AF7CDDAD04}" type="presParOf" srcId="{83353412-0B48-4AE3-9F22-822EED234EB5}" destId="{F19CE151-64D4-4898-B294-BD1DA3344375}" srcOrd="0" destOrd="0" presId="urn:microsoft.com/office/officeart/2005/8/layout/hierarchy4"/>
    <dgm:cxn modelId="{31E5630A-B970-4BAD-AA7B-1CAE300DB63E}" type="presParOf" srcId="{83353412-0B48-4AE3-9F22-822EED234EB5}" destId="{BB26A95A-F924-470D-AAAF-3805DEFD94AE}" srcOrd="1" destOrd="0" presId="urn:microsoft.com/office/officeart/2005/8/layout/hierarchy4"/>
    <dgm:cxn modelId="{244846FC-8A48-4F82-9E82-22939A73D3B2}" type="presParOf" srcId="{27258E22-24D6-4860-843B-107371471A03}" destId="{AFC7ECC5-EBC6-42A1-9665-289AD9953BCB}" srcOrd="1" destOrd="0" presId="urn:microsoft.com/office/officeart/2005/8/layout/hierarchy4"/>
    <dgm:cxn modelId="{37E7A67A-F4E2-4B27-81AB-21A23171AEF4}" type="presParOf" srcId="{27258E22-24D6-4860-843B-107371471A03}" destId="{5964ABA4-CCF2-4454-9E46-AAEE9044DE68}" srcOrd="2" destOrd="0" presId="urn:microsoft.com/office/officeart/2005/8/layout/hierarchy4"/>
    <dgm:cxn modelId="{AE09FBD6-6655-47BB-AF3E-F8883187C2A4}" type="presParOf" srcId="{5964ABA4-CCF2-4454-9E46-AAEE9044DE68}" destId="{B66547BE-90B7-4EFF-8AF9-143565B008F5}" srcOrd="0" destOrd="0" presId="urn:microsoft.com/office/officeart/2005/8/layout/hierarchy4"/>
    <dgm:cxn modelId="{1CB2B0F0-1F6E-4182-967E-6602207DCD4B}" type="presParOf" srcId="{5964ABA4-CCF2-4454-9E46-AAEE9044DE68}" destId="{5EAF736B-2EC7-4252-88A8-9C12646F7785}" srcOrd="1" destOrd="0" presId="urn:microsoft.com/office/officeart/2005/8/layout/hierarchy4"/>
    <dgm:cxn modelId="{50666ED1-0CB0-4141-BF9D-E14A6A7FB0E3}" type="presParOf" srcId="{27258E22-24D6-4860-843B-107371471A03}" destId="{AD44009B-F6F0-45FE-BC17-DD5956BF6F41}" srcOrd="3" destOrd="0" presId="urn:microsoft.com/office/officeart/2005/8/layout/hierarchy4"/>
    <dgm:cxn modelId="{F7653A56-4636-4EDE-A4A1-4B28D8CA4B2D}" type="presParOf" srcId="{27258E22-24D6-4860-843B-107371471A03}" destId="{1AD1C4C8-723E-44C2-BE69-2C79FC190402}" srcOrd="4" destOrd="0" presId="urn:microsoft.com/office/officeart/2005/8/layout/hierarchy4"/>
    <dgm:cxn modelId="{44BBDD8A-A326-4816-9A62-4C4AD1917085}" type="presParOf" srcId="{1AD1C4C8-723E-44C2-BE69-2C79FC190402}" destId="{E2B95276-FDCD-466D-B323-A7FF1D3514D0}" srcOrd="0" destOrd="0" presId="urn:microsoft.com/office/officeart/2005/8/layout/hierarchy4"/>
    <dgm:cxn modelId="{FDEB7A6C-4E46-4132-9A35-B397A699556D}" type="presParOf" srcId="{1AD1C4C8-723E-44C2-BE69-2C79FC190402}" destId="{CFB339FE-7D2B-48A2-9463-F4C37A1D9E1C}" srcOrd="1" destOrd="0" presId="urn:microsoft.com/office/officeart/2005/8/layout/hierarchy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4BD4BB-2932-4953-BD11-AC69371BB1D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257986-73FE-4D30-91C5-E95C36CA2B9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57986-73FE-4D30-91C5-E95C36CA2B9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510"/>
              </a:cxn>
              <a:cxn ang="0">
                <a:pos x="1740" y="510"/>
              </a:cxn>
              <a:cxn ang="0">
                <a:pos x="1595" y="30"/>
              </a:cxn>
              <a:cxn ang="0">
                <a:pos x="0" y="0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/>
            <a:ahLst/>
            <a:cxnLst>
              <a:cxn ang="0">
                <a:pos x="1116" y="0"/>
              </a:cxn>
              <a:cxn ang="0">
                <a:pos x="3840" y="636"/>
              </a:cxn>
              <a:cxn ang="0">
                <a:pos x="4032" y="1356"/>
              </a:cxn>
              <a:cxn ang="0">
                <a:pos x="288" y="1356"/>
              </a:cxn>
              <a:cxn ang="0">
                <a:pos x="0" y="828"/>
              </a:cxn>
              <a:cxn ang="0">
                <a:pos x="1116" y="0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/>
            <a:ahLst/>
            <a:cxnLst>
              <a:cxn ang="0">
                <a:pos x="510" y="1098"/>
              </a:cxn>
              <a:cxn ang="0">
                <a:pos x="2280" y="0"/>
              </a:cxn>
              <a:cxn ang="0">
                <a:pos x="2988" y="342"/>
              </a:cxn>
              <a:cxn ang="0">
                <a:pos x="2988" y="2772"/>
              </a:cxn>
              <a:cxn ang="0">
                <a:pos x="1452" y="3060"/>
              </a:cxn>
              <a:cxn ang="0">
                <a:pos x="0" y="2406"/>
              </a:cxn>
              <a:cxn ang="0">
                <a:pos x="510" y="1098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6" y="1518"/>
              </a:cxn>
              <a:cxn ang="0">
                <a:pos x="2064" y="0"/>
              </a:cxn>
              <a:cxn ang="0">
                <a:pos x="0" y="0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45"/>
              </a:cxn>
              <a:cxn ang="0">
                <a:pos x="636" y="651"/>
              </a:cxn>
              <a:cxn ang="0">
                <a:pos x="632" y="0"/>
              </a:cxn>
              <a:cxn ang="0">
                <a:pos x="0" y="0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687E4F1D-260A-40EF-8EA7-355F8521492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288" y="0"/>
                </a:cxn>
                <a:cxn ang="0">
                  <a:pos x="672" y="0"/>
                </a:cxn>
                <a:cxn ang="0">
                  <a:pos x="672" y="720"/>
                </a:cxn>
                <a:cxn ang="0">
                  <a:pos x="0" y="432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0" y="82"/>
                </a:cxn>
                <a:cxn ang="0">
                  <a:pos x="168" y="824"/>
                </a:cxn>
                <a:cxn ang="0">
                  <a:pos x="212" y="822"/>
                </a:cxn>
                <a:cxn ang="0">
                  <a:pos x="206" y="0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/>
          <a:srcRect l="22409" t="16374" b="27486"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D7147-9160-4BDA-A808-B28C597DE0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FB3F2-12BE-458E-BDBA-611E44A69F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EE955A-12D3-47D3-95B1-C2FF71E7AC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83A0531-80B4-4D3F-89CB-3007124A92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95B866-E509-42CD-BC9E-ABCBD222AA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1C9C80-A3E4-4C00-9937-6A9E117325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5601A1-45BB-4DC9-9C77-3BAC4C2B54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AD702-89DA-47F3-B198-04D77B08CE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B4B1D-A8FD-4D1E-8CE2-A7F1B0F12D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7AD5-5C1D-4EB2-AB50-E3D46FDFBE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C5F6E-A819-44FB-B9FA-BD0FA458E9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E6A22-D317-4E2A-940D-D32C919089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53B99-54AF-4D9F-A04F-8A44948018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B3E5D-AC91-438E-9731-5464E0B981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2D280-ED12-4A6A-ACF5-D45DDCF893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AEB93E-F523-43D7-B805-CF622E49332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/>
          <a:srcRect l="22409" t="16374" b="27486"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428596" y="2214554"/>
            <a:ext cx="5500726" cy="22145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uk-UA" dirty="0" smtClean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“ </a:t>
            </a:r>
            <a:r>
              <a:rPr lang="uk-UA" dirty="0" smtClean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Розвиток життя в  палеозойську еру ”</a:t>
            </a:r>
            <a:endParaRPr lang="en-US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282" y="5143512"/>
            <a:ext cx="3857652" cy="1143008"/>
          </a:xfrm>
        </p:spPr>
        <p:txBody>
          <a:bodyPr/>
          <a:lstStyle/>
          <a:p>
            <a:r>
              <a:rPr lang="uk-UA" sz="28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Підготував:</a:t>
            </a:r>
          </a:p>
          <a:p>
            <a:r>
              <a:rPr lang="uk-UA" sz="2800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Клименко Максим</a:t>
            </a:r>
            <a:endParaRPr lang="en-US" sz="2800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71480"/>
            <a:ext cx="42862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800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Monotype Corsiva" pitchFamily="66" charset="0"/>
              </a:rPr>
              <a:t>Презентація на тему:</a:t>
            </a:r>
            <a:endParaRPr lang="ru-RU" sz="3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хема 11"/>
          <p:cNvGraphicFramePr/>
          <p:nvPr/>
        </p:nvGraphicFramePr>
        <p:xfrm>
          <a:off x="0" y="142852"/>
          <a:ext cx="9001156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214678" y="2857496"/>
            <a:ext cx="104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Хвощі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050" y="3286124"/>
            <a:ext cx="114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Папороті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1714488"/>
            <a:ext cx="85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rgbClr val="00B050"/>
                </a:solidFill>
              </a:rPr>
              <a:t>Плаун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9" name="Стрелка углом вверх 18"/>
          <p:cNvSpPr/>
          <p:nvPr/>
        </p:nvSpPr>
        <p:spPr bwMode="auto">
          <a:xfrm rot="10800000" flipH="1">
            <a:off x="4143372" y="3000372"/>
            <a:ext cx="2643206" cy="285752"/>
          </a:xfrm>
          <a:prstGeom prst="bentUpArrow">
            <a:avLst/>
          </a:prstGeom>
          <a:solidFill>
            <a:srgbClr val="33CC33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sp>
        <p:nvSpPr>
          <p:cNvPr id="20" name="Стрелка углом вверх 19"/>
          <p:cNvSpPr/>
          <p:nvPr/>
        </p:nvSpPr>
        <p:spPr bwMode="auto">
          <a:xfrm rot="10800000">
            <a:off x="2500298" y="3643314"/>
            <a:ext cx="1500198" cy="285752"/>
          </a:xfrm>
          <a:prstGeom prst="bentUpArrow">
            <a:avLst/>
          </a:prstGeom>
          <a:solidFill>
            <a:srgbClr val="33CC33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Стрелка вправо 21"/>
          <p:cNvSpPr/>
          <p:nvPr/>
        </p:nvSpPr>
        <p:spPr bwMode="auto">
          <a:xfrm>
            <a:off x="3071802" y="2143116"/>
            <a:ext cx="1428760" cy="142876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6" grpId="0"/>
      <p:bldP spid="17" grpId="0"/>
      <p:bldP spid="18" grpId="0"/>
      <p:bldP spid="19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7"/>
          <p:cNvSpPr>
            <a:spLocks noGrp="1"/>
          </p:cNvSpPr>
          <p:nvPr>
            <p:ph idx="1"/>
          </p:nvPr>
        </p:nvSpPr>
        <p:spPr>
          <a:xfrm>
            <a:off x="214282" y="285728"/>
            <a:ext cx="4929222" cy="5786478"/>
          </a:xfrm>
        </p:spPr>
        <p:txBody>
          <a:bodyPr/>
          <a:lstStyle/>
          <a:p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Спорідненість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мохів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з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водоростями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і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псилофітами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виявляється</a:t>
            </a:r>
            <a:r>
              <a:rPr lang="ru-RU" sz="1800" dirty="0" smtClean="0">
                <a:solidFill>
                  <a:srgbClr val="00B050"/>
                </a:solidFill>
              </a:rPr>
              <a:t> в тому, </a:t>
            </a:r>
            <a:r>
              <a:rPr lang="ru-RU" sz="1800" dirty="0" err="1" smtClean="0">
                <a:solidFill>
                  <a:srgbClr val="00B050"/>
                </a:solidFill>
              </a:rPr>
              <a:t>що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їхня</a:t>
            </a:r>
            <a:r>
              <a:rPr lang="ru-RU" sz="1800" dirty="0" smtClean="0">
                <a:solidFill>
                  <a:srgbClr val="00B050"/>
                </a:solidFill>
              </a:rPr>
              <a:t> протонема </a:t>
            </a:r>
            <a:r>
              <a:rPr lang="ru-RU" sz="1800" dirty="0" err="1" smtClean="0">
                <a:solidFill>
                  <a:srgbClr val="00B050"/>
                </a:solidFill>
              </a:rPr>
              <a:t>подібна</a:t>
            </a:r>
            <a:r>
              <a:rPr lang="ru-RU" sz="1800" dirty="0" smtClean="0">
                <a:solidFill>
                  <a:srgbClr val="00B050"/>
                </a:solidFill>
              </a:rPr>
              <a:t> до </a:t>
            </a:r>
            <a:r>
              <a:rPr lang="ru-RU" sz="1800" dirty="0" err="1" smtClean="0">
                <a:solidFill>
                  <a:srgbClr val="00B050"/>
                </a:solidFill>
              </a:rPr>
              <a:t>зелених</a:t>
            </a:r>
            <a:r>
              <a:rPr lang="ru-RU" sz="1800" dirty="0" smtClean="0">
                <a:solidFill>
                  <a:srgbClr val="00B050"/>
                </a:solidFill>
              </a:rPr>
              <a:t> водоростей, </a:t>
            </a:r>
            <a:r>
              <a:rPr lang="ru-RU" sz="1800" dirty="0" err="1" smtClean="0">
                <a:solidFill>
                  <a:srgbClr val="00B050"/>
                </a:solidFill>
              </a:rPr>
              <a:t>замість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коренів</a:t>
            </a:r>
            <a:r>
              <a:rPr lang="ru-RU" sz="1800" dirty="0" smtClean="0">
                <a:solidFill>
                  <a:srgbClr val="00B050"/>
                </a:solidFill>
              </a:rPr>
              <a:t> вони </a:t>
            </a:r>
            <a:r>
              <a:rPr lang="ru-RU" sz="1800" dirty="0" err="1" smtClean="0">
                <a:solidFill>
                  <a:srgbClr val="00B050"/>
                </a:solidFill>
              </a:rPr>
              <a:t>мають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ризоїди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запліднення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відбувається</a:t>
            </a:r>
            <a:r>
              <a:rPr lang="ru-RU" sz="1800" dirty="0" smtClean="0">
                <a:solidFill>
                  <a:srgbClr val="00B050"/>
                </a:solidFill>
              </a:rPr>
              <a:t> у водному </a:t>
            </a:r>
            <a:r>
              <a:rPr lang="ru-RU" sz="1800" dirty="0" err="1" smtClean="0">
                <a:solidFill>
                  <a:srgbClr val="00B050"/>
                </a:solidFill>
              </a:rPr>
              <a:t>середовищі</a:t>
            </a:r>
            <a:r>
              <a:rPr lang="ru-RU" sz="1800" dirty="0" smtClean="0">
                <a:solidFill>
                  <a:srgbClr val="00B050"/>
                </a:solidFill>
              </a:rPr>
              <a:t>. В </a:t>
            </a:r>
            <a:r>
              <a:rPr lang="ru-RU" sz="1800" dirty="0" err="1" smtClean="0">
                <a:solidFill>
                  <a:srgbClr val="00B050"/>
                </a:solidFill>
              </a:rPr>
              <a:t>девонський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період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від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псилофітів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виникли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вищі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спорові</a:t>
            </a:r>
            <a:r>
              <a:rPr lang="ru-RU" sz="1800" dirty="0" smtClean="0">
                <a:solidFill>
                  <a:srgbClr val="00B050"/>
                </a:solidFill>
              </a:rPr>
              <a:t>: </a:t>
            </a:r>
            <a:r>
              <a:rPr lang="ru-RU" sz="1800" dirty="0" err="1" smtClean="0">
                <a:solidFill>
                  <a:srgbClr val="00B050"/>
                </a:solidFill>
              </a:rPr>
              <a:t>плауни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хвощі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папороті</a:t>
            </a:r>
            <a:r>
              <a:rPr lang="ru-RU" sz="1800" dirty="0" smtClean="0">
                <a:solidFill>
                  <a:srgbClr val="00B050"/>
                </a:solidFill>
              </a:rPr>
              <a:t>. В них </a:t>
            </a:r>
            <a:r>
              <a:rPr lang="ru-RU" sz="1800" dirty="0" err="1" smtClean="0">
                <a:solidFill>
                  <a:srgbClr val="00B050"/>
                </a:solidFill>
              </a:rPr>
              <a:t>утворились</a:t>
            </a:r>
            <a:r>
              <a:rPr lang="ru-RU" sz="1800" dirty="0" smtClean="0">
                <a:solidFill>
                  <a:srgbClr val="00B050"/>
                </a:solidFill>
              </a:rPr>
              <a:t> добре </a:t>
            </a:r>
            <a:r>
              <a:rPr lang="ru-RU" sz="1800" dirty="0" err="1" smtClean="0">
                <a:solidFill>
                  <a:srgbClr val="00B050"/>
                </a:solidFill>
              </a:rPr>
              <a:t>сформовані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корені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але</a:t>
            </a:r>
            <a:r>
              <a:rPr lang="ru-RU" sz="1800" dirty="0" smtClean="0">
                <a:solidFill>
                  <a:srgbClr val="00B050"/>
                </a:solidFill>
              </a:rPr>
              <a:t> для </a:t>
            </a:r>
            <a:r>
              <a:rPr lang="ru-RU" sz="1800" dirty="0" err="1" smtClean="0">
                <a:solidFill>
                  <a:srgbClr val="00B050"/>
                </a:solidFill>
              </a:rPr>
              <a:t>розмноження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їм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необхідна</a:t>
            </a:r>
            <a:r>
              <a:rPr lang="ru-RU" sz="1800" dirty="0" smtClean="0">
                <a:solidFill>
                  <a:srgbClr val="00B050"/>
                </a:solidFill>
              </a:rPr>
              <a:t> вода, в </a:t>
            </a:r>
            <a:r>
              <a:rPr lang="ru-RU" sz="1800" dirty="0" err="1" smtClean="0">
                <a:solidFill>
                  <a:srgbClr val="00B050"/>
                </a:solidFill>
              </a:rPr>
              <a:t>якій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переміщуються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статеві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клітини</a:t>
            </a:r>
            <a:r>
              <a:rPr lang="ru-RU" sz="1800" dirty="0" smtClean="0">
                <a:solidFill>
                  <a:srgbClr val="00B050"/>
                </a:solidFill>
              </a:rPr>
              <a:t>. </a:t>
            </a:r>
            <a:r>
              <a:rPr lang="ru-RU" sz="1800" dirty="0" err="1" smtClean="0">
                <a:solidFill>
                  <a:srgbClr val="00B050"/>
                </a:solidFill>
              </a:rPr>
              <a:t>Клімат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наступного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кам'яновугільного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періоду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був</a:t>
            </a:r>
            <a:r>
              <a:rPr lang="ru-RU" sz="1800" dirty="0" smtClean="0">
                <a:solidFill>
                  <a:srgbClr val="00B050"/>
                </a:solidFill>
              </a:rPr>
              <a:t> теплим, </a:t>
            </a:r>
            <a:r>
              <a:rPr lang="ru-RU" sz="1800" dirty="0" err="1" smtClean="0">
                <a:solidFill>
                  <a:srgbClr val="00B050"/>
                </a:solidFill>
              </a:rPr>
              <a:t>вологим</a:t>
            </a:r>
            <a:r>
              <a:rPr lang="ru-RU" sz="1800" dirty="0" smtClean="0">
                <a:solidFill>
                  <a:srgbClr val="00B050"/>
                </a:solidFill>
              </a:rPr>
              <a:t>, атмосфера </a:t>
            </a:r>
            <a:r>
              <a:rPr lang="ru-RU" sz="1800" dirty="0" err="1" smtClean="0">
                <a:solidFill>
                  <a:srgbClr val="00B050"/>
                </a:solidFill>
              </a:rPr>
              <a:t>містила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велику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кількість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вуглекислого</a:t>
            </a:r>
            <a:r>
              <a:rPr lang="ru-RU" sz="1800" dirty="0" smtClean="0">
                <a:solidFill>
                  <a:srgbClr val="00B050"/>
                </a:solidFill>
              </a:rPr>
              <a:t> газу. </a:t>
            </a:r>
            <a:r>
              <a:rPr lang="ru-RU" sz="1800" dirty="0" err="1" smtClean="0">
                <a:solidFill>
                  <a:srgbClr val="00B050"/>
                </a:solidFill>
              </a:rPr>
              <a:t>Це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сприяло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бурхливому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розвитку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папоротеподібних</a:t>
            </a:r>
            <a:r>
              <a:rPr lang="ru-RU" sz="1800" dirty="0" smtClean="0">
                <a:solidFill>
                  <a:srgbClr val="00B050"/>
                </a:solidFill>
              </a:rPr>
              <a:t>, </a:t>
            </a:r>
            <a:r>
              <a:rPr lang="ru-RU" sz="1800" dirty="0" err="1" smtClean="0">
                <a:solidFill>
                  <a:srgbClr val="00B050"/>
                </a:solidFill>
              </a:rPr>
              <a:t>це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був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період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їхнього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розквіту</a:t>
            </a:r>
            <a:r>
              <a:rPr lang="ru-RU" sz="1800" dirty="0" smtClean="0">
                <a:solidFill>
                  <a:srgbClr val="00B050"/>
                </a:solidFill>
              </a:rPr>
              <a:t>. </a:t>
            </a:r>
            <a:r>
              <a:rPr lang="ru-RU" sz="1800" dirty="0" err="1" smtClean="0">
                <a:solidFill>
                  <a:srgbClr val="00B050"/>
                </a:solidFill>
              </a:rPr>
              <a:t>Деякі</a:t>
            </a:r>
            <a:r>
              <a:rPr lang="ru-RU" sz="1800" dirty="0" smtClean="0">
                <a:solidFill>
                  <a:srgbClr val="00B050"/>
                </a:solidFill>
              </a:rPr>
              <a:t> </a:t>
            </a:r>
            <a:r>
              <a:rPr lang="ru-RU" sz="1800" dirty="0" err="1" smtClean="0">
                <a:solidFill>
                  <a:srgbClr val="00B050"/>
                </a:solidFill>
              </a:rPr>
              <a:t>хвощі</a:t>
            </a:r>
            <a:r>
              <a:rPr lang="ru-RU" sz="1800" dirty="0" smtClean="0">
                <a:solidFill>
                  <a:srgbClr val="00B050"/>
                </a:solidFill>
              </a:rPr>
              <a:t> досягали 30метрової </a:t>
            </a:r>
            <a:r>
              <a:rPr lang="ru-RU" sz="1800" dirty="0" err="1" smtClean="0">
                <a:solidFill>
                  <a:srgbClr val="00B050"/>
                </a:solidFill>
              </a:rPr>
              <a:t>висоти</a:t>
            </a:r>
            <a:r>
              <a:rPr lang="ru-RU" sz="1800" dirty="0" smtClean="0">
                <a:solidFill>
                  <a:srgbClr val="00B050"/>
                </a:solidFill>
              </a:rPr>
              <a:t>.</a:t>
            </a:r>
          </a:p>
          <a:p>
            <a:endParaRPr lang="ru-RU" sz="180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071942"/>
            <a:ext cx="3254362" cy="2594753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786050" y="6286520"/>
            <a:ext cx="2614602" cy="292116"/>
          </a:xfrm>
        </p:spPr>
        <p:txBody>
          <a:bodyPr/>
          <a:lstStyle/>
          <a:p>
            <a:r>
              <a:rPr lang="uk-UA" sz="1800" dirty="0" smtClean="0"/>
              <a:t>Зелені водорості</a:t>
            </a:r>
            <a:endParaRPr lang="ru-RU" sz="18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000108"/>
            <a:ext cx="2185974" cy="2185974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Заголовок 1"/>
          <p:cNvSpPr txBox="1">
            <a:spLocks/>
          </p:cNvSpPr>
          <p:nvPr/>
        </p:nvSpPr>
        <p:spPr bwMode="black">
          <a:xfrm>
            <a:off x="7000892" y="3286124"/>
            <a:ext cx="1971692" cy="36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Бурі водорості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214282" y="928670"/>
            <a:ext cx="8229600" cy="3614750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00B050"/>
                </a:solidFill>
              </a:rPr>
              <a:t>Розвиток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наземної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рослинності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сприяв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формуванню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ґрунту</a:t>
            </a:r>
            <a:r>
              <a:rPr lang="ru-RU" sz="2400" dirty="0" smtClean="0">
                <a:solidFill>
                  <a:srgbClr val="00B050"/>
                </a:solidFill>
              </a:rPr>
              <a:t>, </a:t>
            </a:r>
            <a:r>
              <a:rPr lang="ru-RU" sz="2400" dirty="0" err="1" smtClean="0">
                <a:solidFill>
                  <a:srgbClr val="00B050"/>
                </a:solidFill>
              </a:rPr>
              <a:t>з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решток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</a:t>
            </a:r>
            <a:r>
              <a:rPr lang="ru-RU" sz="2400" dirty="0" smtClean="0">
                <a:solidFill>
                  <a:srgbClr val="00B050"/>
                </a:solidFill>
              </a:rPr>
              <a:t> того </a:t>
            </a:r>
            <a:r>
              <a:rPr lang="ru-RU" sz="2400" dirty="0" err="1" smtClean="0">
                <a:solidFill>
                  <a:srgbClr val="00B050"/>
                </a:solidFill>
              </a:rPr>
              <a:t>періоду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утворилося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кам'яне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вугілля</a:t>
            </a:r>
            <a:r>
              <a:rPr lang="ru-RU" sz="2400" dirty="0" smtClean="0">
                <a:solidFill>
                  <a:srgbClr val="00B050"/>
                </a:solidFill>
              </a:rPr>
              <a:t>. В </a:t>
            </a:r>
            <a:r>
              <a:rPr lang="ru-RU" sz="2400" dirty="0" err="1" smtClean="0">
                <a:solidFill>
                  <a:srgbClr val="00B050"/>
                </a:solidFill>
              </a:rPr>
              <a:t>ньому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ніби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законсервувалась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значна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частина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вуглекислого</a:t>
            </a:r>
            <a:r>
              <a:rPr lang="ru-RU" sz="2400" dirty="0" smtClean="0">
                <a:solidFill>
                  <a:srgbClr val="00B050"/>
                </a:solidFill>
              </a:rPr>
              <a:t> газу </a:t>
            </a:r>
            <a:r>
              <a:rPr lang="ru-RU" sz="2400" dirty="0" err="1" smtClean="0">
                <a:solidFill>
                  <a:srgbClr val="00B050"/>
                </a:solidFill>
              </a:rPr>
              <a:t>атмосфери</a:t>
            </a:r>
            <a:r>
              <a:rPr lang="ru-RU" sz="2400" dirty="0" smtClean="0">
                <a:solidFill>
                  <a:srgbClr val="00B050"/>
                </a:solidFill>
              </a:rPr>
              <a:t>. В </a:t>
            </a:r>
            <a:r>
              <a:rPr lang="ru-RU" sz="2400" dirty="0" err="1" smtClean="0">
                <a:solidFill>
                  <a:srgbClr val="00B050"/>
                </a:solidFill>
              </a:rPr>
              <a:t>результаті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інтенсивного</a:t>
            </a:r>
            <a:r>
              <a:rPr lang="ru-RU" sz="2400" dirty="0" smtClean="0">
                <a:solidFill>
                  <a:srgbClr val="00B050"/>
                </a:solidFill>
              </a:rPr>
              <a:t> фотосинтезу, </a:t>
            </a:r>
            <a:r>
              <a:rPr lang="ru-RU" sz="2400" dirty="0" err="1" smtClean="0">
                <a:solidFill>
                  <a:srgbClr val="00B050"/>
                </a:solidFill>
              </a:rPr>
              <a:t>який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відбувався</a:t>
            </a:r>
            <a:r>
              <a:rPr lang="ru-RU" sz="2400" dirty="0" smtClean="0">
                <a:solidFill>
                  <a:srgbClr val="00B050"/>
                </a:solidFill>
              </a:rPr>
              <a:t> в </a:t>
            </a:r>
            <a:r>
              <a:rPr lang="ru-RU" sz="2400" dirty="0" err="1" smtClean="0">
                <a:solidFill>
                  <a:srgbClr val="00B050"/>
                </a:solidFill>
              </a:rPr>
              <a:t>зелених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рослинах</a:t>
            </a:r>
            <a:r>
              <a:rPr lang="ru-RU" sz="2400" dirty="0" smtClean="0">
                <a:solidFill>
                  <a:srgbClr val="00B050"/>
                </a:solidFill>
              </a:rPr>
              <a:t>, атмосфера </a:t>
            </a:r>
            <a:r>
              <a:rPr lang="ru-RU" sz="2400" dirty="0" err="1" smtClean="0">
                <a:solidFill>
                  <a:srgbClr val="00B050"/>
                </a:solidFill>
              </a:rPr>
              <a:t>збагачувалась</a:t>
            </a:r>
            <a:r>
              <a:rPr lang="ru-RU" sz="2400" dirty="0" smtClean="0">
                <a:solidFill>
                  <a:srgbClr val="00B050"/>
                </a:solidFill>
              </a:rPr>
              <a:t> на </a:t>
            </a:r>
            <a:r>
              <a:rPr lang="ru-RU" sz="2400" dirty="0" err="1" smtClean="0">
                <a:solidFill>
                  <a:srgbClr val="00B050"/>
                </a:solidFill>
              </a:rPr>
              <a:t>кисень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  <a:r>
              <a:rPr lang="ru-RU" sz="2400" dirty="0" err="1" smtClean="0">
                <a:solidFill>
                  <a:srgbClr val="00B050"/>
                </a:solidFill>
              </a:rPr>
              <a:t>Внаслідок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зміни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хімічного</a:t>
            </a:r>
            <a:r>
              <a:rPr lang="ru-RU" sz="2400" dirty="0" smtClean="0">
                <a:solidFill>
                  <a:srgbClr val="00B050"/>
                </a:solidFill>
              </a:rPr>
              <a:t> складу </a:t>
            </a:r>
            <a:r>
              <a:rPr lang="ru-RU" sz="2400" dirty="0" err="1" smtClean="0">
                <a:solidFill>
                  <a:srgbClr val="00B050"/>
                </a:solidFill>
              </a:rPr>
              <a:t>атмосфери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з'явилась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можливість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заселення</a:t>
            </a:r>
            <a:r>
              <a:rPr lang="ru-RU" sz="2400" dirty="0" smtClean="0">
                <a:solidFill>
                  <a:srgbClr val="00B050"/>
                </a:solidFill>
              </a:rPr>
              <a:t> суходолу </a:t>
            </a:r>
            <a:r>
              <a:rPr lang="ru-RU" sz="2400" dirty="0" err="1" smtClean="0">
                <a:solidFill>
                  <a:srgbClr val="00B050"/>
                </a:solidFill>
              </a:rPr>
              <a:t>тваринами</a:t>
            </a:r>
            <a:r>
              <a:rPr lang="ru-RU" sz="2400" dirty="0" smtClean="0">
                <a:solidFill>
                  <a:srgbClr val="00B050"/>
                </a:solidFill>
              </a:rPr>
              <a:t>.</a:t>
            </a:r>
          </a:p>
          <a:p>
            <a:endParaRPr lang="ru-RU" sz="2400" dirty="0"/>
          </a:p>
        </p:txBody>
      </p:sp>
      <p:pic>
        <p:nvPicPr>
          <p:cNvPr id="2053" name="Picture 5" descr="http://148.251.8.11/board/board/2/603191_610879_1332764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143380"/>
            <a:ext cx="3571880" cy="2381253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814754" y="1500174"/>
            <a:ext cx="5329246" cy="888984"/>
          </a:xfrm>
        </p:spPr>
        <p:txBody>
          <a:bodyPr/>
          <a:lstStyle/>
          <a:p>
            <a:r>
              <a:rPr lang="uk-UA" dirty="0" smtClean="0"/>
              <a:t>Насінні папороті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xfrm>
            <a:off x="357158" y="285728"/>
            <a:ext cx="4214842" cy="6072230"/>
          </a:xfrm>
        </p:spPr>
        <p:txBody>
          <a:bodyPr/>
          <a:lstStyle/>
          <a:p>
            <a:r>
              <a:rPr lang="ru-RU" sz="2400" dirty="0" smtClean="0">
                <a:solidFill>
                  <a:srgbClr val="00B050"/>
                </a:solidFill>
              </a:rPr>
              <a:t>У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рослинному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світі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відбувся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ще</a:t>
            </a:r>
            <a:r>
              <a:rPr lang="ru-RU" sz="2400" dirty="0" smtClean="0">
                <a:solidFill>
                  <a:srgbClr val="00B050"/>
                </a:solidFill>
              </a:rPr>
              <a:t> один ароморфоз — </a:t>
            </a:r>
            <a:r>
              <a:rPr lang="ru-RU" sz="2400" dirty="0" err="1" smtClean="0">
                <a:solidFill>
                  <a:srgbClr val="00B050"/>
                </a:solidFill>
              </a:rPr>
              <a:t>з'явились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насінні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папороті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</a:p>
          <a:p>
            <a:r>
              <a:rPr lang="ru-RU" sz="2400" dirty="0" smtClean="0">
                <a:solidFill>
                  <a:srgbClr val="00B050"/>
                </a:solidFill>
              </a:rPr>
              <a:t>В </a:t>
            </a:r>
            <a:r>
              <a:rPr lang="ru-RU" sz="2400" dirty="0" err="1" smtClean="0">
                <a:solidFill>
                  <a:srgbClr val="00B050"/>
                </a:solidFill>
              </a:rPr>
              <a:t>насінні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нагромаджувались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поживні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речовини</a:t>
            </a:r>
            <a:r>
              <a:rPr lang="ru-RU" sz="2400" dirty="0" smtClean="0">
                <a:solidFill>
                  <a:srgbClr val="00B050"/>
                </a:solidFill>
              </a:rPr>
              <a:t>, </a:t>
            </a:r>
            <a:r>
              <a:rPr lang="ru-RU" sz="2400" dirty="0" err="1" smtClean="0">
                <a:solidFill>
                  <a:srgbClr val="00B050"/>
                </a:solidFill>
              </a:rPr>
              <a:t>воно</a:t>
            </a:r>
            <a:r>
              <a:rPr lang="ru-RU" sz="2400" dirty="0" smtClean="0">
                <a:solidFill>
                  <a:srgbClr val="00B050"/>
                </a:solidFill>
              </a:rPr>
              <a:t> мало </a:t>
            </a:r>
            <a:r>
              <a:rPr lang="ru-RU" sz="2400" dirty="0" err="1" smtClean="0">
                <a:solidFill>
                  <a:srgbClr val="00B050"/>
                </a:solidFill>
              </a:rPr>
              <a:t>оболонку</a:t>
            </a:r>
            <a:r>
              <a:rPr lang="ru-RU" sz="2400" dirty="0" smtClean="0">
                <a:solidFill>
                  <a:srgbClr val="00B050"/>
                </a:solidFill>
              </a:rPr>
              <a:t>, яка </a:t>
            </a:r>
            <a:r>
              <a:rPr lang="ru-RU" sz="2400" dirty="0" err="1" smtClean="0">
                <a:solidFill>
                  <a:srgbClr val="00B050"/>
                </a:solidFill>
              </a:rPr>
              <a:t>захищала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його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від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несприятливих</a:t>
            </a:r>
            <a:r>
              <a:rPr lang="ru-RU" sz="2400" dirty="0" smtClean="0">
                <a:solidFill>
                  <a:srgbClr val="00B050"/>
                </a:solidFill>
              </a:rPr>
              <a:t> умов. </a:t>
            </a:r>
            <a:r>
              <a:rPr lang="ru-RU" sz="2400" dirty="0" err="1" smtClean="0">
                <a:solidFill>
                  <a:srgbClr val="00B050"/>
                </a:solidFill>
              </a:rPr>
              <a:t>Насінним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рослинам</a:t>
            </a:r>
            <a:r>
              <a:rPr lang="ru-RU" sz="2400" dirty="0" smtClean="0">
                <a:solidFill>
                  <a:srgbClr val="00B050"/>
                </a:solidFill>
              </a:rPr>
              <a:t> для </a:t>
            </a:r>
            <a:r>
              <a:rPr lang="ru-RU" sz="2400" dirty="0" err="1" smtClean="0">
                <a:solidFill>
                  <a:srgbClr val="00B050"/>
                </a:solidFill>
              </a:rPr>
              <a:t>запліднення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насінини</a:t>
            </a:r>
            <a:r>
              <a:rPr lang="ru-RU" sz="2400" dirty="0" smtClean="0">
                <a:solidFill>
                  <a:srgbClr val="00B050"/>
                </a:solidFill>
              </a:rPr>
              <a:t> вода не </a:t>
            </a:r>
            <a:r>
              <a:rPr lang="ru-RU" sz="2400" dirty="0" err="1" smtClean="0">
                <a:solidFill>
                  <a:srgbClr val="00B050"/>
                </a:solidFill>
              </a:rPr>
              <a:t>потрібна</a:t>
            </a:r>
            <a:r>
              <a:rPr lang="ru-RU" sz="2400" dirty="0" smtClean="0">
                <a:solidFill>
                  <a:srgbClr val="00B050"/>
                </a:solidFill>
              </a:rPr>
              <a:t>, </a:t>
            </a:r>
            <a:r>
              <a:rPr lang="ru-RU" sz="2400" dirty="0" err="1" smtClean="0">
                <a:solidFill>
                  <a:srgbClr val="00B050"/>
                </a:solidFill>
              </a:rPr>
              <a:t>що</a:t>
            </a:r>
            <a:r>
              <a:rPr lang="ru-RU" sz="2400" dirty="0" smtClean="0">
                <a:solidFill>
                  <a:srgbClr val="00B050"/>
                </a:solidFill>
              </a:rPr>
              <a:t> дало </a:t>
            </a:r>
            <a:r>
              <a:rPr lang="ru-RU" sz="2400" dirty="0" err="1" smtClean="0">
                <a:solidFill>
                  <a:srgbClr val="00B050"/>
                </a:solidFill>
              </a:rPr>
              <a:t>їм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змогу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завоювати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суходіл</a:t>
            </a:r>
            <a:r>
              <a:rPr lang="ru-RU" sz="2400" dirty="0" smtClean="0">
                <a:solidFill>
                  <a:srgbClr val="00B050"/>
                </a:solidFill>
              </a:rPr>
              <a:t>.</a:t>
            </a:r>
          </a:p>
          <a:p>
            <a:endParaRPr lang="ru-RU" sz="2400" dirty="0"/>
          </a:p>
        </p:txBody>
      </p:sp>
      <p:pic>
        <p:nvPicPr>
          <p:cNvPr id="5124" name="Picture 4" descr="http://byology.ru/wp-content/uploads/2012/03/nassin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000372"/>
            <a:ext cx="3810000" cy="293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1071546"/>
            <a:ext cx="8143932" cy="3000396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00B050"/>
                </a:solidFill>
              </a:rPr>
              <a:t>Клімат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кам'яновугільного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періоду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сприяв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також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розквіту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земноводних</a:t>
            </a:r>
            <a:r>
              <a:rPr lang="ru-RU" sz="2400" dirty="0" smtClean="0">
                <a:solidFill>
                  <a:srgbClr val="00B050"/>
                </a:solidFill>
              </a:rPr>
              <a:t> (</a:t>
            </a:r>
            <a:r>
              <a:rPr lang="ru-RU" sz="2400" dirty="0" err="1" smtClean="0">
                <a:solidFill>
                  <a:srgbClr val="00B050"/>
                </a:solidFill>
              </a:rPr>
              <a:t>стегоцефалів</a:t>
            </a:r>
            <a:r>
              <a:rPr lang="ru-RU" sz="2400" dirty="0" smtClean="0">
                <a:solidFill>
                  <a:srgbClr val="00B050"/>
                </a:solidFill>
              </a:rPr>
              <a:t>). На </a:t>
            </a:r>
            <a:r>
              <a:rPr lang="ru-RU" sz="2400" dirty="0" err="1" smtClean="0">
                <a:solidFill>
                  <a:srgbClr val="00B050"/>
                </a:solidFill>
              </a:rPr>
              <a:t>суходолі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ворогів</a:t>
            </a:r>
            <a:r>
              <a:rPr lang="ru-RU" sz="2400" dirty="0" smtClean="0">
                <a:solidFill>
                  <a:srgbClr val="00B050"/>
                </a:solidFill>
              </a:rPr>
              <a:t> у них </a:t>
            </a:r>
            <a:r>
              <a:rPr lang="ru-RU" sz="2400" dirty="0" err="1" smtClean="0">
                <a:solidFill>
                  <a:srgbClr val="00B050"/>
                </a:solidFill>
              </a:rPr>
              <a:t>ще</a:t>
            </a:r>
            <a:r>
              <a:rPr lang="ru-RU" sz="2400" dirty="0" smtClean="0">
                <a:solidFill>
                  <a:srgbClr val="00B050"/>
                </a:solidFill>
              </a:rPr>
              <a:t> не </a:t>
            </a:r>
            <a:r>
              <a:rPr lang="ru-RU" sz="2400" dirty="0" err="1" smtClean="0">
                <a:solidFill>
                  <a:srgbClr val="00B050"/>
                </a:solidFill>
              </a:rPr>
              <a:t>було</a:t>
            </a:r>
            <a:r>
              <a:rPr lang="ru-RU" sz="2400" dirty="0" smtClean="0">
                <a:solidFill>
                  <a:srgbClr val="00B050"/>
                </a:solidFill>
              </a:rPr>
              <a:t>, а </a:t>
            </a:r>
            <a:r>
              <a:rPr lang="ru-RU" sz="2400" dirty="0" err="1" smtClean="0">
                <a:solidFill>
                  <a:srgbClr val="00B050"/>
                </a:solidFill>
              </a:rPr>
              <a:t>численні</a:t>
            </a:r>
            <a:r>
              <a:rPr lang="ru-RU" sz="2400" dirty="0" smtClean="0">
                <a:solidFill>
                  <a:srgbClr val="00B050"/>
                </a:solidFill>
              </a:rPr>
              <a:t> черви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членистоногі</a:t>
            </a:r>
            <a:r>
              <a:rPr lang="ru-RU" sz="2400" dirty="0" smtClean="0">
                <a:solidFill>
                  <a:srgbClr val="00B050"/>
                </a:solidFill>
              </a:rPr>
              <a:t>, особливо </a:t>
            </a:r>
            <a:r>
              <a:rPr lang="ru-RU" sz="2400" dirty="0" err="1" smtClean="0">
                <a:solidFill>
                  <a:srgbClr val="00B050"/>
                </a:solidFill>
              </a:rPr>
              <a:t>павукоподібні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комахи</a:t>
            </a:r>
            <a:r>
              <a:rPr lang="ru-RU" sz="2400" dirty="0" smtClean="0">
                <a:solidFill>
                  <a:srgbClr val="00B050"/>
                </a:solidFill>
              </a:rPr>
              <a:t>, </a:t>
            </a:r>
            <a:r>
              <a:rPr lang="ru-RU" sz="2400" dirty="0" err="1" smtClean="0">
                <a:solidFill>
                  <a:srgbClr val="00B050"/>
                </a:solidFill>
              </a:rPr>
              <a:t>були</a:t>
            </a:r>
            <a:r>
              <a:rPr lang="ru-RU" sz="2400" dirty="0" smtClean="0">
                <a:solidFill>
                  <a:srgbClr val="00B050"/>
                </a:solidFill>
              </a:rPr>
              <a:t> для </a:t>
            </a:r>
            <a:r>
              <a:rPr lang="ru-RU" sz="2400" dirty="0" err="1" smtClean="0">
                <a:solidFill>
                  <a:srgbClr val="00B050"/>
                </a:solidFill>
              </a:rPr>
              <a:t>земноводних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відмінним</a:t>
            </a:r>
            <a:r>
              <a:rPr lang="ru-RU" sz="2400" dirty="0" smtClean="0">
                <a:solidFill>
                  <a:srgbClr val="00B050"/>
                </a:solidFill>
              </a:rPr>
              <a:t> кормом. </a:t>
            </a:r>
            <a:r>
              <a:rPr lang="ru-RU" sz="2400" dirty="0" err="1" smtClean="0">
                <a:solidFill>
                  <a:srgbClr val="00B050"/>
                </a:solidFill>
              </a:rPr>
              <a:t>Внаслідок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дивергенції</a:t>
            </a:r>
            <a:r>
              <a:rPr lang="ru-RU" sz="2400" dirty="0" smtClean="0">
                <a:solidFill>
                  <a:srgbClr val="00B050"/>
                </a:solidFill>
              </a:rPr>
              <a:t> та </a:t>
            </a:r>
            <a:r>
              <a:rPr lang="ru-RU" sz="2400" dirty="0" err="1" smtClean="0">
                <a:solidFill>
                  <a:srgbClr val="00B050"/>
                </a:solidFill>
              </a:rPr>
              <a:t>ідіоадаптацій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з'явилось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багато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видів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стегоцефалів</a:t>
            </a:r>
            <a:r>
              <a:rPr lang="ru-RU" sz="2400" dirty="0" smtClean="0">
                <a:solidFill>
                  <a:srgbClr val="00B050"/>
                </a:solidFill>
              </a:rPr>
              <a:t>, </a:t>
            </a:r>
            <a:r>
              <a:rPr lang="ru-RU" sz="2400" dirty="0" err="1" smtClean="0">
                <a:solidFill>
                  <a:srgbClr val="00B050"/>
                </a:solidFill>
              </a:rPr>
              <a:t>деякі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з</a:t>
            </a:r>
            <a:r>
              <a:rPr lang="ru-RU" sz="2400" dirty="0" smtClean="0">
                <a:solidFill>
                  <a:srgbClr val="00B050"/>
                </a:solidFill>
              </a:rPr>
              <a:t> них досягали </a:t>
            </a:r>
            <a:r>
              <a:rPr lang="ru-RU" sz="2400" dirty="0" err="1" smtClean="0">
                <a:solidFill>
                  <a:srgbClr val="00B050"/>
                </a:solidFill>
              </a:rPr>
              <a:t>гігантських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розмірів</a:t>
            </a:r>
            <a:r>
              <a:rPr lang="ru-RU" sz="2400" dirty="0" smtClean="0">
                <a:solidFill>
                  <a:srgbClr val="00B050"/>
                </a:solidFill>
              </a:rPr>
              <a:t> (до 47 м </a:t>
            </a:r>
            <a:r>
              <a:rPr lang="ru-RU" sz="2400" dirty="0" err="1" smtClean="0">
                <a:solidFill>
                  <a:srgbClr val="00B050"/>
                </a:solidFill>
              </a:rPr>
              <a:t>завдовжки</a:t>
            </a:r>
            <a:r>
              <a:rPr lang="ru-RU" sz="2400" dirty="0" smtClean="0">
                <a:solidFill>
                  <a:srgbClr val="00B050"/>
                </a:solidFill>
              </a:rPr>
              <a:t>).</a:t>
            </a:r>
          </a:p>
          <a:p>
            <a:endParaRPr lang="ru-RU" sz="2400" dirty="0"/>
          </a:p>
        </p:txBody>
      </p:sp>
      <p:pic>
        <p:nvPicPr>
          <p:cNvPr id="10244" name="Picture 4" descr="http://upload.wikimedia.org/wikipedia/commons/thumb/b/bc/Benthosuchus2DB2small.jpg/800px-Benthosuchus2DB2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857628"/>
            <a:ext cx="4335653" cy="2579714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285720" y="142852"/>
            <a:ext cx="4071966" cy="857256"/>
          </a:xfrm>
        </p:spPr>
        <p:txBody>
          <a:bodyPr/>
          <a:lstStyle/>
          <a:p>
            <a:r>
              <a:rPr lang="uk-UA" sz="3600" dirty="0" err="1" smtClean="0"/>
              <a:t>Стагоцефал</a:t>
            </a:r>
            <a:endParaRPr lang="ru-RU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3071834" cy="720744"/>
          </a:xfrm>
        </p:spPr>
        <p:txBody>
          <a:bodyPr/>
          <a:lstStyle/>
          <a:p>
            <a:r>
              <a:rPr lang="uk-UA" sz="3600" dirty="0" smtClean="0"/>
              <a:t>Плазуни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44" y="1071546"/>
            <a:ext cx="8429684" cy="5214974"/>
          </a:xfrm>
        </p:spPr>
        <p:txBody>
          <a:bodyPr/>
          <a:lstStyle/>
          <a:p>
            <a:r>
              <a:rPr lang="ru-RU" sz="2000" dirty="0" err="1" smtClean="0">
                <a:solidFill>
                  <a:srgbClr val="00B050"/>
                </a:solidFill>
              </a:rPr>
              <a:t>Наприкінці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кам'яновугільного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й</a:t>
            </a:r>
            <a:r>
              <a:rPr lang="ru-RU" sz="2000" dirty="0" smtClean="0">
                <a:solidFill>
                  <a:srgbClr val="00B050"/>
                </a:solidFill>
              </a:rPr>
              <a:t> особливо в </a:t>
            </a:r>
            <a:r>
              <a:rPr lang="ru-RU" sz="2000" dirty="0" err="1" smtClean="0">
                <a:solidFill>
                  <a:srgbClr val="00B050"/>
                </a:solidFill>
              </a:rPr>
              <a:t>пермський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період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клімат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змінився</a:t>
            </a:r>
            <a:r>
              <a:rPr lang="ru-RU" sz="2000" dirty="0" smtClean="0">
                <a:solidFill>
                  <a:srgbClr val="00B050"/>
                </a:solidFill>
              </a:rPr>
              <a:t>, став сухим. </a:t>
            </a:r>
            <a:r>
              <a:rPr lang="ru-RU" sz="2000" dirty="0" err="1" smtClean="0">
                <a:solidFill>
                  <a:srgbClr val="00B050"/>
                </a:solidFill>
              </a:rPr>
              <a:t>Це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призвело</a:t>
            </a:r>
            <a:r>
              <a:rPr lang="ru-RU" sz="2000" dirty="0" smtClean="0">
                <a:solidFill>
                  <a:srgbClr val="00B050"/>
                </a:solidFill>
              </a:rPr>
              <a:t> до </a:t>
            </a:r>
            <a:r>
              <a:rPr lang="ru-RU" sz="2000" dirty="0" err="1" smtClean="0">
                <a:solidFill>
                  <a:srgbClr val="00B050"/>
                </a:solidFill>
              </a:rPr>
              <a:t>масового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вимирання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папоротеподібних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і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земноводних</a:t>
            </a:r>
            <a:r>
              <a:rPr lang="ru-RU" sz="2000" dirty="0" smtClean="0">
                <a:solidFill>
                  <a:srgbClr val="00B050"/>
                </a:solidFill>
              </a:rPr>
              <a:t>. </a:t>
            </a:r>
            <a:r>
              <a:rPr lang="ru-RU" sz="2000" dirty="0" err="1" smtClean="0">
                <a:solidFill>
                  <a:srgbClr val="00B050"/>
                </a:solidFill>
              </a:rPr>
              <a:t>Ті</a:t>
            </a:r>
            <a:r>
              <a:rPr lang="ru-RU" sz="2000" dirty="0" smtClean="0">
                <a:solidFill>
                  <a:srgbClr val="00B050"/>
                </a:solidFill>
              </a:rPr>
              <a:t> ж </a:t>
            </a:r>
            <a:r>
              <a:rPr lang="ru-RU" sz="2000" dirty="0" err="1" smtClean="0">
                <a:solidFill>
                  <a:srgbClr val="00B050"/>
                </a:solidFill>
              </a:rPr>
              <a:t>особини</a:t>
            </a:r>
            <a:r>
              <a:rPr lang="ru-RU" sz="2000" dirty="0" smtClean="0">
                <a:solidFill>
                  <a:srgbClr val="00B050"/>
                </a:solidFill>
              </a:rPr>
              <a:t>, </a:t>
            </a:r>
            <a:r>
              <a:rPr lang="ru-RU" sz="2000" dirty="0" err="1" smtClean="0">
                <a:solidFill>
                  <a:srgbClr val="00B050"/>
                </a:solidFill>
              </a:rPr>
              <a:t>які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вижили</a:t>
            </a:r>
            <a:r>
              <a:rPr lang="ru-RU" sz="2000" dirty="0" smtClean="0">
                <a:solidFill>
                  <a:srgbClr val="00B050"/>
                </a:solidFill>
              </a:rPr>
              <a:t> у </a:t>
            </a:r>
            <a:r>
              <a:rPr lang="ru-RU" sz="2000" dirty="0" err="1" smtClean="0">
                <a:solidFill>
                  <a:srgbClr val="00B050"/>
                </a:solidFill>
              </a:rPr>
              <a:t>більш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вологих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місцях</a:t>
            </a:r>
            <a:r>
              <a:rPr lang="ru-RU" sz="2000" dirty="0" smtClean="0">
                <a:solidFill>
                  <a:srgbClr val="00B050"/>
                </a:solidFill>
              </a:rPr>
              <a:t>, дали початок </a:t>
            </a:r>
            <a:r>
              <a:rPr lang="ru-RU" sz="2000" dirty="0" err="1" smtClean="0">
                <a:solidFill>
                  <a:srgbClr val="00B050"/>
                </a:solidFill>
              </a:rPr>
              <a:t>земноводним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і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папоротеподібним</a:t>
            </a:r>
            <a:r>
              <a:rPr lang="ru-RU" sz="2000" dirty="0" smtClean="0">
                <a:solidFill>
                  <a:srgbClr val="00B050"/>
                </a:solidFill>
              </a:rPr>
              <a:t> невеликих </a:t>
            </a:r>
            <a:r>
              <a:rPr lang="ru-RU" sz="2000" dirty="0" err="1" smtClean="0">
                <a:solidFill>
                  <a:srgbClr val="00B050"/>
                </a:solidFill>
              </a:rPr>
              <a:t>розмірів</a:t>
            </a:r>
            <a:r>
              <a:rPr lang="ru-RU" sz="2000" dirty="0" smtClean="0">
                <a:solidFill>
                  <a:srgbClr val="00B050"/>
                </a:solidFill>
              </a:rPr>
              <a:t>. </a:t>
            </a:r>
            <a:r>
              <a:rPr lang="ru-RU" sz="2000" dirty="0" err="1" smtClean="0">
                <a:solidFill>
                  <a:srgbClr val="00B050"/>
                </a:solidFill>
              </a:rPr>
              <a:t>Від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стегоцефалів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виникли</a:t>
            </a:r>
            <a:r>
              <a:rPr lang="ru-RU" sz="2000" dirty="0" smtClean="0">
                <a:solidFill>
                  <a:srgbClr val="00B050"/>
                </a:solidFill>
              </a:rPr>
              <a:t> не </a:t>
            </a:r>
            <a:r>
              <a:rPr lang="ru-RU" sz="2000" dirty="0" err="1" smtClean="0">
                <a:solidFill>
                  <a:srgbClr val="00B050"/>
                </a:solidFill>
              </a:rPr>
              <a:t>лише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земноводні</a:t>
            </a:r>
            <a:r>
              <a:rPr lang="ru-RU" sz="2000" dirty="0" smtClean="0">
                <a:solidFill>
                  <a:srgbClr val="00B050"/>
                </a:solidFill>
              </a:rPr>
              <a:t>, а </a:t>
            </a:r>
            <a:r>
              <a:rPr lang="ru-RU" sz="2000" dirty="0" err="1" smtClean="0">
                <a:solidFill>
                  <a:srgbClr val="00B050"/>
                </a:solidFill>
              </a:rPr>
              <a:t>й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плазуни</a:t>
            </a:r>
            <a:r>
              <a:rPr lang="ru-RU" sz="2000" dirty="0" smtClean="0">
                <a:solidFill>
                  <a:srgbClr val="00B050"/>
                </a:solidFill>
              </a:rPr>
              <a:t>.</a:t>
            </a:r>
          </a:p>
          <a:p>
            <a:r>
              <a:rPr lang="ru-RU" sz="2000" dirty="0" err="1" smtClean="0">
                <a:solidFill>
                  <a:srgbClr val="00B050"/>
                </a:solidFill>
              </a:rPr>
              <a:t>Походження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плазунів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пов'язане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</a:t>
            </a:r>
            <a:r>
              <a:rPr lang="ru-RU" sz="2000" dirty="0" smtClean="0">
                <a:solidFill>
                  <a:srgbClr val="00B050"/>
                </a:solidFill>
              </a:rPr>
              <a:t> ароморфозами, </a:t>
            </a:r>
            <a:r>
              <a:rPr lang="ru-RU" sz="2000" dirty="0" err="1" smtClean="0">
                <a:solidFill>
                  <a:srgbClr val="00B050"/>
                </a:solidFill>
              </a:rPr>
              <a:t>що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забезпечували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розмноження</a:t>
            </a:r>
            <a:r>
              <a:rPr lang="ru-RU" sz="2000" dirty="0" smtClean="0">
                <a:solidFill>
                  <a:srgbClr val="00B050"/>
                </a:solidFill>
              </a:rPr>
              <a:t> на </a:t>
            </a:r>
            <a:r>
              <a:rPr lang="ru-RU" sz="2000" dirty="0" err="1" smtClean="0">
                <a:solidFill>
                  <a:srgbClr val="00B050"/>
                </a:solidFill>
              </a:rPr>
              <a:t>суходолі</a:t>
            </a:r>
            <a:r>
              <a:rPr lang="ru-RU" sz="2000" dirty="0" smtClean="0">
                <a:solidFill>
                  <a:srgbClr val="00B050"/>
                </a:solidFill>
              </a:rPr>
              <a:t>: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внутрішнє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запліднення</a:t>
            </a:r>
            <a:r>
              <a:rPr lang="ru-RU" sz="2000" dirty="0" smtClean="0">
                <a:solidFill>
                  <a:srgbClr val="00B050"/>
                </a:solidFill>
              </a:rPr>
              <a:t>,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 запас </a:t>
            </a:r>
            <a:r>
              <a:rPr lang="ru-RU" sz="2000" dirty="0" err="1" smtClean="0">
                <a:solidFill>
                  <a:srgbClr val="00B050"/>
                </a:solidFill>
              </a:rPr>
              <a:t>поживних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речовин</a:t>
            </a:r>
            <a:r>
              <a:rPr lang="ru-RU" sz="2000" dirty="0" smtClean="0">
                <a:solidFill>
                  <a:srgbClr val="00B050"/>
                </a:solidFill>
              </a:rPr>
              <a:t> в </a:t>
            </a:r>
            <a:r>
              <a:rPr lang="ru-RU" sz="2000" dirty="0" err="1" smtClean="0">
                <a:solidFill>
                  <a:srgbClr val="00B050"/>
                </a:solidFill>
              </a:rPr>
              <a:t>яйці</a:t>
            </a:r>
            <a:r>
              <a:rPr lang="ru-RU" sz="2000" dirty="0" smtClean="0">
                <a:solidFill>
                  <a:srgbClr val="00B050"/>
                </a:solidFill>
              </a:rPr>
              <a:t>, </a:t>
            </a:r>
          </a:p>
          <a:p>
            <a:r>
              <a:rPr lang="ru-RU" sz="2000" dirty="0" err="1" smtClean="0">
                <a:solidFill>
                  <a:srgbClr val="00B050"/>
                </a:solidFill>
              </a:rPr>
              <a:t>вкритому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щільною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оболонкою</a:t>
            </a:r>
            <a:r>
              <a:rPr lang="ru-RU" sz="2000" dirty="0" smtClean="0">
                <a:solidFill>
                  <a:srgbClr val="00B050"/>
                </a:solidFill>
              </a:rPr>
              <a:t>, 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яка </a:t>
            </a:r>
            <a:r>
              <a:rPr lang="ru-RU" sz="2000" dirty="0" err="1" smtClean="0">
                <a:solidFill>
                  <a:srgbClr val="00B050"/>
                </a:solidFill>
              </a:rPr>
              <a:t>захищала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його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від</a:t>
            </a:r>
            <a:r>
              <a:rPr lang="ru-RU" sz="2000" dirty="0" smtClean="0">
                <a:solidFill>
                  <a:srgbClr val="00B050"/>
                </a:solidFill>
              </a:rPr>
              <a:t> </a:t>
            </a:r>
            <a:r>
              <a:rPr lang="ru-RU" sz="2000" dirty="0" err="1" smtClean="0">
                <a:solidFill>
                  <a:srgbClr val="00B050"/>
                </a:solidFill>
              </a:rPr>
              <a:t>висихання</a:t>
            </a:r>
            <a:r>
              <a:rPr lang="ru-RU" sz="2000" dirty="0" smtClean="0">
                <a:solidFill>
                  <a:srgbClr val="00B050"/>
                </a:solidFill>
              </a:rPr>
              <a:t>.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714752"/>
            <a:ext cx="3968742" cy="2797963"/>
          </a:xfrm>
          <a:prstGeom prst="rect">
            <a:avLst/>
          </a:prstGeom>
          <a:ln>
            <a:solidFill>
              <a:srgbClr val="33CC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714356"/>
            <a:ext cx="8572592" cy="5929354"/>
          </a:xfrm>
        </p:spPr>
        <p:txBody>
          <a:bodyPr/>
          <a:lstStyle/>
          <a:p>
            <a:r>
              <a:rPr lang="ru-RU" sz="2800" dirty="0" err="1" smtClean="0">
                <a:solidFill>
                  <a:srgbClr val="00B050"/>
                </a:solidFill>
              </a:rPr>
              <a:t>Під</a:t>
            </a:r>
            <a:r>
              <a:rPr lang="ru-RU" sz="2800" dirty="0" smtClean="0">
                <a:solidFill>
                  <a:srgbClr val="00B050"/>
                </a:solidFill>
              </a:rPr>
              <a:t> час </a:t>
            </a:r>
            <a:r>
              <a:rPr lang="ru-RU" sz="2800" dirty="0" err="1" smtClean="0">
                <a:solidFill>
                  <a:srgbClr val="00B050"/>
                </a:solidFill>
              </a:rPr>
              <a:t>розвитку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зародка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всередині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яйця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нагромаджувалась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рідина</a:t>
            </a:r>
            <a:r>
              <a:rPr lang="ru-RU" sz="2800" dirty="0" smtClean="0">
                <a:solidFill>
                  <a:srgbClr val="00B050"/>
                </a:solidFill>
              </a:rPr>
              <a:t>, в </a:t>
            </a:r>
            <a:r>
              <a:rPr lang="ru-RU" sz="2800" dirty="0" err="1" smtClean="0">
                <a:solidFill>
                  <a:srgbClr val="00B050"/>
                </a:solidFill>
              </a:rPr>
              <a:t>якій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зародок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знаходився</a:t>
            </a:r>
            <a:r>
              <a:rPr lang="ru-RU" sz="2800" dirty="0" smtClean="0">
                <a:solidFill>
                  <a:srgbClr val="00B050"/>
                </a:solidFill>
              </a:rPr>
              <a:t> як в </a:t>
            </a:r>
            <a:r>
              <a:rPr lang="ru-RU" sz="2800" dirty="0" err="1" smtClean="0">
                <a:solidFill>
                  <a:srgbClr val="00B050"/>
                </a:solidFill>
              </a:rPr>
              <a:t>акваріумі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відбувається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формування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зародка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  <a:r>
              <a:rPr lang="ru-RU" sz="2800" dirty="0" err="1" smtClean="0">
                <a:solidFill>
                  <a:srgbClr val="00B050"/>
                </a:solidFill>
              </a:rPr>
              <a:t>Це</a:t>
            </a:r>
            <a:r>
              <a:rPr lang="ru-RU" sz="2800" dirty="0" smtClean="0">
                <a:solidFill>
                  <a:srgbClr val="00B050"/>
                </a:solidFill>
              </a:rPr>
              <a:t> дало </a:t>
            </a:r>
            <a:r>
              <a:rPr lang="ru-RU" sz="2800" dirty="0" err="1" smtClean="0">
                <a:solidFill>
                  <a:srgbClr val="00B050"/>
                </a:solidFill>
              </a:rPr>
              <a:t>змогу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плазунам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завоювати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всі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середовища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існування</a:t>
            </a:r>
            <a:r>
              <a:rPr lang="ru-RU" sz="2800" dirty="0" smtClean="0">
                <a:solidFill>
                  <a:srgbClr val="00B050"/>
                </a:solidFill>
              </a:rPr>
              <a:t>: </a:t>
            </a:r>
            <a:r>
              <a:rPr lang="ru-RU" sz="2800" dirty="0" err="1" smtClean="0">
                <a:solidFill>
                  <a:srgbClr val="00B050"/>
                </a:solidFill>
              </a:rPr>
              <a:t>суходіл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повітря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і</a:t>
            </a:r>
            <a:r>
              <a:rPr lang="ru-RU" sz="2800" dirty="0" smtClean="0">
                <a:solidFill>
                  <a:srgbClr val="00B050"/>
                </a:solidFill>
              </a:rPr>
              <a:t> повторно </a:t>
            </a:r>
            <a:r>
              <a:rPr lang="ru-RU" sz="2800" dirty="0" err="1" smtClean="0">
                <a:solidFill>
                  <a:srgbClr val="00B050"/>
                </a:solidFill>
              </a:rPr>
              <a:t>оселитися</a:t>
            </a:r>
            <a:r>
              <a:rPr lang="ru-RU" sz="2800" dirty="0" smtClean="0">
                <a:solidFill>
                  <a:srgbClr val="00B050"/>
                </a:solidFill>
              </a:rPr>
              <a:t> у </a:t>
            </a:r>
            <a:r>
              <a:rPr lang="ru-RU" sz="2800" dirty="0" err="1" smtClean="0">
                <a:solidFill>
                  <a:srgbClr val="00B050"/>
                </a:solidFill>
              </a:rPr>
              <a:t>воді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  <a:r>
              <a:rPr lang="ru-RU" sz="2800" dirty="0" err="1" smtClean="0">
                <a:solidFill>
                  <a:srgbClr val="00B050"/>
                </a:solidFill>
              </a:rPr>
              <a:t>Прогресу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плазунів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сприяв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розвиток</a:t>
            </a:r>
            <a:r>
              <a:rPr lang="ru-RU" sz="2800" dirty="0" smtClean="0">
                <a:solidFill>
                  <a:srgbClr val="00B050"/>
                </a:solidFill>
              </a:rPr>
              <a:t> рогового </a:t>
            </a:r>
            <a:r>
              <a:rPr lang="ru-RU" sz="2800" dirty="0" err="1" smtClean="0">
                <a:solidFill>
                  <a:srgbClr val="00B050"/>
                </a:solidFill>
              </a:rPr>
              <a:t>покриву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який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захищав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від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висихання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досконаліший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розвиток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легень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кровоносної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системи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кінцівок</a:t>
            </a:r>
            <a:r>
              <a:rPr lang="ru-RU" sz="2800" dirty="0" smtClean="0">
                <a:solidFill>
                  <a:srgbClr val="00B050"/>
                </a:solidFill>
              </a:rPr>
              <a:t>, головного </a:t>
            </a:r>
            <a:r>
              <a:rPr lang="ru-RU" sz="2800" dirty="0" err="1" smtClean="0">
                <a:solidFill>
                  <a:srgbClr val="00B050"/>
                </a:solidFill>
              </a:rPr>
              <a:t>мозку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  <a:r>
              <a:rPr lang="ru-RU" dirty="0" smtClean="0">
                <a:solidFill>
                  <a:schemeClr val="accent1"/>
                </a:solidFill>
              </a:rPr>
              <a:t>Все </a:t>
            </a:r>
            <a:r>
              <a:rPr lang="ru-RU" dirty="0" err="1" smtClean="0">
                <a:solidFill>
                  <a:schemeClr val="accent1"/>
                </a:solidFill>
              </a:rPr>
              <a:t>це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дає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підстави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визнати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плазунів</a:t>
            </a:r>
            <a:r>
              <a:rPr lang="ru-RU" dirty="0" smtClean="0">
                <a:solidFill>
                  <a:schemeClr val="accent1"/>
                </a:solidFill>
              </a:rPr>
              <a:t> першими </a:t>
            </a:r>
            <a:r>
              <a:rPr lang="ru-RU" dirty="0" err="1" smtClean="0">
                <a:solidFill>
                  <a:schemeClr val="accent1"/>
                </a:solidFill>
              </a:rPr>
              <a:t>справжніми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наземними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err="1" smtClean="0">
                <a:solidFill>
                  <a:schemeClr val="accent1"/>
                </a:solidFill>
              </a:rPr>
              <a:t>хребетними</a:t>
            </a:r>
            <a:r>
              <a:rPr lang="ru-RU" dirty="0" smtClean="0">
                <a:solidFill>
                  <a:schemeClr val="accent1"/>
                </a:solidFill>
              </a:rPr>
              <a:t>.</a:t>
            </a:r>
          </a:p>
          <a:p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57158" y="857232"/>
            <a:ext cx="8215370" cy="5143536"/>
          </a:xfrm>
        </p:spPr>
        <p:txBody>
          <a:bodyPr/>
          <a:lstStyle/>
          <a:p>
            <a:r>
              <a:rPr lang="ru-RU" sz="4800" i="1" u="sng" dirty="0" smtClean="0">
                <a:solidFill>
                  <a:schemeClr val="accent1"/>
                </a:solidFill>
              </a:rPr>
              <a:t>У </a:t>
            </a:r>
            <a:r>
              <a:rPr lang="ru-RU" sz="4800" i="1" u="sng" dirty="0" err="1" smtClean="0">
                <a:solidFill>
                  <a:schemeClr val="accent1"/>
                </a:solidFill>
              </a:rPr>
              <a:t>пермський</a:t>
            </a:r>
            <a:r>
              <a:rPr lang="ru-RU" sz="4800" i="1" u="sng" dirty="0" smtClean="0">
                <a:solidFill>
                  <a:schemeClr val="accent1"/>
                </a:solidFill>
              </a:rPr>
              <a:t> </a:t>
            </a:r>
            <a:r>
              <a:rPr lang="ru-RU" sz="4800" i="1" u="sng" dirty="0" err="1" smtClean="0">
                <a:solidFill>
                  <a:schemeClr val="accent1"/>
                </a:solidFill>
              </a:rPr>
              <a:t>період</a:t>
            </a:r>
            <a:r>
              <a:rPr lang="ru-RU" sz="4800" i="1" u="sng" dirty="0" smtClean="0">
                <a:solidFill>
                  <a:schemeClr val="accent1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від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насінних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папоротей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виникли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голонасінні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рослини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які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значно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поширились</a:t>
            </a:r>
            <a:r>
              <a:rPr lang="ru-RU" sz="2800" dirty="0" smtClean="0">
                <a:solidFill>
                  <a:srgbClr val="00B050"/>
                </a:solidFill>
              </a:rPr>
              <a:t> на </a:t>
            </a:r>
            <a:r>
              <a:rPr lang="ru-RU" sz="2800" dirty="0" err="1" smtClean="0">
                <a:solidFill>
                  <a:srgbClr val="00B050"/>
                </a:solidFill>
              </a:rPr>
              <a:t>суходолі</a:t>
            </a:r>
            <a:r>
              <a:rPr lang="ru-RU" sz="2800" dirty="0" smtClean="0">
                <a:solidFill>
                  <a:srgbClr val="00B050"/>
                </a:solidFill>
              </a:rPr>
              <a:t>, </a:t>
            </a:r>
            <a:r>
              <a:rPr lang="ru-RU" sz="2800" dirty="0" err="1" smtClean="0">
                <a:solidFill>
                  <a:srgbClr val="00B050"/>
                </a:solidFill>
              </a:rPr>
              <a:t>оскільки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з'явився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новий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спосіб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запліднення</a:t>
            </a:r>
            <a:r>
              <a:rPr lang="ru-RU" sz="2800" dirty="0" smtClean="0">
                <a:solidFill>
                  <a:srgbClr val="00B050"/>
                </a:solidFill>
              </a:rPr>
              <a:t>, не </a:t>
            </a:r>
            <a:r>
              <a:rPr lang="ru-RU" sz="2800" dirty="0" err="1" smtClean="0">
                <a:solidFill>
                  <a:srgbClr val="00B050"/>
                </a:solidFill>
              </a:rPr>
              <a:t>пов'язаний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</a:t>
            </a:r>
            <a:r>
              <a:rPr lang="ru-RU" sz="2800" dirty="0" smtClean="0">
                <a:solidFill>
                  <a:srgbClr val="00B050"/>
                </a:solidFill>
              </a:rPr>
              <a:t> водою, а </a:t>
            </a:r>
            <a:r>
              <a:rPr lang="ru-RU" sz="2800" dirty="0" err="1" smtClean="0">
                <a:solidFill>
                  <a:srgbClr val="00B050"/>
                </a:solidFill>
              </a:rPr>
              <a:t>формування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насінини</a:t>
            </a:r>
            <a:r>
              <a:rPr lang="ru-RU" sz="2800" dirty="0" smtClean="0">
                <a:solidFill>
                  <a:srgbClr val="00B050"/>
                </a:solidFill>
              </a:rPr>
              <a:t> давало </a:t>
            </a:r>
            <a:r>
              <a:rPr lang="ru-RU" sz="2800" dirty="0" err="1" smtClean="0">
                <a:solidFill>
                  <a:srgbClr val="00B050"/>
                </a:solidFill>
              </a:rPr>
              <a:t>змогу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зародкам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рослин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тривалий</a:t>
            </a:r>
            <a:r>
              <a:rPr lang="ru-RU" sz="2800" dirty="0" smtClean="0">
                <a:solidFill>
                  <a:srgbClr val="00B050"/>
                </a:solidFill>
              </a:rPr>
              <a:t> час </a:t>
            </a:r>
            <a:r>
              <a:rPr lang="ru-RU" sz="2800" dirty="0" err="1" smtClean="0">
                <a:solidFill>
                  <a:srgbClr val="00B050"/>
                </a:solidFill>
              </a:rPr>
              <a:t>витримувати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несприятливі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умови</a:t>
            </a:r>
            <a:r>
              <a:rPr lang="ru-RU" sz="2800" dirty="0" smtClean="0">
                <a:solidFill>
                  <a:srgbClr val="00B050"/>
                </a:solidFill>
              </a:rPr>
              <a:t>. </a:t>
            </a:r>
            <a:r>
              <a:rPr lang="ru-RU" sz="2800" dirty="0" err="1" smtClean="0">
                <a:solidFill>
                  <a:srgbClr val="00B050"/>
                </a:solidFill>
              </a:rPr>
              <a:t>Внаслідок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цього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насінні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рослини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змогли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оселятись</a:t>
            </a:r>
            <a:r>
              <a:rPr lang="ru-RU" sz="2800" dirty="0" smtClean="0">
                <a:solidFill>
                  <a:srgbClr val="00B050"/>
                </a:solidFill>
              </a:rPr>
              <a:t> не </a:t>
            </a:r>
            <a:r>
              <a:rPr lang="ru-RU" sz="2800" dirty="0" err="1" smtClean="0">
                <a:solidFill>
                  <a:srgbClr val="00B050"/>
                </a:solidFill>
              </a:rPr>
              <a:t>лише</a:t>
            </a:r>
            <a:r>
              <a:rPr lang="ru-RU" sz="2800" dirty="0" smtClean="0">
                <a:solidFill>
                  <a:srgbClr val="00B050"/>
                </a:solidFill>
              </a:rPr>
              <a:t> на </a:t>
            </a:r>
            <a:r>
              <a:rPr lang="ru-RU" sz="2800" dirty="0" err="1" smtClean="0">
                <a:solidFill>
                  <a:srgbClr val="00B050"/>
                </a:solidFill>
              </a:rPr>
              <a:t>вологих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узбережжях</a:t>
            </a:r>
            <a:r>
              <a:rPr lang="ru-RU" sz="2800" dirty="0" smtClean="0">
                <a:solidFill>
                  <a:srgbClr val="00B050"/>
                </a:solidFill>
              </a:rPr>
              <a:t>, а </a:t>
            </a:r>
            <a:r>
              <a:rPr lang="ru-RU" sz="2800" dirty="0" err="1" smtClean="0">
                <a:solidFill>
                  <a:srgbClr val="00B050"/>
                </a:solidFill>
              </a:rPr>
              <a:t>й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проникати</a:t>
            </a:r>
            <a:r>
              <a:rPr lang="ru-RU" sz="2800" dirty="0" smtClean="0">
                <a:solidFill>
                  <a:srgbClr val="00B050"/>
                </a:solidFill>
              </a:rPr>
              <a:t> в </a:t>
            </a:r>
            <a:r>
              <a:rPr lang="ru-RU" sz="2800" dirty="0" err="1" smtClean="0">
                <a:solidFill>
                  <a:srgbClr val="00B050"/>
                </a:solidFill>
              </a:rPr>
              <a:t>глибину</a:t>
            </a:r>
            <a:r>
              <a:rPr lang="ru-RU" sz="2800" dirty="0" smtClean="0">
                <a:solidFill>
                  <a:srgbClr val="00B050"/>
                </a:solidFill>
              </a:rPr>
              <a:t> </a:t>
            </a:r>
            <a:r>
              <a:rPr lang="ru-RU" sz="2800" dirty="0" err="1" smtClean="0">
                <a:solidFill>
                  <a:srgbClr val="00B050"/>
                </a:solidFill>
              </a:rPr>
              <a:t>материків</a:t>
            </a:r>
            <a:r>
              <a:rPr lang="ru-RU" sz="2800" dirty="0" smtClean="0">
                <a:solidFill>
                  <a:srgbClr val="00B050"/>
                </a:solidFill>
              </a:rPr>
              <a:t>.</a:t>
            </a:r>
            <a:endParaRPr lang="ru-RU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2844" y="1857364"/>
            <a:ext cx="5953137" cy="2259017"/>
          </a:xfrm>
        </p:spPr>
        <p:txBody>
          <a:bodyPr/>
          <a:lstStyle/>
          <a:p>
            <a:r>
              <a:rPr lang="uk-UA" sz="7200" dirty="0" smtClean="0">
                <a:solidFill>
                  <a:schemeClr val="accent1"/>
                </a:solidFill>
                <a:latin typeface="Monotype Corsiva" pitchFamily="66" charset="0"/>
              </a:rPr>
              <a:t>Дякую за увагу</a:t>
            </a:r>
            <a:r>
              <a:rPr lang="en-US" sz="7200" dirty="0" smtClean="0">
                <a:solidFill>
                  <a:schemeClr val="accent1"/>
                </a:solidFill>
                <a:latin typeface="Monotype Corsiva" pitchFamily="66" charset="0"/>
              </a:rPr>
              <a:t>!</a:t>
            </a:r>
            <a:endParaRPr lang="en-US" sz="7200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4572032" cy="712786"/>
          </a:xfrm>
          <a:ln>
            <a:solidFill>
              <a:srgbClr val="00B050"/>
            </a:solidFill>
          </a:ln>
        </p:spPr>
        <p:txBody>
          <a:bodyPr/>
          <a:lstStyle/>
          <a:p>
            <a:r>
              <a:rPr lang="ru-RU" sz="5400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На </a:t>
            </a:r>
            <a:r>
              <a:rPr lang="ru-RU" sz="5400" dirty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початку </a:t>
            </a:r>
            <a:r>
              <a:rPr lang="ru-RU" sz="5400" dirty="0" err="1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ери</a:t>
            </a:r>
            <a:r>
              <a:rPr lang="ru-RU" sz="5400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:</a:t>
            </a:r>
            <a:r>
              <a:rPr lang="ru-RU" sz="5400" dirty="0" smtClean="0">
                <a:ln>
                  <a:solidFill>
                    <a:srgbClr val="00B050"/>
                  </a:solidFill>
                </a:ln>
                <a:latin typeface="Monotype Corsiva" pitchFamily="66" charset="0"/>
              </a:rPr>
              <a:t> </a:t>
            </a:r>
            <a:endParaRPr lang="en-US" sz="5400" dirty="0">
              <a:ln>
                <a:solidFill>
                  <a:srgbClr val="00B050"/>
                </a:solidFill>
              </a:ln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invGray">
          <a:xfrm>
            <a:off x="571472" y="1571612"/>
            <a:ext cx="8001056" cy="3416320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B0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кембрійський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період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все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існувало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Значно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поширились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великі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багатоклітинні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бурі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зелені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водорості.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силурійський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можливо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ордовицький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або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кембрійський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період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деяких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популяціях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зелених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водоростей,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мешкали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водоймах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періодично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пересихали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ароморфозу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сформувались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тканини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вперше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виникли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наземних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рослин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— </a:t>
            </a:r>
            <a:r>
              <a:rPr kumimoji="0" lang="ru-RU" sz="2400" b="1" i="1" u="sng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псилофітів</a:t>
            </a:r>
            <a:r>
              <a:rPr kumimoji="0" lang="ru-RU" sz="2400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400" b="1" i="1" u="sng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73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5357818" y="1785926"/>
            <a:ext cx="3643338" cy="4857784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miter lim="800000"/>
            <a:headEnd/>
            <a:tailEnd/>
          </a:ln>
          <a:effectLst/>
        </p:spPr>
      </p:pic>
      <p:sp>
        <p:nvSpPr>
          <p:cNvPr id="11" name="Rectangle 25"/>
          <p:cNvSpPr>
            <a:spLocks noChangeArrowheads="1"/>
          </p:cNvSpPr>
          <p:nvPr/>
        </p:nvSpPr>
        <p:spPr bwMode="invGray">
          <a:xfrm>
            <a:off x="285720" y="1357298"/>
            <a:ext cx="4857784" cy="3970318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sng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Псилофіти</a:t>
            </a:r>
            <a:r>
              <a:rPr kumimoji="0" lang="ru-RU" b="1" i="1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—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збірна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рослини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невеликі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розміри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більше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півметра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стеблоподібну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наземну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частину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кореневище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відходили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ризоїди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схожими на водорості, 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інші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ознаки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зближували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їх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мохоподібними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папоротеподібними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рослинами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Рослини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могли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існувати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суходолі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оскільки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бактерії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синьозелені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водорості,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одноклітинні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тварини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уже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сформували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тонкий шар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ґрунту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час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з'явились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гриби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життєдіяльність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сприяла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ґрунтоутворенню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285728"/>
            <a:ext cx="4214842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u="sng" dirty="0" smtClean="0">
                <a:ln>
                  <a:solidFill>
                    <a:srgbClr val="00B050"/>
                  </a:solidFill>
                </a:ln>
                <a:solidFill>
                  <a:srgbClr val="92D050"/>
                </a:solidFill>
                <a:latin typeface="Monotype Corsiva" pitchFamily="66" charset="0"/>
              </a:rPr>
              <a:t>Псилофіти</a:t>
            </a:r>
            <a:endParaRPr lang="ru-RU" sz="5400" u="sng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7" name="AutoShape 7"/>
          <p:cNvSpPr>
            <a:spLocks noChangeArrowheads="1"/>
          </p:cNvSpPr>
          <p:nvPr/>
        </p:nvSpPr>
        <p:spPr bwMode="gray">
          <a:xfrm>
            <a:off x="142844" y="214290"/>
            <a:ext cx="4857784" cy="1928826"/>
          </a:xfrm>
          <a:prstGeom prst="chevron">
            <a:avLst>
              <a:gd name="adj" fmla="val 28655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pic>
        <p:nvPicPr>
          <p:cNvPr id="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285860"/>
            <a:ext cx="2976584" cy="2232439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ectangle 10"/>
          <p:cNvSpPr>
            <a:spLocks noChangeArrowheads="1"/>
          </p:cNvSpPr>
          <p:nvPr/>
        </p:nvSpPr>
        <p:spPr bwMode="gray">
          <a:xfrm>
            <a:off x="714348" y="285728"/>
            <a:ext cx="3643338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solidFill>
                  <a:srgbClr val="FCFCFC"/>
                </a:solidFill>
              </a:rPr>
              <a:t>У морях </a:t>
            </a:r>
            <a:r>
              <a:rPr lang="ru-RU" dirty="0" err="1" smtClean="0">
                <a:solidFill>
                  <a:srgbClr val="FCFCFC"/>
                </a:solidFill>
              </a:rPr>
              <a:t>кембрійського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ордовицького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силурійського</a:t>
            </a:r>
            <a:r>
              <a:rPr lang="ru-RU" dirty="0" smtClean="0">
                <a:solidFill>
                  <a:srgbClr val="FCFCFC"/>
                </a:solidFill>
              </a:rPr>
              <a:t> </a:t>
            </a:r>
            <a:r>
              <a:rPr lang="ru-RU" dirty="0" err="1" smtClean="0">
                <a:solidFill>
                  <a:srgbClr val="FCFCFC"/>
                </a:solidFill>
              </a:rPr>
              <a:t>періодів</a:t>
            </a:r>
            <a:r>
              <a:rPr lang="ru-RU" dirty="0" smtClean="0">
                <a:solidFill>
                  <a:srgbClr val="FCFCFC"/>
                </a:solidFill>
              </a:rPr>
              <a:t> жили </a:t>
            </a:r>
            <a:r>
              <a:rPr lang="ru-RU" dirty="0" err="1" smtClean="0">
                <a:solidFill>
                  <a:srgbClr val="FCFCFC"/>
                </a:solidFill>
              </a:rPr>
              <a:t>найпростіші</a:t>
            </a:r>
            <a:r>
              <a:rPr lang="ru-RU" dirty="0" smtClean="0">
                <a:solidFill>
                  <a:srgbClr val="FCFCFC"/>
                </a:solidFill>
              </a:rPr>
              <a:t>, губки, </a:t>
            </a:r>
            <a:r>
              <a:rPr lang="ru-RU" dirty="0" err="1" smtClean="0">
                <a:solidFill>
                  <a:srgbClr val="FCFCFC"/>
                </a:solidFill>
              </a:rPr>
              <a:t>кишковопорожнинні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членистоногі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молюски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голкошкірі</a:t>
            </a:r>
            <a:r>
              <a:rPr lang="ru-RU" dirty="0" smtClean="0">
                <a:solidFill>
                  <a:srgbClr val="FCFCFC"/>
                </a:solidFill>
              </a:rPr>
              <a:t>, </a:t>
            </a:r>
            <a:r>
              <a:rPr lang="ru-RU" dirty="0" err="1" smtClean="0">
                <a:solidFill>
                  <a:srgbClr val="FCFCFC"/>
                </a:solidFill>
              </a:rPr>
              <a:t>нижчі</a:t>
            </a:r>
            <a:r>
              <a:rPr lang="ru-RU" dirty="0" smtClean="0">
                <a:solidFill>
                  <a:srgbClr val="FCFCFC"/>
                </a:solidFill>
              </a:rPr>
              <a:t> </a:t>
            </a:r>
            <a:r>
              <a:rPr lang="ru-RU" dirty="0" err="1" smtClean="0">
                <a:solidFill>
                  <a:srgbClr val="FCFCFC"/>
                </a:solidFill>
              </a:rPr>
              <a:t>хордові</a:t>
            </a:r>
            <a:r>
              <a:rPr lang="ru-RU" sz="1600" dirty="0" smtClean="0">
                <a:solidFill>
                  <a:srgbClr val="FCFCFC"/>
                </a:solidFill>
              </a:rPr>
              <a:t>. </a:t>
            </a:r>
            <a:endParaRPr lang="en-US" sz="1600" dirty="0">
              <a:solidFill>
                <a:srgbClr val="FFFBFC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357430"/>
            <a:ext cx="2049557" cy="3071834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572008"/>
            <a:ext cx="3000396" cy="2000264"/>
          </a:xfrm>
          <a:prstGeom prst="rect">
            <a:avLst/>
          </a:prstGeom>
          <a:ln w="127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929066"/>
            <a:ext cx="2792653" cy="2471993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5357818" y="785794"/>
            <a:ext cx="971527" cy="428628"/>
          </a:xfrm>
        </p:spPr>
        <p:txBody>
          <a:bodyPr/>
          <a:lstStyle/>
          <a:p>
            <a:r>
              <a:rPr lang="uk-UA" sz="1800" dirty="0" smtClean="0">
                <a:solidFill>
                  <a:srgbClr val="00B0F0"/>
                </a:solidFill>
              </a:rPr>
              <a:t>Губки</a:t>
            </a:r>
            <a:endParaRPr lang="ru-RU" sz="1800" dirty="0">
              <a:solidFill>
                <a:srgbClr val="00B0F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black">
          <a:xfrm>
            <a:off x="6000760" y="4071942"/>
            <a:ext cx="1428760" cy="29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Молюски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black">
          <a:xfrm>
            <a:off x="3714744" y="3429000"/>
            <a:ext cx="1571636" cy="29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Голкошкірі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Заголовок 4"/>
          <p:cNvSpPr txBox="1">
            <a:spLocks/>
          </p:cNvSpPr>
          <p:nvPr/>
        </p:nvSpPr>
        <p:spPr bwMode="black">
          <a:xfrm>
            <a:off x="2428860" y="2571744"/>
            <a:ext cx="192882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Членистоног</a:t>
            </a:r>
            <a:r>
              <a:rPr kumimoji="0" lang="uk-UA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і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7" grpId="0" animBg="1"/>
      <p:bldP spid="23" grpId="0"/>
      <p:bldP spid="29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428596" y="1142984"/>
            <a:ext cx="8215370" cy="1643074"/>
          </a:xfrm>
          <a:prstGeom prst="chevron">
            <a:avLst>
              <a:gd name="adj" fmla="val 28655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57224" y="1142984"/>
            <a:ext cx="7358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rgbClr val="FCFCFC"/>
                </a:solidFill>
              </a:rPr>
              <a:t>В </a:t>
            </a:r>
            <a:r>
              <a:rPr lang="ru-RU" sz="2400" dirty="0" err="1" smtClean="0">
                <a:solidFill>
                  <a:srgbClr val="FCFCFC"/>
                </a:solidFill>
              </a:rPr>
              <a:t>силурійський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період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з'явилися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найпримітивніші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хребетні</a:t>
            </a:r>
            <a:r>
              <a:rPr lang="ru-RU" sz="2400" dirty="0" smtClean="0">
                <a:solidFill>
                  <a:srgbClr val="FCFCFC"/>
                </a:solidFill>
              </a:rPr>
              <a:t> — </a:t>
            </a:r>
            <a:r>
              <a:rPr lang="ru-RU" sz="2400" dirty="0" err="1" smtClean="0">
                <a:solidFill>
                  <a:srgbClr val="FCFCFC"/>
                </a:solidFill>
              </a:rPr>
              <a:t>круглороті</a:t>
            </a:r>
            <a:r>
              <a:rPr lang="ru-RU" sz="2400" dirty="0" smtClean="0">
                <a:solidFill>
                  <a:srgbClr val="FCFCFC"/>
                </a:solidFill>
              </a:rPr>
              <a:t>. У них </a:t>
            </a:r>
            <a:r>
              <a:rPr lang="ru-RU" sz="2400" dirty="0" err="1" smtClean="0">
                <a:solidFill>
                  <a:srgbClr val="FCFCFC"/>
                </a:solidFill>
              </a:rPr>
              <a:t>ще</a:t>
            </a:r>
            <a:r>
              <a:rPr lang="ru-RU" sz="2400" dirty="0" smtClean="0">
                <a:solidFill>
                  <a:srgbClr val="FCFCFC"/>
                </a:solidFill>
              </a:rPr>
              <a:t> не </a:t>
            </a:r>
            <a:r>
              <a:rPr lang="ru-RU" sz="2400" dirty="0" err="1" smtClean="0">
                <a:solidFill>
                  <a:srgbClr val="FCFCFC"/>
                </a:solidFill>
              </a:rPr>
              <a:t>було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щелеп</a:t>
            </a:r>
            <a:r>
              <a:rPr lang="ru-RU" sz="2400" dirty="0" smtClean="0">
                <a:solidFill>
                  <a:srgbClr val="FCFCFC"/>
                </a:solidFill>
              </a:rPr>
              <a:t>, </a:t>
            </a:r>
            <a:r>
              <a:rPr lang="ru-RU" sz="2400" dirty="0" err="1" smtClean="0">
                <a:solidFill>
                  <a:srgbClr val="FCFCFC"/>
                </a:solidFill>
              </a:rPr>
              <a:t>але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внаслідок</a:t>
            </a:r>
            <a:r>
              <a:rPr lang="ru-RU" sz="2400" dirty="0" smtClean="0">
                <a:solidFill>
                  <a:srgbClr val="FCFCFC"/>
                </a:solidFill>
              </a:rPr>
              <a:t> ароморфозу </a:t>
            </a:r>
            <a:r>
              <a:rPr lang="ru-RU" sz="2400" dirty="0" err="1" smtClean="0">
                <a:solidFill>
                  <a:srgbClr val="FCFCFC"/>
                </a:solidFill>
              </a:rPr>
              <a:t>виникли</a:t>
            </a:r>
            <a:r>
              <a:rPr lang="ru-RU" sz="2400" dirty="0" smtClean="0">
                <a:solidFill>
                  <a:srgbClr val="FCFCFC"/>
                </a:solidFill>
              </a:rPr>
              <a:t> череп </a:t>
            </a:r>
            <a:r>
              <a:rPr lang="ru-RU" sz="2400" dirty="0" err="1" smtClean="0">
                <a:solidFill>
                  <a:srgbClr val="FCFCFC"/>
                </a:solidFill>
              </a:rPr>
              <a:t>і</a:t>
            </a:r>
            <a:r>
              <a:rPr lang="ru-RU" sz="2400" dirty="0" smtClean="0">
                <a:solidFill>
                  <a:srgbClr val="FCFCFC"/>
                </a:solidFill>
              </a:rPr>
              <a:t> </a:t>
            </a:r>
            <a:r>
              <a:rPr lang="ru-RU" sz="2400" dirty="0" err="1" smtClean="0">
                <a:solidFill>
                  <a:srgbClr val="FCFCFC"/>
                </a:solidFill>
              </a:rPr>
              <a:t>хребці</a:t>
            </a:r>
            <a:r>
              <a:rPr lang="ru-RU" sz="2400" dirty="0" smtClean="0">
                <a:solidFill>
                  <a:srgbClr val="FCFCFC"/>
                </a:solidFill>
              </a:rPr>
              <a:t>.</a:t>
            </a:r>
            <a:endParaRPr lang="en-US" sz="2400" dirty="0">
              <a:solidFill>
                <a:srgbClr val="FCFCFC"/>
              </a:solidFill>
            </a:endParaRPr>
          </a:p>
        </p:txBody>
      </p:sp>
      <p:pic>
        <p:nvPicPr>
          <p:cNvPr id="19460" name="Picture 4" descr="http://animal.memozee.com/ArchOLD-6/1186849615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357694"/>
            <a:ext cx="2952717" cy="2214539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14282" y="142852"/>
            <a:ext cx="3714776" cy="784248"/>
          </a:xfrm>
        </p:spPr>
        <p:txBody>
          <a:bodyPr/>
          <a:lstStyle/>
          <a:p>
            <a:r>
              <a:rPr lang="uk-UA" dirty="0" smtClean="0">
                <a:ln>
                  <a:solidFill>
                    <a:srgbClr val="0000FF"/>
                  </a:solidFill>
                </a:ln>
                <a:solidFill>
                  <a:srgbClr val="00B0F0"/>
                </a:solidFill>
              </a:rPr>
              <a:t>Круглороті</a:t>
            </a:r>
            <a:endParaRPr lang="ru-RU" dirty="0">
              <a:ln>
                <a:solidFill>
                  <a:srgbClr val="0000FF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19464" name="Picture 8" descr="http://content.foto.mail.ru/mail/maripigmaleon/_answers/i-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000504"/>
            <a:ext cx="2457436" cy="1843077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2" name="Picture 6" descr="http://www.zoofirma.ru/images/knigi/0998/0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1" y="3000372"/>
            <a:ext cx="2765341" cy="1857388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928662" y="3714752"/>
            <a:ext cx="5072098" cy="2571768"/>
          </a:xfrm>
          <a:prstGeom prst="chevron">
            <a:avLst>
              <a:gd name="adj" fmla="val 28655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63500" prstMaterial="legacyPlastic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857752" y="1071546"/>
            <a:ext cx="1714512" cy="2857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0" cap="none" spc="0" normalizeH="0" baseline="0" noProof="0" dirty="0" smtClean="0"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Круглороті</a:t>
            </a:r>
            <a:endParaRPr kumimoji="0" lang="ru-RU" b="1" i="0" u="none" strike="noStrike" kern="0" cap="none" spc="0" normalizeH="0" baseline="0" noProof="0" dirty="0"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549788" cy="171451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9"/>
          <p:cNvSpPr>
            <a:spLocks noGrp="1"/>
          </p:cNvSpPr>
          <p:nvPr>
            <p:ph type="title"/>
          </p:nvPr>
        </p:nvSpPr>
        <p:spPr>
          <a:xfrm>
            <a:off x="1142976" y="2214554"/>
            <a:ext cx="2000264" cy="512744"/>
          </a:xfrm>
        </p:spPr>
        <p:txBody>
          <a:bodyPr/>
          <a:lstStyle/>
          <a:p>
            <a:r>
              <a:rPr lang="ru-RU" sz="1800" dirty="0" err="1" smtClean="0">
                <a:solidFill>
                  <a:srgbClr val="0000FF"/>
                </a:solidFill>
              </a:rPr>
              <a:t>Щиткова</a:t>
            </a:r>
            <a:r>
              <a:rPr lang="ru-RU" sz="1800" dirty="0" smtClean="0">
                <a:solidFill>
                  <a:srgbClr val="0000FF"/>
                </a:solidFill>
              </a:rPr>
              <a:t> Кобра</a:t>
            </a:r>
            <a:endParaRPr lang="ru-RU" sz="1800" dirty="0">
              <a:solidFill>
                <a:srgbClr val="0000FF"/>
              </a:solidFill>
            </a:endParaRPr>
          </a:p>
        </p:txBody>
      </p:sp>
      <p:sp>
        <p:nvSpPr>
          <p:cNvPr id="14" name="Стрелка вправо с вырезом 13"/>
          <p:cNvSpPr/>
          <p:nvPr/>
        </p:nvSpPr>
        <p:spPr bwMode="auto">
          <a:xfrm rot="1419067" flipH="1">
            <a:off x="3094165" y="836266"/>
            <a:ext cx="1032540" cy="327683"/>
          </a:xfrm>
          <a:prstGeom prst="notchedRightArrow">
            <a:avLst/>
          </a:prstGeom>
          <a:solidFill>
            <a:srgbClr val="00B0F0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solidFill>
                  <a:srgbClr val="0000FF"/>
                </a:solidFill>
              </a:ln>
              <a:solidFill>
                <a:srgbClr val="00B0F0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71604" y="3714752"/>
            <a:ext cx="37862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2000" dirty="0" smtClean="0">
                <a:solidFill>
                  <a:srgbClr val="FCFCFC"/>
                </a:solidFill>
              </a:rPr>
              <a:t>У </a:t>
            </a:r>
            <a:r>
              <a:rPr lang="ru-RU" sz="2000" dirty="0" err="1" smtClean="0">
                <a:solidFill>
                  <a:srgbClr val="FCFCFC"/>
                </a:solidFill>
              </a:rPr>
              <a:t>девонський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період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досягли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розквіту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щиткові</a:t>
            </a:r>
            <a:r>
              <a:rPr lang="ru-RU" sz="2000" dirty="0" smtClean="0">
                <a:solidFill>
                  <a:srgbClr val="FCFCFC"/>
                </a:solidFill>
              </a:rPr>
              <a:t>, </a:t>
            </a:r>
            <a:r>
              <a:rPr lang="ru-RU" sz="2000" dirty="0" err="1" smtClean="0">
                <a:solidFill>
                  <a:srgbClr val="FCFCFC"/>
                </a:solidFill>
              </a:rPr>
              <a:t>що</a:t>
            </a:r>
            <a:r>
              <a:rPr lang="ru-RU" sz="2000" dirty="0" smtClean="0">
                <a:solidFill>
                  <a:srgbClr val="FCFCFC"/>
                </a:solidFill>
              </a:rPr>
              <a:t> належали до </a:t>
            </a:r>
            <a:r>
              <a:rPr lang="ru-RU" sz="2000" dirty="0" err="1" smtClean="0">
                <a:solidFill>
                  <a:srgbClr val="FCFCFC"/>
                </a:solidFill>
              </a:rPr>
              <a:t>класу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круглоротих</a:t>
            </a:r>
            <a:r>
              <a:rPr lang="ru-RU" sz="2000" dirty="0" smtClean="0">
                <a:solidFill>
                  <a:srgbClr val="FCFCFC"/>
                </a:solidFill>
              </a:rPr>
              <a:t>. У </a:t>
            </a:r>
            <a:r>
              <a:rPr lang="ru-RU" sz="2000" dirty="0" err="1" smtClean="0">
                <a:solidFill>
                  <a:srgbClr val="FCFCFC"/>
                </a:solidFill>
              </a:rPr>
              <a:t>риб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внаслідок</a:t>
            </a:r>
            <a:r>
              <a:rPr lang="ru-RU" sz="2000" dirty="0" smtClean="0">
                <a:solidFill>
                  <a:srgbClr val="FCFCFC"/>
                </a:solidFill>
              </a:rPr>
              <a:t> ароморфозу </a:t>
            </a:r>
            <a:r>
              <a:rPr lang="ru-RU" sz="2000" dirty="0" err="1" smtClean="0">
                <a:solidFill>
                  <a:srgbClr val="FCFCFC"/>
                </a:solidFill>
              </a:rPr>
              <a:t>утворився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щелепний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апарат</a:t>
            </a:r>
            <a:r>
              <a:rPr lang="ru-RU" sz="2000" dirty="0" smtClean="0">
                <a:solidFill>
                  <a:srgbClr val="FCFCFC"/>
                </a:solidFill>
              </a:rPr>
              <a:t>, </a:t>
            </a:r>
            <a:r>
              <a:rPr lang="ru-RU" sz="2000" dirty="0" err="1" smtClean="0">
                <a:solidFill>
                  <a:srgbClr val="FCFCFC"/>
                </a:solidFill>
              </a:rPr>
              <a:t>що</a:t>
            </a:r>
            <a:r>
              <a:rPr lang="ru-RU" sz="2000" dirty="0" smtClean="0">
                <a:solidFill>
                  <a:srgbClr val="FCFCFC"/>
                </a:solidFill>
              </a:rPr>
              <a:t> дав </a:t>
            </a:r>
            <a:r>
              <a:rPr lang="ru-RU" sz="2000" dirty="0" err="1" smtClean="0">
                <a:solidFill>
                  <a:srgbClr val="FCFCFC"/>
                </a:solidFill>
              </a:rPr>
              <a:t>їм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змогу</a:t>
            </a:r>
            <a:r>
              <a:rPr lang="ru-RU" sz="2000" dirty="0" smtClean="0">
                <a:solidFill>
                  <a:srgbClr val="FCFCFC"/>
                </a:solidFill>
              </a:rPr>
              <a:t> активно </a:t>
            </a:r>
            <a:r>
              <a:rPr lang="ru-RU" sz="2000" dirty="0" err="1" smtClean="0">
                <a:solidFill>
                  <a:srgbClr val="FCFCFC"/>
                </a:solidFill>
              </a:rPr>
              <a:t>полювати</a:t>
            </a:r>
            <a:r>
              <a:rPr lang="ru-RU" sz="2000" dirty="0" smtClean="0">
                <a:solidFill>
                  <a:srgbClr val="FCFCFC"/>
                </a:solidFill>
              </a:rPr>
              <a:t>, </a:t>
            </a:r>
            <a:r>
              <a:rPr lang="ru-RU" sz="2000" dirty="0" err="1" smtClean="0">
                <a:solidFill>
                  <a:srgbClr val="FCFCFC"/>
                </a:solidFill>
              </a:rPr>
              <a:t>захоплювати</a:t>
            </a:r>
            <a:r>
              <a:rPr lang="ru-RU" sz="2000" dirty="0" smtClean="0">
                <a:solidFill>
                  <a:srgbClr val="FCFCFC"/>
                </a:solidFill>
              </a:rPr>
              <a:t> </a:t>
            </a:r>
            <a:r>
              <a:rPr lang="ru-RU" sz="2000" dirty="0" err="1" smtClean="0">
                <a:solidFill>
                  <a:srgbClr val="FCFCFC"/>
                </a:solidFill>
              </a:rPr>
              <a:t>здобич</a:t>
            </a:r>
            <a:r>
              <a:rPr lang="ru-RU" sz="2000" dirty="0" smtClean="0">
                <a:solidFill>
                  <a:srgbClr val="FCFCFC"/>
                </a:solidFill>
              </a:rPr>
              <a:t>. </a:t>
            </a:r>
          </a:p>
        </p:txBody>
      </p:sp>
      <p:pic>
        <p:nvPicPr>
          <p:cNvPr id="61442" name="Picture 2" descr="http://www.rusnevod.com/IMG/info/book27/ri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71612"/>
            <a:ext cx="1881182" cy="1834152"/>
          </a:xfrm>
          <a:prstGeom prst="rect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Текст 25"/>
          <p:cNvSpPr txBox="1">
            <a:spLocks/>
          </p:cNvSpPr>
          <p:nvPr/>
        </p:nvSpPr>
        <p:spPr>
          <a:xfrm>
            <a:off x="6715140" y="1500174"/>
            <a:ext cx="2143140" cy="150019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err="1" smtClean="0">
                <a:ln>
                  <a:solidFill>
                    <a:srgbClr val="33CC33"/>
                  </a:solidFill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</a:t>
            </a:r>
            <a:r>
              <a:rPr kumimoji="0" lang="ru-RU" sz="3600" b="0" i="0" u="none" strike="noStrike" kern="0" cap="none" spc="0" normalizeH="0" baseline="0" noProof="0" dirty="0" smtClean="0">
                <a:ln>
                  <a:solidFill>
                    <a:srgbClr val="33CC33"/>
                  </a:solidFill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err="1" smtClean="0">
                <a:ln>
                  <a:solidFill>
                    <a:srgbClr val="33CC33"/>
                  </a:solidFill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сприяло</a:t>
            </a:r>
            <a:r>
              <a:rPr kumimoji="0" lang="ru-RU" sz="3600" b="0" i="0" u="none" strike="noStrike" kern="0" cap="none" spc="0" normalizeH="0" baseline="0" noProof="0" dirty="0" smtClean="0">
                <a:ln>
                  <a:solidFill>
                    <a:srgbClr val="33CC33"/>
                  </a:solidFill>
                </a:ln>
                <a:solidFill>
                  <a:srgbClr val="33CC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kumimoji="0" lang="ru-RU" sz="3600" b="0" i="0" u="none" strike="noStrike" kern="0" cap="none" spc="0" normalizeH="0" baseline="0" noProof="0" dirty="0">
              <a:ln>
                <a:solidFill>
                  <a:srgbClr val="33CC33"/>
                </a:solidFill>
              </a:ln>
              <a:solidFill>
                <a:srgbClr val="33CC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gray">
          <a:xfrm>
            <a:off x="6357950" y="3286124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2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gray">
          <a:xfrm>
            <a:off x="6357950" y="4143380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folHlink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gray">
          <a:xfrm>
            <a:off x="6357950" y="4714884"/>
            <a:ext cx="247650" cy="24765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hlink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gray">
          <a:xfrm>
            <a:off x="6786578" y="3143248"/>
            <a:ext cx="214314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1600" dirty="0" err="1" smtClean="0">
                <a:solidFill>
                  <a:srgbClr val="00B050"/>
                </a:solidFill>
              </a:rPr>
              <a:t>підвищенню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рівня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організації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нервової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системи</a:t>
            </a:r>
            <a:r>
              <a:rPr lang="ru-RU" sz="1600" dirty="0" smtClean="0">
                <a:solidFill>
                  <a:srgbClr val="00B050"/>
                </a:solidFill>
              </a:rPr>
              <a:t>, 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gray">
          <a:xfrm>
            <a:off x="6786578" y="4143380"/>
            <a:ext cx="207173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1600" dirty="0" err="1" smtClean="0">
                <a:solidFill>
                  <a:srgbClr val="00B050"/>
                </a:solidFill>
              </a:rPr>
              <a:t>органів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чуття</a:t>
            </a:r>
            <a:endParaRPr lang="ru-RU" sz="1600" dirty="0" smtClean="0">
              <a:solidFill>
                <a:srgbClr val="00B050"/>
              </a:solidFill>
            </a:endParaRP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gray">
          <a:xfrm>
            <a:off x="6786578" y="4572008"/>
            <a:ext cx="2357422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sz="1600" dirty="0" err="1" smtClean="0">
                <a:solidFill>
                  <a:srgbClr val="00B050"/>
                </a:solidFill>
              </a:rPr>
              <a:t>вдосконаленню</a:t>
            </a:r>
            <a:r>
              <a:rPr lang="ru-RU" sz="1600" dirty="0" smtClean="0">
                <a:solidFill>
                  <a:srgbClr val="00B050"/>
                </a:solidFill>
              </a:rPr>
              <a:t> </a:t>
            </a:r>
            <a:r>
              <a:rPr lang="ru-RU" sz="1600" dirty="0" err="1" smtClean="0">
                <a:solidFill>
                  <a:srgbClr val="00B050"/>
                </a:solidFill>
              </a:rPr>
              <a:t>інстинкті</a:t>
            </a:r>
            <a:r>
              <a:rPr lang="ru-RU" sz="1400" dirty="0" err="1" smtClean="0">
                <a:solidFill>
                  <a:srgbClr val="00B050"/>
                </a:solidFill>
              </a:rPr>
              <a:t>в</a:t>
            </a:r>
            <a:r>
              <a:rPr lang="ru-RU" sz="1400" dirty="0" smtClean="0">
                <a:solidFill>
                  <a:srgbClr val="00B050"/>
                </a:solidFill>
              </a:rPr>
              <a:t>.</a:t>
            </a:r>
            <a:endParaRPr lang="en-US" sz="1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 animBg="1"/>
      <p:bldP spid="15" grpId="0"/>
      <p:bldP spid="12" grpId="0"/>
      <p:bldP spid="13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142852"/>
            <a:ext cx="971528" cy="357190"/>
          </a:xfrm>
        </p:spPr>
        <p:txBody>
          <a:bodyPr/>
          <a:lstStyle/>
          <a:p>
            <a:r>
              <a:rPr lang="uk-UA" dirty="0" smtClean="0"/>
              <a:t>Акула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00562" y="1071546"/>
            <a:ext cx="4214842" cy="3500462"/>
          </a:xfrm>
          <a:ln>
            <a:solidFill>
              <a:srgbClr val="33CC33"/>
            </a:solidFill>
          </a:ln>
        </p:spPr>
        <p:txBody>
          <a:bodyPr/>
          <a:lstStyle/>
          <a:p>
            <a:r>
              <a:rPr lang="ru-RU" sz="2400" dirty="0" err="1" smtClean="0">
                <a:solidFill>
                  <a:srgbClr val="00B050"/>
                </a:solidFill>
              </a:rPr>
              <a:t>Серед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сучасної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фауни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найближчими</a:t>
            </a:r>
            <a:r>
              <a:rPr lang="ru-RU" sz="2400" dirty="0" smtClean="0">
                <a:solidFill>
                  <a:srgbClr val="00B050"/>
                </a:solidFill>
              </a:rPr>
              <a:t> до </a:t>
            </a:r>
            <a:r>
              <a:rPr lang="ru-RU" sz="2400" dirty="0" err="1" smtClean="0">
                <a:solidFill>
                  <a:srgbClr val="00B050"/>
                </a:solidFill>
              </a:rPr>
              <a:t>цих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найдавніших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риб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є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акули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скати. </a:t>
            </a:r>
            <a:r>
              <a:rPr lang="ru-RU" sz="2400" dirty="0" err="1" smtClean="0">
                <a:solidFill>
                  <a:srgbClr val="00B050"/>
                </a:solidFill>
              </a:rPr>
              <a:t>З'явились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кистепері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риби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  <a:r>
              <a:rPr lang="ru-RU" sz="2400" dirty="0" err="1" smtClean="0">
                <a:solidFill>
                  <a:srgbClr val="00B050"/>
                </a:solidFill>
              </a:rPr>
              <a:t>Нечисленних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представників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цих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риб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виявлено</a:t>
            </a:r>
            <a:r>
              <a:rPr lang="ru-RU" sz="2400" dirty="0" smtClean="0">
                <a:solidFill>
                  <a:srgbClr val="00B050"/>
                </a:solidFill>
              </a:rPr>
              <a:t> в </a:t>
            </a:r>
            <a:r>
              <a:rPr lang="ru-RU" sz="2400" dirty="0" err="1" smtClean="0">
                <a:solidFill>
                  <a:srgbClr val="00B050"/>
                </a:solidFill>
              </a:rPr>
              <a:t>Індійському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океані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біля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берегів</a:t>
            </a:r>
            <a:r>
              <a:rPr lang="ru-RU" sz="2400" dirty="0" smtClean="0">
                <a:solidFill>
                  <a:srgbClr val="00B050"/>
                </a:solidFill>
              </a:rPr>
              <a:t> Африки</a:t>
            </a:r>
          </a:p>
          <a:p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2886075" cy="28860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14818"/>
            <a:ext cx="2686040" cy="20026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 bwMode="black">
          <a:xfrm>
            <a:off x="3000364" y="3714752"/>
            <a:ext cx="100013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Скат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5357826"/>
            <a:ext cx="4143404" cy="128105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black">
          <a:xfrm>
            <a:off x="6572264" y="4857760"/>
            <a:ext cx="2143140" cy="43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Кістепері</a:t>
            </a:r>
            <a:r>
              <a:rPr kumimoji="0" lang="uk-UA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риби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9" name="Group 5"/>
          <p:cNvGrpSpPr>
            <a:grpSpLocks/>
          </p:cNvGrpSpPr>
          <p:nvPr/>
        </p:nvGrpSpPr>
        <p:grpSpPr bwMode="auto">
          <a:xfrm>
            <a:off x="142844" y="4429132"/>
            <a:ext cx="1285884" cy="1000132"/>
            <a:chOff x="862" y="713"/>
            <a:chExt cx="3780" cy="3490"/>
          </a:xfrm>
        </p:grpSpPr>
        <p:grpSp>
          <p:nvGrpSpPr>
            <p:cNvPr id="72710" name="Group 6"/>
            <p:cNvGrpSpPr>
              <a:grpSpLocks/>
            </p:cNvGrpSpPr>
            <p:nvPr/>
          </p:nvGrpSpPr>
          <p:grpSpPr bwMode="auto">
            <a:xfrm>
              <a:off x="1082" y="2210"/>
              <a:ext cx="3406" cy="1993"/>
              <a:chOff x="1082" y="2355"/>
              <a:chExt cx="3406" cy="1993"/>
            </a:xfrm>
          </p:grpSpPr>
          <p:sp>
            <p:nvSpPr>
              <p:cNvPr id="72711" name="Freeform 7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2" name="Freeform 8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3" name="Freeform 9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969696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714" name="Group 10"/>
            <p:cNvGrpSpPr>
              <a:grpSpLocks/>
            </p:cNvGrpSpPr>
            <p:nvPr/>
          </p:nvGrpSpPr>
          <p:grpSpPr bwMode="auto">
            <a:xfrm>
              <a:off x="1009" y="1723"/>
              <a:ext cx="3527" cy="1993"/>
              <a:chOff x="1082" y="2355"/>
              <a:chExt cx="3406" cy="1993"/>
            </a:xfrm>
          </p:grpSpPr>
          <p:sp>
            <p:nvSpPr>
              <p:cNvPr id="72715" name="Freeform 11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B2B2B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6" name="Freeform 12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17" name="Freeform 13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B4B4B4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718" name="Group 14"/>
            <p:cNvGrpSpPr>
              <a:grpSpLocks/>
            </p:cNvGrpSpPr>
            <p:nvPr/>
          </p:nvGrpSpPr>
          <p:grpSpPr bwMode="auto">
            <a:xfrm>
              <a:off x="935" y="1219"/>
              <a:ext cx="3653" cy="1993"/>
              <a:chOff x="1082" y="2355"/>
              <a:chExt cx="3406" cy="1993"/>
            </a:xfrm>
          </p:grpSpPr>
          <p:sp>
            <p:nvSpPr>
              <p:cNvPr id="72719" name="Freeform 15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C0C0C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20" name="Freeform 16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21" name="Freeform 17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722" name="Group 18"/>
            <p:cNvGrpSpPr>
              <a:grpSpLocks/>
            </p:cNvGrpSpPr>
            <p:nvPr/>
          </p:nvGrpSpPr>
          <p:grpSpPr bwMode="auto">
            <a:xfrm>
              <a:off x="862" y="713"/>
              <a:ext cx="3780" cy="1993"/>
              <a:chOff x="1082" y="2355"/>
              <a:chExt cx="3406" cy="1993"/>
            </a:xfrm>
          </p:grpSpPr>
          <p:sp>
            <p:nvSpPr>
              <p:cNvPr id="72723" name="Freeform 19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24" name="Freeform 20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725" name="Freeform 21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8F8F8">
                      <a:gamma/>
                      <a:shade val="86275"/>
                      <a:invGamma/>
                    </a:srgbClr>
                  </a:gs>
                  <a:gs pos="100000">
                    <a:srgbClr val="F8F8F8"/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pic>
        <p:nvPicPr>
          <p:cNvPr id="72732" name="Picture 28" descr="num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786190"/>
            <a:ext cx="876321" cy="947006"/>
          </a:xfrm>
          <a:prstGeom prst="rect">
            <a:avLst/>
          </a:prstGeom>
          <a:noFill/>
        </p:spPr>
      </p:pic>
      <p:sp>
        <p:nvSpPr>
          <p:cNvPr id="31" name="Текст 3"/>
          <p:cNvSpPr txBox="1">
            <a:spLocks/>
          </p:cNvSpPr>
          <p:nvPr/>
        </p:nvSpPr>
        <p:spPr bwMode="gray">
          <a:xfrm>
            <a:off x="1357290" y="2643182"/>
            <a:ext cx="39290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Кистепері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риби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населяли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прісні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водойми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девонський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період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зробили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важливий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крок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еволюції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тварин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</a:t>
            </a:r>
            <a:r>
              <a:rPr kumimoji="0" lang="ru-RU" sz="1600" b="0" i="1" u="sng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вийшли</a:t>
            </a:r>
            <a:r>
              <a:rPr kumimoji="0" lang="ru-RU" sz="1600" b="0" i="1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</a:t>
            </a:r>
            <a:r>
              <a:rPr kumimoji="0" lang="ru-RU" sz="1600" b="0" i="1" u="sng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суходіл</a:t>
            </a:r>
            <a:r>
              <a:rPr kumimoji="0" lang="ru-RU" sz="1600" b="0" i="1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Першими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наземними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хребетними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найдавніші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земноводні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стегоцефали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потомки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кистеперих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риб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Скелет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плавців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кистеперих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гомологічний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скелету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п'ятипалої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кінцівки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стегоцефалів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як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сучасних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земноводних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яйця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личинки могли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розвиватися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лише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тому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тварини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змушені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були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жити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поблизу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водойм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000240"/>
            <a:ext cx="2845455" cy="4052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4578" name="Picture 2" descr="http://www.darwin.museum.ru/dino/be_dino/img/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090" y="428604"/>
            <a:ext cx="4707296" cy="1714512"/>
          </a:xfrm>
          <a:prstGeom prst="rect">
            <a:avLst/>
          </a:prstGeom>
          <a:noFill/>
        </p:spPr>
      </p:pic>
      <p:sp>
        <p:nvSpPr>
          <p:cNvPr id="35" name="Заголовок 1"/>
          <p:cNvSpPr>
            <a:spLocks noGrp="1"/>
          </p:cNvSpPr>
          <p:nvPr>
            <p:ph type="title"/>
          </p:nvPr>
        </p:nvSpPr>
        <p:spPr>
          <a:xfrm>
            <a:off x="5715008" y="6215082"/>
            <a:ext cx="3008313" cy="363554"/>
          </a:xfrm>
        </p:spPr>
        <p:txBody>
          <a:bodyPr/>
          <a:lstStyle/>
          <a:p>
            <a:r>
              <a:rPr lang="uk-UA" sz="1800" dirty="0" err="1" smtClean="0"/>
              <a:t>Стагоцефал</a:t>
            </a:r>
            <a:endParaRPr lang="ru-RU" sz="1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727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1571612"/>
            <a:ext cx="2357454" cy="1077934"/>
          </a:xfrm>
        </p:spPr>
        <p:txBody>
          <a:bodyPr/>
          <a:lstStyle/>
          <a:p>
            <a:r>
              <a:rPr lang="uk-UA" sz="6000" dirty="0" smtClean="0">
                <a:ln>
                  <a:solidFill>
                    <a:srgbClr val="33CC33"/>
                  </a:solidFill>
                </a:ln>
                <a:solidFill>
                  <a:srgbClr val="92D050"/>
                </a:solidFill>
              </a:rPr>
              <a:t>Мохи</a:t>
            </a:r>
            <a:endParaRPr lang="ru-RU" sz="6000" dirty="0">
              <a:ln>
                <a:solidFill>
                  <a:srgbClr val="33CC33"/>
                </a:solidFill>
              </a:ln>
              <a:solidFill>
                <a:srgbClr val="92D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480" y="3286124"/>
            <a:ext cx="6858048" cy="3357586"/>
          </a:xfrm>
          <a:ln>
            <a:solidFill>
              <a:srgbClr val="33CC33"/>
            </a:solidFill>
          </a:ln>
        </p:spPr>
        <p:txBody>
          <a:bodyPr/>
          <a:lstStyle/>
          <a:p>
            <a:r>
              <a:rPr lang="ru-RU" sz="2400" dirty="0" smtClean="0">
                <a:solidFill>
                  <a:srgbClr val="00B050"/>
                </a:solidFill>
              </a:rPr>
              <a:t>У </a:t>
            </a:r>
            <a:r>
              <a:rPr lang="ru-RU" sz="2400" dirty="0" err="1" smtClean="0">
                <a:solidFill>
                  <a:srgbClr val="00B050"/>
                </a:solidFill>
              </a:rPr>
              <a:t>девонський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період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важливий</a:t>
            </a:r>
            <a:r>
              <a:rPr lang="ru-RU" sz="2400" dirty="0" smtClean="0">
                <a:solidFill>
                  <a:srgbClr val="00B050"/>
                </a:solidFill>
              </a:rPr>
              <a:t> ароморфоз </a:t>
            </a:r>
            <a:r>
              <a:rPr lang="ru-RU" sz="2400" dirty="0" err="1" smtClean="0">
                <a:solidFill>
                  <a:srgbClr val="00B050"/>
                </a:solidFill>
              </a:rPr>
              <a:t>відбувся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в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</a:t>
            </a:r>
            <a:r>
              <a:rPr lang="ru-RU" sz="2400" dirty="0" smtClean="0">
                <a:solidFill>
                  <a:srgbClr val="00B050"/>
                </a:solidFill>
              </a:rPr>
              <a:t>: </a:t>
            </a:r>
            <a:r>
              <a:rPr lang="ru-RU" sz="2400" dirty="0" err="1" smtClean="0">
                <a:solidFill>
                  <a:srgbClr val="00B050"/>
                </a:solidFill>
              </a:rPr>
              <a:t>розвинувся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спеціальний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апарат</a:t>
            </a:r>
            <a:r>
              <a:rPr lang="ru-RU" sz="2400" dirty="0" smtClean="0">
                <a:solidFill>
                  <a:srgbClr val="00B050"/>
                </a:solidFill>
              </a:rPr>
              <a:t> для </a:t>
            </a:r>
            <a:r>
              <a:rPr lang="ru-RU" sz="2400" dirty="0" err="1" smtClean="0">
                <a:solidFill>
                  <a:srgbClr val="00B050"/>
                </a:solidFill>
              </a:rPr>
              <a:t>всмоктування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мінеральних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розчинів</a:t>
            </a:r>
            <a:r>
              <a:rPr lang="ru-RU" sz="2400" dirty="0" smtClean="0">
                <a:solidFill>
                  <a:srgbClr val="00B050"/>
                </a:solidFill>
              </a:rPr>
              <a:t> (</a:t>
            </a:r>
            <a:r>
              <a:rPr lang="ru-RU" sz="2400" dirty="0" err="1" smtClean="0">
                <a:solidFill>
                  <a:srgbClr val="00B050"/>
                </a:solidFill>
              </a:rPr>
              <a:t>корінь</a:t>
            </a:r>
            <a:r>
              <a:rPr lang="ru-RU" sz="2400" dirty="0" smtClean="0">
                <a:solidFill>
                  <a:srgbClr val="00B050"/>
                </a:solidFill>
              </a:rPr>
              <a:t>), як </a:t>
            </a:r>
            <a:r>
              <a:rPr lang="ru-RU" sz="2400" dirty="0" err="1" smtClean="0">
                <a:solidFill>
                  <a:srgbClr val="00B050"/>
                </a:solidFill>
              </a:rPr>
              <a:t>основний</a:t>
            </a:r>
            <a:r>
              <a:rPr lang="ru-RU" sz="2400" dirty="0" smtClean="0">
                <a:solidFill>
                  <a:srgbClr val="00B050"/>
                </a:solidFill>
              </a:rPr>
              <a:t> орган </a:t>
            </a:r>
            <a:r>
              <a:rPr lang="ru-RU" sz="2400" dirty="0" err="1" smtClean="0">
                <a:solidFill>
                  <a:srgbClr val="00B050"/>
                </a:solidFill>
              </a:rPr>
              <a:t>асиміляції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вуглекислого</a:t>
            </a:r>
            <a:r>
              <a:rPr lang="ru-RU" sz="2400" dirty="0" smtClean="0">
                <a:solidFill>
                  <a:srgbClr val="00B050"/>
                </a:solidFill>
              </a:rPr>
              <a:t> газу </a:t>
            </a:r>
            <a:r>
              <a:rPr lang="ru-RU" sz="2400" dirty="0" err="1" smtClean="0">
                <a:solidFill>
                  <a:srgbClr val="00B050"/>
                </a:solidFill>
              </a:rPr>
              <a:t>сформувались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пагони</a:t>
            </a:r>
            <a:r>
              <a:rPr lang="ru-RU" sz="2400" dirty="0" smtClean="0">
                <a:solidFill>
                  <a:srgbClr val="00B050"/>
                </a:solidFill>
              </a:rPr>
              <a:t>. Таким чином </a:t>
            </a:r>
            <a:r>
              <a:rPr lang="ru-RU" sz="2400" dirty="0" err="1" smtClean="0">
                <a:solidFill>
                  <a:srgbClr val="00B050"/>
                </a:solidFill>
              </a:rPr>
              <a:t>відбулося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диференціювання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тіла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рослини</a:t>
            </a:r>
            <a:r>
              <a:rPr lang="ru-RU" sz="2400" dirty="0" smtClean="0">
                <a:solidFill>
                  <a:srgbClr val="00B050"/>
                </a:solidFill>
              </a:rPr>
              <a:t> на </a:t>
            </a:r>
            <a:r>
              <a:rPr lang="ru-RU" sz="2400" dirty="0" err="1" smtClean="0">
                <a:solidFill>
                  <a:srgbClr val="00B050"/>
                </a:solidFill>
              </a:rPr>
              <a:t>пагін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і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корінь</a:t>
            </a:r>
            <a:r>
              <a:rPr lang="ru-RU" sz="2400" dirty="0" smtClean="0">
                <a:solidFill>
                  <a:srgbClr val="00B050"/>
                </a:solidFill>
              </a:rPr>
              <a:t>. Першими </a:t>
            </a:r>
            <a:r>
              <a:rPr lang="ru-RU" sz="2400" dirty="0" err="1" smtClean="0">
                <a:solidFill>
                  <a:srgbClr val="00B050"/>
                </a:solidFill>
              </a:rPr>
              <a:t>листостебловими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рослинами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були</a:t>
            </a:r>
            <a:r>
              <a:rPr lang="ru-RU" sz="2400" dirty="0" smtClean="0">
                <a:solidFill>
                  <a:srgbClr val="00B050"/>
                </a:solidFill>
              </a:rPr>
              <a:t> </a:t>
            </a:r>
            <a:r>
              <a:rPr lang="ru-RU" sz="2400" dirty="0" err="1" smtClean="0">
                <a:solidFill>
                  <a:srgbClr val="00B050"/>
                </a:solidFill>
              </a:rPr>
              <a:t>мохи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4040180" cy="269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theme/theme1.xml><?xml version="1.0" encoding="utf-8"?>
<a:theme xmlns:a="http://schemas.openxmlformats.org/drawingml/2006/main" name="general_ani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1997</TotalTime>
  <Words>904</Words>
  <Application>Microsoft Office PowerPoint</Application>
  <PresentationFormat>Экран (4:3)</PresentationFormat>
  <Paragraphs>57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general_ani</vt:lpstr>
      <vt:lpstr>“ Розвиток життя в  палеозойську еру ”</vt:lpstr>
      <vt:lpstr>На початку ери: </vt:lpstr>
      <vt:lpstr>Слайд 3</vt:lpstr>
      <vt:lpstr>Губки</vt:lpstr>
      <vt:lpstr>Круглороті</vt:lpstr>
      <vt:lpstr>Щиткова Кобра</vt:lpstr>
      <vt:lpstr>Акула</vt:lpstr>
      <vt:lpstr>Стагоцефал</vt:lpstr>
      <vt:lpstr>Мохи</vt:lpstr>
      <vt:lpstr>Слайд 10</vt:lpstr>
      <vt:lpstr>Зелені водорості</vt:lpstr>
      <vt:lpstr>Слайд 12</vt:lpstr>
      <vt:lpstr>Насінні папороті</vt:lpstr>
      <vt:lpstr>Стагоцефал</vt:lpstr>
      <vt:lpstr>Плазуни</vt:lpstr>
      <vt:lpstr>Слайд 16</vt:lpstr>
      <vt:lpstr>Слайд 17</vt:lpstr>
      <vt:lpstr>Дякую за увагу!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 Розвиток життя в  палеозойську еру ”</dc:title>
  <dc:creator>Admin</dc:creator>
  <cp:lastModifiedBy>Admin</cp:lastModifiedBy>
  <cp:revision>94</cp:revision>
  <dcterms:created xsi:type="dcterms:W3CDTF">2014-04-02T21:49:06Z</dcterms:created>
  <dcterms:modified xsi:type="dcterms:W3CDTF">2014-04-06T21:04:21Z</dcterms:modified>
</cp:coreProperties>
</file>