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6B67"/>
    <a:srgbClr val="FFCCFF"/>
    <a:srgbClr val="B633FF"/>
    <a:srgbClr val="FEBB72"/>
    <a:srgbClr val="F3A163"/>
    <a:srgbClr val="F4B562"/>
    <a:srgbClr val="F78629"/>
    <a:srgbClr val="FCE0C8"/>
    <a:srgbClr val="CDE0FF"/>
    <a:srgbClr val="D281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8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EC1CE5C-84E7-4D31-AF67-67C45B48A99E}" type="datetimeFigureOut">
              <a:rPr lang="ru-RU" smtClean="0"/>
              <a:pPr/>
              <a:t>17.04.2014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1642DD1-4EFE-4258-9EC4-CD6B2F227E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29600" cy="1296144"/>
          </a:xfrm>
        </p:spPr>
        <p:txBody>
          <a:bodyPr>
            <a:normAutofit/>
          </a:bodyPr>
          <a:lstStyle/>
          <a:p>
            <a:pPr algn="ctr"/>
            <a:r>
              <a:rPr lang="ru-RU" sz="6000" i="1" dirty="0" smtClean="0"/>
              <a:t>Захист від радіації</a:t>
            </a:r>
            <a:endParaRPr lang="ru-RU" sz="6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4293096"/>
            <a:ext cx="6560234" cy="1752600"/>
          </a:xfrm>
        </p:spPr>
        <p:txBody>
          <a:bodyPr>
            <a:noAutofit/>
          </a:bodyPr>
          <a:lstStyle/>
          <a:p>
            <a:r>
              <a:rPr lang="uk-UA" sz="2000" dirty="0" smtClean="0"/>
              <a:t>Презентацію виконала:</a:t>
            </a:r>
          </a:p>
          <a:p>
            <a:r>
              <a:rPr lang="uk-UA" sz="2000" dirty="0" smtClean="0"/>
              <a:t>учениця 9 –Б класу </a:t>
            </a:r>
          </a:p>
          <a:p>
            <a:r>
              <a:rPr lang="uk-UA" sz="2000" dirty="0" smtClean="0"/>
              <a:t>НВК №10</a:t>
            </a:r>
          </a:p>
          <a:p>
            <a:r>
              <a:rPr lang="uk-UA" sz="2000" dirty="0" smtClean="0"/>
              <a:t>м. Хмельницького</a:t>
            </a:r>
          </a:p>
          <a:p>
            <a:r>
              <a:rPr lang="uk-UA" sz="2000" dirty="0" smtClean="0"/>
              <a:t>Мельник Анастасія </a:t>
            </a:r>
            <a:endParaRPr lang="ru-RU" sz="2000" dirty="0"/>
          </a:p>
        </p:txBody>
      </p:sp>
      <p:pic>
        <p:nvPicPr>
          <p:cNvPr id="4" name="Рисунок 3" descr="b7d78b8e-f6c0-44cc-99ed-836c8425b17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3429000"/>
            <a:ext cx="2376264" cy="23762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300"/>
                            </p:stCondLst>
                            <p:childTnLst>
                              <p:par>
                                <p:cTn id="13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00"/>
                            </p:stCondLst>
                            <p:childTnLst>
                              <p:par>
                                <p:cTn id="2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300"/>
                            </p:stCondLst>
                            <p:childTnLst>
                              <p:par>
                                <p:cTn id="2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"/>
                            </p:stCondLst>
                            <p:childTnLst>
                              <p:par>
                                <p:cTn id="3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300"/>
                            </p:stCondLst>
                            <p:childTnLst>
                              <p:par>
                                <p:cTn id="4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800"/>
                            </p:stCondLst>
                            <p:childTnLst>
                              <p:par>
                                <p:cTn id="5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1196752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   </a:t>
            </a:r>
            <a:r>
              <a:rPr lang="ru-RU" dirty="0" err="1" smtClean="0"/>
              <a:t>Всілякі</a:t>
            </a:r>
            <a:r>
              <a:rPr lang="ru-RU" dirty="0" smtClean="0"/>
              <a:t> </a:t>
            </a:r>
            <a:r>
              <a:rPr lang="ru-RU" dirty="0" err="1"/>
              <a:t>бар'єри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полімерів</a:t>
            </a:r>
            <a:r>
              <a:rPr lang="ru-RU" dirty="0"/>
              <a:t>, </a:t>
            </a:r>
            <a:r>
              <a:rPr lang="ru-RU" dirty="0" err="1"/>
              <a:t>поліетилену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води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захищають</a:t>
            </a:r>
            <a:r>
              <a:rPr lang="ru-RU" dirty="0"/>
              <a:t> від </a:t>
            </a:r>
            <a:r>
              <a:rPr lang="ru-RU" dirty="0" err="1"/>
              <a:t>шкідливої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нейтронних</a:t>
            </a:r>
            <a:r>
              <a:rPr lang="ru-RU" dirty="0"/>
              <a:t> </a:t>
            </a:r>
            <a:r>
              <a:rPr lang="ru-RU" dirty="0" err="1"/>
              <a:t>частинок</a:t>
            </a:r>
            <a:r>
              <a:rPr lang="ru-RU" dirty="0"/>
              <a:t>.</a:t>
            </a:r>
          </a:p>
        </p:txBody>
      </p:sp>
      <p:pic>
        <p:nvPicPr>
          <p:cNvPr id="3" name="Рисунок 2" descr="dozimetrov.net_stat_05_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708920"/>
            <a:ext cx="4968552" cy="2312408"/>
          </a:xfrm>
          <a:prstGeom prst="rect">
            <a:avLst/>
          </a:prstGeo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835696" y="764704"/>
            <a:ext cx="5544616" cy="648072"/>
          </a:xfrm>
          <a:prstGeom prst="roundRect">
            <a:avLst/>
          </a:prstGeom>
          <a:solidFill>
            <a:srgbClr val="FCE0C8"/>
          </a:solidFill>
          <a:ln>
            <a:solidFill>
              <a:srgbClr val="F786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rgbClr val="F78629"/>
                </a:solidFill>
              </a:rPr>
              <a:t>Харчові</a:t>
            </a:r>
            <a:r>
              <a:rPr lang="ru-RU" dirty="0">
                <a:solidFill>
                  <a:srgbClr val="F78629"/>
                </a:solidFill>
              </a:rPr>
              <a:t> добавки </a:t>
            </a:r>
            <a:r>
              <a:rPr lang="ru-RU" dirty="0" err="1">
                <a:solidFill>
                  <a:srgbClr val="F78629"/>
                </a:solidFill>
              </a:rPr>
              <a:t>проти</a:t>
            </a:r>
            <a:r>
              <a:rPr lang="ru-RU" dirty="0">
                <a:solidFill>
                  <a:srgbClr val="F78629"/>
                </a:solidFill>
              </a:rPr>
              <a:t> радіації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7584" y="1916832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rgbClr val="FEBB72"/>
                </a:solidFill>
              </a:rPr>
              <a:t>Дуже</a:t>
            </a:r>
            <a:r>
              <a:rPr lang="ru-RU" dirty="0">
                <a:solidFill>
                  <a:srgbClr val="FEBB72"/>
                </a:solidFill>
              </a:rPr>
              <a:t> часто разом </a:t>
            </a:r>
            <a:r>
              <a:rPr lang="ru-RU" dirty="0" err="1">
                <a:solidFill>
                  <a:srgbClr val="FEBB72"/>
                </a:solidFill>
              </a:rPr>
              <a:t>зі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спецодягом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і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екранами</a:t>
            </a:r>
            <a:r>
              <a:rPr lang="ru-RU" dirty="0">
                <a:solidFill>
                  <a:srgbClr val="FEBB72"/>
                </a:solidFill>
              </a:rPr>
              <a:t> для </a:t>
            </a:r>
            <a:r>
              <a:rPr lang="ru-RU" dirty="0" err="1">
                <a:solidFill>
                  <a:srgbClr val="FEBB72"/>
                </a:solidFill>
              </a:rPr>
              <a:t>забезпечення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захисту</a:t>
            </a:r>
            <a:r>
              <a:rPr lang="ru-RU" dirty="0">
                <a:solidFill>
                  <a:srgbClr val="FEBB72"/>
                </a:solidFill>
              </a:rPr>
              <a:t> від радіації </a:t>
            </a:r>
            <a:r>
              <a:rPr lang="ru-RU" dirty="0" err="1">
                <a:solidFill>
                  <a:srgbClr val="FEBB72"/>
                </a:solidFill>
              </a:rPr>
              <a:t>використовуються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харчові</a:t>
            </a:r>
            <a:r>
              <a:rPr lang="ru-RU" dirty="0">
                <a:solidFill>
                  <a:srgbClr val="FEBB72"/>
                </a:solidFill>
              </a:rPr>
              <a:t> добавки. Вони </a:t>
            </a:r>
            <a:r>
              <a:rPr lang="ru-RU" dirty="0" err="1">
                <a:solidFill>
                  <a:srgbClr val="FEBB72"/>
                </a:solidFill>
              </a:rPr>
              <a:t>приймаються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внутрішньо</a:t>
            </a:r>
            <a:r>
              <a:rPr lang="ru-RU" dirty="0">
                <a:solidFill>
                  <a:srgbClr val="FEBB72"/>
                </a:solidFill>
              </a:rPr>
              <a:t> до </a:t>
            </a:r>
            <a:r>
              <a:rPr lang="ru-RU" dirty="0" err="1">
                <a:solidFill>
                  <a:srgbClr val="FEBB72"/>
                </a:solidFill>
              </a:rPr>
              <a:t>або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після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потрапляння</a:t>
            </a:r>
            <a:r>
              <a:rPr lang="ru-RU" dirty="0">
                <a:solidFill>
                  <a:srgbClr val="FEBB72"/>
                </a:solidFill>
              </a:rPr>
              <a:t> в зону </a:t>
            </a:r>
            <a:r>
              <a:rPr lang="ru-RU" dirty="0" err="1">
                <a:solidFill>
                  <a:srgbClr val="FEBB72"/>
                </a:solidFill>
              </a:rPr>
              <a:t>з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підвищеним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рівнем</a:t>
            </a:r>
            <a:r>
              <a:rPr lang="ru-RU" dirty="0">
                <a:solidFill>
                  <a:srgbClr val="FEBB72"/>
                </a:solidFill>
              </a:rPr>
              <a:t> радіації </a:t>
            </a:r>
            <a:r>
              <a:rPr lang="ru-RU" dirty="0" err="1">
                <a:solidFill>
                  <a:srgbClr val="FEBB72"/>
                </a:solidFill>
              </a:rPr>
              <a:t>і</a:t>
            </a:r>
            <a:r>
              <a:rPr lang="ru-RU" dirty="0">
                <a:solidFill>
                  <a:srgbClr val="FEBB72"/>
                </a:solidFill>
              </a:rPr>
              <a:t> в </a:t>
            </a:r>
            <a:r>
              <a:rPr lang="ru-RU" dirty="0" err="1">
                <a:solidFill>
                  <a:srgbClr val="FEBB72"/>
                </a:solidFill>
              </a:rPr>
              <a:t>багатьох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випадках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дозволяють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знизити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токсичний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вплив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радіонуклідів</a:t>
            </a:r>
            <a:r>
              <a:rPr lang="ru-RU" dirty="0">
                <a:solidFill>
                  <a:srgbClr val="FEBB72"/>
                </a:solidFill>
              </a:rPr>
              <a:t> на </a:t>
            </a:r>
            <a:r>
              <a:rPr lang="ru-RU" dirty="0" err="1">
                <a:solidFill>
                  <a:srgbClr val="FEBB72"/>
                </a:solidFill>
              </a:rPr>
              <a:t>організм</a:t>
            </a:r>
            <a:r>
              <a:rPr lang="ru-RU" dirty="0">
                <a:solidFill>
                  <a:srgbClr val="FEBB72"/>
                </a:solidFill>
              </a:rPr>
              <a:t>.</a:t>
            </a:r>
          </a:p>
        </p:txBody>
      </p:sp>
      <p:pic>
        <p:nvPicPr>
          <p:cNvPr id="4" name="Рисунок 3" descr="dozimetrov.net_stat_05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3212976"/>
            <a:ext cx="2448272" cy="315499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EBB72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259632" y="5445224"/>
            <a:ext cx="3939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 err="1">
                <a:solidFill>
                  <a:srgbClr val="FEBB72"/>
                </a:solidFill>
              </a:rPr>
              <a:t>Елеутерокок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знижує</a:t>
            </a:r>
            <a:r>
              <a:rPr lang="ru-RU" dirty="0">
                <a:solidFill>
                  <a:srgbClr val="FEBB72"/>
                </a:solidFill>
              </a:rPr>
              <a:t> </a:t>
            </a:r>
            <a:r>
              <a:rPr lang="ru-RU" dirty="0" err="1">
                <a:solidFill>
                  <a:srgbClr val="FEBB72"/>
                </a:solidFill>
              </a:rPr>
              <a:t>вплив</a:t>
            </a:r>
            <a:r>
              <a:rPr lang="ru-RU" dirty="0">
                <a:solidFill>
                  <a:srgbClr val="FEBB72"/>
                </a:solidFill>
              </a:rPr>
              <a:t> радіації </a:t>
            </a:r>
            <a:endParaRPr lang="ru-RU" dirty="0" smtClean="0">
              <a:solidFill>
                <a:srgbClr val="FEBB72"/>
              </a:solidFill>
            </a:endParaRPr>
          </a:p>
          <a:p>
            <a:pPr algn="r"/>
            <a:r>
              <a:rPr lang="ru-RU" dirty="0" smtClean="0">
                <a:solidFill>
                  <a:srgbClr val="FEBB72"/>
                </a:solidFill>
              </a:rPr>
              <a:t>на </a:t>
            </a:r>
            <a:r>
              <a:rPr lang="ru-RU" dirty="0" err="1" smtClean="0">
                <a:solidFill>
                  <a:srgbClr val="FEBB72"/>
                </a:solidFill>
              </a:rPr>
              <a:t>організм</a:t>
            </a:r>
            <a:r>
              <a:rPr lang="ru-RU" dirty="0" smtClean="0">
                <a:solidFill>
                  <a:srgbClr val="FEBB72"/>
                </a:solidFill>
              </a:rPr>
              <a:t>.</a:t>
            </a:r>
            <a:endParaRPr lang="ru-RU" dirty="0">
              <a:solidFill>
                <a:srgbClr val="FEBB72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980728"/>
            <a:ext cx="41764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   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Крім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того,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знизити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шкідливий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вплив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іонізуючого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випромінювання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дозволяють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деякі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продукти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харчування.Вони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знижують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дію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радіації.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Навіть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горіхи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білий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хліб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пшениця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редиска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здатні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невеликій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мірі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знижувати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наслідки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радіаційного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впливу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людину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Справа в тому,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них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міститься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селен,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що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перешкоджає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утворенню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пухлин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які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можуть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бути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викликані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радіаційним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опроміненням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Дуже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гарні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боротьбі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радіацією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біодобавки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на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основі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водоростей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(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ламінарії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хлорелле).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Частково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позбавити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організм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від </a:t>
            </a:r>
            <a:r>
              <a:rPr lang="ru-RU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прониклих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нього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радіоактивних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нуклідів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дозволяє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навіть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цибуля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і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часник</a:t>
            </a:r>
            <a:r>
              <a:rPr lang="ru-RU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</a:p>
        </p:txBody>
      </p:sp>
      <p:pic>
        <p:nvPicPr>
          <p:cNvPr id="5" name="Рисунок 4" descr="Holegon_b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332656"/>
            <a:ext cx="2277354" cy="3271650"/>
          </a:xfrm>
          <a:prstGeom prst="rect">
            <a:avLst/>
          </a:prstGeom>
        </p:spPr>
      </p:pic>
      <p:pic>
        <p:nvPicPr>
          <p:cNvPr id="6" name="Рисунок 5" descr="LAMINAR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20072" y="3140968"/>
            <a:ext cx="2193032" cy="3256409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620688"/>
            <a:ext cx="67687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CCFF"/>
                </a:solidFill>
              </a:rPr>
              <a:t> З </a:t>
            </a:r>
            <a:r>
              <a:rPr lang="ru-RU" dirty="0" err="1" smtClean="0">
                <a:solidFill>
                  <a:srgbClr val="FFCCFF"/>
                </a:solidFill>
              </a:rPr>
              <a:t>фармацевтичних</a:t>
            </a:r>
            <a:r>
              <a:rPr lang="ru-RU" dirty="0" smtClean="0">
                <a:solidFill>
                  <a:srgbClr val="FFCCFF"/>
                </a:solidFill>
              </a:rPr>
              <a:t>  </a:t>
            </a:r>
            <a:r>
              <a:rPr lang="ru-RU" dirty="0" err="1" smtClean="0">
                <a:solidFill>
                  <a:srgbClr val="FFCCFF"/>
                </a:solidFill>
              </a:rPr>
              <a:t>рослинних</a:t>
            </a:r>
            <a:r>
              <a:rPr lang="ru-RU" dirty="0" smtClean="0">
                <a:solidFill>
                  <a:srgbClr val="FFCCFF"/>
                </a:solidFill>
              </a:rPr>
              <a:t>  </a:t>
            </a:r>
            <a:r>
              <a:rPr lang="ru-RU" dirty="0" err="1" smtClean="0">
                <a:solidFill>
                  <a:srgbClr val="FFCCFF"/>
                </a:solidFill>
              </a:rPr>
              <a:t>препаратів</a:t>
            </a:r>
            <a:r>
              <a:rPr lang="ru-RU" dirty="0" smtClean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проти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smtClean="0">
                <a:solidFill>
                  <a:srgbClr val="FFCCFF"/>
                </a:solidFill>
              </a:rPr>
              <a:t>радіації </a:t>
            </a:r>
            <a:r>
              <a:rPr lang="ru-RU" dirty="0" err="1" smtClean="0">
                <a:solidFill>
                  <a:srgbClr val="FFCCFF"/>
                </a:solidFill>
              </a:rPr>
              <a:t>ефективну</a:t>
            </a:r>
            <a:r>
              <a:rPr lang="ru-RU" dirty="0" smtClean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дію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має</a:t>
            </a:r>
            <a:r>
              <a:rPr lang="ru-RU" dirty="0">
                <a:solidFill>
                  <a:srgbClr val="FFCCFF"/>
                </a:solidFill>
              </a:rPr>
              <a:t> препарат "</a:t>
            </a:r>
            <a:r>
              <a:rPr lang="ru-RU" dirty="0" err="1">
                <a:solidFill>
                  <a:srgbClr val="FFCCFF"/>
                </a:solidFill>
              </a:rPr>
              <a:t>Корінь</a:t>
            </a:r>
            <a:r>
              <a:rPr lang="ru-RU" dirty="0">
                <a:solidFill>
                  <a:srgbClr val="FFCCFF"/>
                </a:solidFill>
              </a:rPr>
              <a:t> женьшеню, </a:t>
            </a:r>
            <a:r>
              <a:rPr lang="ru-RU" dirty="0" err="1">
                <a:solidFill>
                  <a:srgbClr val="FFCCFF"/>
                </a:solidFill>
              </a:rPr>
              <a:t>який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можна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купити</a:t>
            </a:r>
            <a:r>
              <a:rPr lang="ru-RU" dirty="0">
                <a:solidFill>
                  <a:srgbClr val="FFCCFF"/>
                </a:solidFill>
              </a:rPr>
              <a:t> в </a:t>
            </a:r>
            <a:r>
              <a:rPr lang="ru-RU" dirty="0" err="1">
                <a:solidFill>
                  <a:srgbClr val="FFCCFF"/>
                </a:solidFill>
              </a:rPr>
              <a:t>будь-якій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аптеці</a:t>
            </a:r>
            <a:r>
              <a:rPr lang="ru-RU" dirty="0">
                <a:solidFill>
                  <a:srgbClr val="FFCCFF"/>
                </a:solidFill>
              </a:rPr>
              <a:t>. </a:t>
            </a:r>
            <a:r>
              <a:rPr lang="ru-RU" dirty="0" err="1">
                <a:solidFill>
                  <a:srgbClr val="FFCCFF"/>
                </a:solidFill>
              </a:rPr>
              <a:t>Його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застосовують</a:t>
            </a:r>
            <a:r>
              <a:rPr lang="ru-RU" dirty="0">
                <a:solidFill>
                  <a:srgbClr val="FFCCFF"/>
                </a:solidFill>
              </a:rPr>
              <a:t> в два </a:t>
            </a:r>
            <a:r>
              <a:rPr lang="ru-RU" dirty="0" err="1">
                <a:solidFill>
                  <a:srgbClr val="FFCCFF"/>
                </a:solidFill>
              </a:rPr>
              <a:t>прийоми</a:t>
            </a:r>
            <a:r>
              <a:rPr lang="ru-RU" dirty="0">
                <a:solidFill>
                  <a:srgbClr val="FFCCFF"/>
                </a:solidFill>
              </a:rPr>
              <a:t> перед </a:t>
            </a:r>
            <a:r>
              <a:rPr lang="ru-RU" dirty="0" err="1">
                <a:solidFill>
                  <a:srgbClr val="FFCCFF"/>
                </a:solidFill>
              </a:rPr>
              <a:t>їдою</a:t>
            </a:r>
            <a:r>
              <a:rPr lang="ru-RU" dirty="0">
                <a:solidFill>
                  <a:srgbClr val="FFCCFF"/>
                </a:solidFill>
              </a:rPr>
              <a:t> в </a:t>
            </a:r>
            <a:r>
              <a:rPr lang="ru-RU" dirty="0" err="1">
                <a:solidFill>
                  <a:srgbClr val="FFCCFF"/>
                </a:solidFill>
              </a:rPr>
              <a:t>кількості</a:t>
            </a:r>
            <a:r>
              <a:rPr lang="ru-RU" dirty="0">
                <a:solidFill>
                  <a:srgbClr val="FFCCFF"/>
                </a:solidFill>
              </a:rPr>
              <a:t> 40-50 </a:t>
            </a:r>
            <a:r>
              <a:rPr lang="ru-RU" dirty="0" err="1">
                <a:solidFill>
                  <a:srgbClr val="FFCCFF"/>
                </a:solidFill>
              </a:rPr>
              <a:t>крапель</a:t>
            </a:r>
            <a:r>
              <a:rPr lang="ru-RU" dirty="0">
                <a:solidFill>
                  <a:srgbClr val="FFCCFF"/>
                </a:solidFill>
              </a:rPr>
              <a:t> за один раз. </a:t>
            </a:r>
            <a:r>
              <a:rPr lang="ru-RU" dirty="0" err="1">
                <a:solidFill>
                  <a:srgbClr val="FFCCFF"/>
                </a:solidFill>
              </a:rPr>
              <a:t>Також</a:t>
            </a:r>
            <a:r>
              <a:rPr lang="ru-RU" dirty="0">
                <a:solidFill>
                  <a:srgbClr val="FFCCFF"/>
                </a:solidFill>
              </a:rPr>
              <a:t> для </a:t>
            </a:r>
            <a:r>
              <a:rPr lang="ru-RU" dirty="0" err="1">
                <a:solidFill>
                  <a:srgbClr val="FFCCFF"/>
                </a:solidFill>
              </a:rPr>
              <a:t>зниження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концентрації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радіонуклідів</a:t>
            </a:r>
            <a:r>
              <a:rPr lang="ru-RU" dirty="0">
                <a:solidFill>
                  <a:srgbClr val="FFCCFF"/>
                </a:solidFill>
              </a:rPr>
              <a:t> в </a:t>
            </a:r>
            <a:r>
              <a:rPr lang="ru-RU" dirty="0" err="1">
                <a:solidFill>
                  <a:srgbClr val="FFCCFF"/>
                </a:solidFill>
              </a:rPr>
              <a:t>організмі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рекомендується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вживати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екстракт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елеутерокока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в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обсязі</a:t>
            </a:r>
            <a:r>
              <a:rPr lang="ru-RU" dirty="0">
                <a:solidFill>
                  <a:srgbClr val="FFCCFF"/>
                </a:solidFill>
              </a:rPr>
              <a:t> від </a:t>
            </a:r>
            <a:r>
              <a:rPr lang="ru-RU" dirty="0" err="1">
                <a:solidFill>
                  <a:srgbClr val="FFCCFF"/>
                </a:solidFill>
              </a:rPr>
              <a:t>чверті</a:t>
            </a:r>
            <a:r>
              <a:rPr lang="ru-RU" dirty="0">
                <a:solidFill>
                  <a:srgbClr val="FFCCFF"/>
                </a:solidFill>
              </a:rPr>
              <a:t> до </a:t>
            </a:r>
            <a:r>
              <a:rPr lang="ru-RU" dirty="0" err="1">
                <a:solidFill>
                  <a:srgbClr val="FFCCFF"/>
                </a:solidFill>
              </a:rPr>
              <a:t>половини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чайної</a:t>
            </a:r>
            <a:r>
              <a:rPr lang="ru-RU" dirty="0">
                <a:solidFill>
                  <a:srgbClr val="FFCCFF"/>
                </a:solidFill>
              </a:rPr>
              <a:t> ложки в день разом </a:t>
            </a:r>
            <a:r>
              <a:rPr lang="ru-RU" dirty="0" err="1">
                <a:solidFill>
                  <a:srgbClr val="FFCCFF"/>
                </a:solidFill>
              </a:rPr>
              <a:t>з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 smtClean="0">
                <a:solidFill>
                  <a:srgbClr val="FFCCFF"/>
                </a:solidFill>
              </a:rPr>
              <a:t>чаєм</a:t>
            </a:r>
            <a:r>
              <a:rPr lang="ru-RU" dirty="0" smtClean="0">
                <a:solidFill>
                  <a:srgbClr val="FFCCFF"/>
                </a:solidFill>
              </a:rPr>
              <a:t>, </a:t>
            </a:r>
            <a:r>
              <a:rPr lang="ru-RU" dirty="0" err="1" smtClean="0">
                <a:solidFill>
                  <a:srgbClr val="FFCCFF"/>
                </a:solidFill>
              </a:rPr>
              <a:t>який</a:t>
            </a:r>
            <a:r>
              <a:rPr lang="ru-RU" dirty="0" smtClean="0">
                <a:solidFill>
                  <a:srgbClr val="FFCCFF"/>
                </a:solidFill>
              </a:rPr>
              <a:t> ми </a:t>
            </a:r>
            <a:r>
              <a:rPr lang="ru-RU" dirty="0" err="1" smtClean="0">
                <a:solidFill>
                  <a:srgbClr val="FFCCFF"/>
                </a:solidFill>
              </a:rPr>
              <a:t>випиваємо</a:t>
            </a:r>
            <a:r>
              <a:rPr lang="ru-RU" dirty="0" smtClean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вранці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і</a:t>
            </a:r>
            <a:r>
              <a:rPr lang="ru-RU" dirty="0">
                <a:solidFill>
                  <a:srgbClr val="FFCCFF"/>
                </a:solidFill>
              </a:rPr>
              <a:t> в </a:t>
            </a:r>
            <a:r>
              <a:rPr lang="ru-RU" dirty="0" err="1">
                <a:solidFill>
                  <a:srgbClr val="FFCCFF"/>
                </a:solidFill>
              </a:rPr>
              <a:t>обідній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smtClean="0">
                <a:solidFill>
                  <a:srgbClr val="FFCCFF"/>
                </a:solidFill>
              </a:rPr>
              <a:t>час. </a:t>
            </a:r>
            <a:r>
              <a:rPr lang="ru-RU" dirty="0" err="1">
                <a:solidFill>
                  <a:srgbClr val="FFCCFF"/>
                </a:solidFill>
              </a:rPr>
              <a:t>Левзея</a:t>
            </a:r>
            <a:r>
              <a:rPr lang="ru-RU" dirty="0">
                <a:solidFill>
                  <a:srgbClr val="FFCCFF"/>
                </a:solidFill>
              </a:rPr>
              <a:t>, заманиха, </a:t>
            </a:r>
            <a:r>
              <a:rPr lang="ru-RU" dirty="0" err="1">
                <a:solidFill>
                  <a:srgbClr val="FFCCFF"/>
                </a:solidFill>
              </a:rPr>
              <a:t>медунка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також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відносяться</a:t>
            </a:r>
            <a:r>
              <a:rPr lang="ru-RU" dirty="0">
                <a:solidFill>
                  <a:srgbClr val="FFCCFF"/>
                </a:solidFill>
              </a:rPr>
              <a:t> до </a:t>
            </a:r>
            <a:r>
              <a:rPr lang="ru-RU" dirty="0" err="1">
                <a:solidFill>
                  <a:srgbClr val="FFCCFF"/>
                </a:solidFill>
              </a:rPr>
              <a:t>категорії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радиопротекционных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препаратів</a:t>
            </a:r>
            <a:r>
              <a:rPr lang="ru-RU" dirty="0">
                <a:solidFill>
                  <a:srgbClr val="FFCCFF"/>
                </a:solidFill>
              </a:rPr>
              <a:t>, </a:t>
            </a:r>
            <a:r>
              <a:rPr lang="ru-RU" dirty="0" err="1">
                <a:solidFill>
                  <a:srgbClr val="FFCCFF"/>
                </a:solidFill>
              </a:rPr>
              <a:t>і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придбати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їх</a:t>
            </a:r>
            <a:r>
              <a:rPr lang="ru-RU" dirty="0">
                <a:solidFill>
                  <a:srgbClr val="FFCCFF"/>
                </a:solidFill>
              </a:rPr>
              <a:t> </a:t>
            </a:r>
            <a:r>
              <a:rPr lang="ru-RU" dirty="0" err="1">
                <a:solidFill>
                  <a:srgbClr val="FFCCFF"/>
                </a:solidFill>
              </a:rPr>
              <a:t>можна</a:t>
            </a:r>
            <a:r>
              <a:rPr lang="ru-RU" dirty="0">
                <a:solidFill>
                  <a:srgbClr val="FFCCFF"/>
                </a:solidFill>
              </a:rPr>
              <a:t> в </a:t>
            </a:r>
            <a:r>
              <a:rPr lang="ru-RU" dirty="0" err="1">
                <a:solidFill>
                  <a:srgbClr val="FFCCFF"/>
                </a:solidFill>
              </a:rPr>
              <a:t>аптечних</a:t>
            </a:r>
            <a:r>
              <a:rPr lang="ru-RU" dirty="0">
                <a:solidFill>
                  <a:srgbClr val="FFCCFF"/>
                </a:solidFill>
              </a:rPr>
              <a:t> пунктах</a:t>
            </a:r>
            <a:r>
              <a:rPr lang="ru-RU" dirty="0"/>
              <a:t>.</a:t>
            </a:r>
          </a:p>
        </p:txBody>
      </p:sp>
      <p:pic>
        <p:nvPicPr>
          <p:cNvPr id="3" name="Рисунок 2" descr="dozimetrov.net_stat_05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645024"/>
            <a:ext cx="3672408" cy="25298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CC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5292080" y="5013176"/>
            <a:ext cx="324036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CCFF"/>
                </a:solidFill>
              </a:rPr>
              <a:t>АСД - препарат для </a:t>
            </a:r>
            <a:r>
              <a:rPr lang="ru-RU" dirty="0" err="1">
                <a:solidFill>
                  <a:srgbClr val="FFCCFF"/>
                </a:solidFill>
              </a:rPr>
              <a:t>захисту</a:t>
            </a:r>
            <a:r>
              <a:rPr lang="ru-RU" dirty="0">
                <a:solidFill>
                  <a:srgbClr val="FFCCFF"/>
                </a:solidFill>
              </a:rPr>
              <a:t> від радіації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96752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D6B67"/>
                </a:solidFill>
              </a:rPr>
              <a:t>Але </a:t>
            </a:r>
            <a:r>
              <a:rPr lang="ru-RU" dirty="0" err="1">
                <a:solidFill>
                  <a:srgbClr val="FD6B67"/>
                </a:solidFill>
              </a:rPr>
              <a:t>ніякої</a:t>
            </a:r>
            <a:r>
              <a:rPr lang="ru-RU" dirty="0">
                <a:solidFill>
                  <a:srgbClr val="FD6B67"/>
                </a:solidFill>
              </a:rPr>
              <a:t> препарат не </a:t>
            </a:r>
            <a:r>
              <a:rPr lang="ru-RU" dirty="0" err="1">
                <a:solidFill>
                  <a:srgbClr val="FD6B67"/>
                </a:solidFill>
              </a:rPr>
              <a:t>може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повністю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протистояти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впливу</a:t>
            </a:r>
            <a:r>
              <a:rPr lang="ru-RU" dirty="0">
                <a:solidFill>
                  <a:srgbClr val="FD6B67"/>
                </a:solidFill>
              </a:rPr>
              <a:t> радіації. Як </a:t>
            </a:r>
            <a:r>
              <a:rPr lang="ru-RU" dirty="0" err="1">
                <a:solidFill>
                  <a:srgbClr val="FD6B67"/>
                </a:solidFill>
              </a:rPr>
              <a:t>відзначають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фахівці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самий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кращий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спосіб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захисту</a:t>
            </a:r>
            <a:r>
              <a:rPr lang="ru-RU" dirty="0">
                <a:solidFill>
                  <a:srgbClr val="FD6B67"/>
                </a:solidFill>
              </a:rPr>
              <a:t> від радіації - </a:t>
            </a:r>
            <a:r>
              <a:rPr lang="ru-RU" dirty="0" err="1">
                <a:solidFill>
                  <a:srgbClr val="FD6B67"/>
                </a:solidFill>
              </a:rPr>
              <a:t>взагалі</a:t>
            </a:r>
            <a:r>
              <a:rPr lang="ru-RU" dirty="0">
                <a:solidFill>
                  <a:srgbClr val="FD6B67"/>
                </a:solidFill>
              </a:rPr>
              <a:t> не </a:t>
            </a:r>
            <a:r>
              <a:rPr lang="ru-RU" dirty="0" err="1">
                <a:solidFill>
                  <a:srgbClr val="FD6B67"/>
                </a:solidFill>
              </a:rPr>
              <a:t>мати</a:t>
            </a:r>
            <a:r>
              <a:rPr lang="ru-RU" dirty="0">
                <a:solidFill>
                  <a:srgbClr val="FD6B67"/>
                </a:solidFill>
              </a:rPr>
              <a:t> контакту </a:t>
            </a:r>
            <a:r>
              <a:rPr lang="ru-RU" dirty="0" err="1">
                <a:solidFill>
                  <a:srgbClr val="FD6B67"/>
                </a:solidFill>
              </a:rPr>
              <a:t>з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зараженими</a:t>
            </a:r>
            <a:r>
              <a:rPr lang="ru-RU" dirty="0">
                <a:solidFill>
                  <a:srgbClr val="FD6B67"/>
                </a:solidFill>
              </a:rPr>
              <a:t> предметами </a:t>
            </a:r>
            <a:r>
              <a:rPr lang="ru-RU" dirty="0" err="1">
                <a:solidFill>
                  <a:srgbClr val="FD6B67"/>
                </a:solidFill>
              </a:rPr>
              <a:t>і</a:t>
            </a:r>
            <a:r>
              <a:rPr lang="ru-RU" dirty="0">
                <a:solidFill>
                  <a:srgbClr val="FD6B67"/>
                </a:solidFill>
              </a:rPr>
              <a:t> не </a:t>
            </a:r>
            <a:r>
              <a:rPr lang="ru-RU" dirty="0" err="1">
                <a:solidFill>
                  <a:srgbClr val="FD6B67"/>
                </a:solidFill>
              </a:rPr>
              <a:t>знаходиться</a:t>
            </a:r>
            <a:r>
              <a:rPr lang="ru-RU" dirty="0">
                <a:solidFill>
                  <a:srgbClr val="FD6B67"/>
                </a:solidFill>
              </a:rPr>
              <a:t> в </a:t>
            </a:r>
            <a:r>
              <a:rPr lang="ru-RU" dirty="0" err="1">
                <a:solidFill>
                  <a:srgbClr val="FD6B67"/>
                </a:solidFill>
              </a:rPr>
              <a:t>місцях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з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підвищеним</a:t>
            </a:r>
            <a:r>
              <a:rPr lang="ru-RU" dirty="0">
                <a:solidFill>
                  <a:srgbClr val="FD6B67"/>
                </a:solidFill>
              </a:rPr>
              <a:t> </a:t>
            </a:r>
            <a:r>
              <a:rPr lang="ru-RU" dirty="0" err="1">
                <a:solidFill>
                  <a:srgbClr val="FD6B67"/>
                </a:solidFill>
              </a:rPr>
              <a:t>радіаційним</a:t>
            </a:r>
            <a:r>
              <a:rPr lang="ru-RU" dirty="0">
                <a:solidFill>
                  <a:srgbClr val="FD6B67"/>
                </a:solidFill>
              </a:rPr>
              <a:t> фоном.</a:t>
            </a:r>
          </a:p>
        </p:txBody>
      </p:sp>
      <p:pic>
        <p:nvPicPr>
          <p:cNvPr id="3" name="Рисунок 2" descr="dozimetrov.net_stat_05_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3212976"/>
            <a:ext cx="3810000" cy="2857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59632" y="4941168"/>
            <a:ext cx="3024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err="1">
                <a:solidFill>
                  <a:srgbClr val="FD6B67"/>
                </a:solidFill>
              </a:rPr>
              <a:t>Індивідуальна</a:t>
            </a:r>
            <a:r>
              <a:rPr lang="ru-RU" dirty="0">
                <a:solidFill>
                  <a:srgbClr val="FD6B67"/>
                </a:solidFill>
              </a:rPr>
              <a:t> аптечка </a:t>
            </a:r>
            <a:r>
              <a:rPr lang="ru-RU" dirty="0" err="1">
                <a:solidFill>
                  <a:srgbClr val="FD6B67"/>
                </a:solidFill>
              </a:rPr>
              <a:t>з</a:t>
            </a:r>
            <a:r>
              <a:rPr lang="ru-RU" dirty="0">
                <a:solidFill>
                  <a:srgbClr val="FD6B67"/>
                </a:solidFill>
              </a:rPr>
              <a:t> препаратами для </a:t>
            </a:r>
            <a:r>
              <a:rPr lang="ru-RU" dirty="0" err="1">
                <a:solidFill>
                  <a:srgbClr val="FD6B67"/>
                </a:solidFill>
              </a:rPr>
              <a:t>захисту</a:t>
            </a:r>
            <a:r>
              <a:rPr lang="ru-RU" dirty="0">
                <a:solidFill>
                  <a:srgbClr val="FD6B67"/>
                </a:solidFill>
              </a:rPr>
              <a:t> від радіації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1052736"/>
            <a:ext cx="6696744" cy="163121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</a:t>
            </a:r>
            <a:r>
              <a:rPr lang="ru-RU" sz="2000" b="1" dirty="0" err="1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Незважаючи</a:t>
            </a:r>
            <a:r>
              <a:rPr lang="ru-RU" sz="20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на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високу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небезпеку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, яку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несе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в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собі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практично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будь-яке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джерело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радіації,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методи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захисту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від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опромінення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все ж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існують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.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Всі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способи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захисту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від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радіаційного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впливу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можна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розділити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 на три </a:t>
            </a:r>
            <a:r>
              <a:rPr lang="ru-RU" sz="2000" b="1" dirty="0" err="1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види</a:t>
            </a:r>
            <a:r>
              <a:rPr lang="ru-RU" sz="2000" b="1" dirty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rebuchet MS" pitchFamily="34" charset="0"/>
              </a:rPr>
              <a:t>: </a:t>
            </a:r>
            <a:endParaRPr lang="ru-R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31640" y="3068960"/>
            <a:ext cx="3888432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ч</a:t>
            </a: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solidFill>
                  <a:srgbClr val="00B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ас</a:t>
            </a:r>
            <a:endParaRPr lang="ru-RU" sz="2400" b="1" dirty="0" smtClean="0">
              <a:ln w="11430">
                <a:solidFill>
                  <a:srgbClr val="00B050"/>
                </a:solidFill>
              </a:ln>
              <a:solidFill>
                <a:srgbClr val="00B05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" pitchFamily="18" charset="0"/>
            </a:endParaRPr>
          </a:p>
        </p:txBody>
      </p:sp>
      <p:pic>
        <p:nvPicPr>
          <p:cNvPr id="4" name="Рисунок 3" descr="b_895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92080" y="3356992"/>
            <a:ext cx="3048000" cy="228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31640" y="3645024"/>
            <a:ext cx="18517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ru-RU" sz="2400" b="1" dirty="0" err="1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відстань</a:t>
            </a: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31640" y="4221088"/>
            <a:ext cx="32431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err="1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спеціальні</a:t>
            </a: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 </a:t>
            </a:r>
            <a:r>
              <a:rPr lang="ru-RU" sz="2400" b="1" dirty="0" err="1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екрани</a:t>
            </a:r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 </a:t>
            </a:r>
          </a:p>
          <a:p>
            <a:r>
              <a:rPr lang="ru-RU" sz="2400" b="1" dirty="0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та </a:t>
            </a:r>
            <a:r>
              <a:rPr lang="ru-RU" sz="2400" b="1" dirty="0" err="1" smtClean="0">
                <a:ln w="11430">
                  <a:solidFill>
                    <a:srgbClr val="00B05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entury" pitchFamily="18" charset="0"/>
              </a:rPr>
              <a:t>спецодяг</a:t>
            </a:r>
            <a:endParaRPr lang="ru-RU" sz="2400" b="1" dirty="0" smtClean="0">
              <a:ln w="11430">
                <a:solidFill>
                  <a:srgbClr val="00B05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entury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484784"/>
            <a:ext cx="842493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Century" pitchFamily="18" charset="0"/>
              </a:rPr>
              <a:t>     </a:t>
            </a:r>
            <a:r>
              <a:rPr lang="ru-RU" sz="1600" dirty="0" err="1" smtClean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Сенс</a:t>
            </a:r>
            <a:r>
              <a:rPr lang="ru-RU" sz="1600" dirty="0" smtClean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цього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методу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захисту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від радіації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полягає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в тому,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щоб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максимально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зменшити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час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перебування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поблизу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джерела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випромінювання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. Чим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менше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часу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чоловік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знаходиться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поблизу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джерела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радіації,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тим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менше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шкоди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здоров'ю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він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заподіє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.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Даний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метод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захисту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використовувався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,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наприклад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, при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ліквідації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аварії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на АЕС в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Чорнобилі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.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Ліквідаторам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наслідків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вибуху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на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атомній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електростанції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відводилося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всього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декілька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хвилин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на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те,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щоб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зробити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свою роботу в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ураженій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зоні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і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повернутися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на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безпечну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територію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.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Перевищення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часу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призводило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до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підвищення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рівня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опромінення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і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могло стати початком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розвитку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променевої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хвороби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та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інших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наслідків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,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які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може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викликати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 </a:t>
            </a:r>
            <a:r>
              <a:rPr lang="ru-RU" sz="1600" dirty="0" err="1">
                <a:ln>
                  <a:solidFill>
                    <a:srgbClr val="FFE1FE"/>
                  </a:solidFill>
                </a:ln>
                <a:latin typeface="Century" pitchFamily="18" charset="0"/>
              </a:rPr>
              <a:t>радіація</a:t>
            </a:r>
            <a:r>
              <a:rPr lang="ru-RU" sz="1600" dirty="0">
                <a:ln>
                  <a:solidFill>
                    <a:srgbClr val="FFE1FE"/>
                  </a:solidFill>
                </a:ln>
                <a:latin typeface="Century" pitchFamily="18" charset="0"/>
              </a:rPr>
              <a:t>.</a:t>
            </a:r>
            <a:endParaRPr lang="ru-RU" dirty="0">
              <a:ln>
                <a:solidFill>
                  <a:srgbClr val="FFE1FE"/>
                </a:solidFill>
              </a:ln>
              <a:latin typeface="Century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620688"/>
            <a:ext cx="6192688" cy="720080"/>
          </a:xfrm>
          <a:prstGeom prst="roundRect">
            <a:avLst/>
          </a:prstGeom>
          <a:ln>
            <a:solidFill>
              <a:srgbClr val="FDA3FF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ln>
                  <a:solidFill>
                    <a:srgbClr val="7030A0"/>
                  </a:solidFill>
                </a:ln>
                <a:solidFill>
                  <a:srgbClr val="FDA3FF"/>
                </a:solidFill>
                <a:latin typeface="Consolas" pitchFamily="49" charset="0"/>
                <a:cs typeface="Consolas" pitchFamily="49" charset="0"/>
              </a:rPr>
              <a:t>Захист часом</a:t>
            </a:r>
            <a:endParaRPr lang="ru-RU" sz="3200" dirty="0">
              <a:ln>
                <a:solidFill>
                  <a:srgbClr val="7030A0"/>
                </a:solidFill>
              </a:ln>
              <a:solidFill>
                <a:srgbClr val="FDA3FF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4" name="Рисунок 3" descr="79323e60650fb5a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3933056"/>
            <a:ext cx="3456384" cy="2560086"/>
          </a:xfrm>
          <a:prstGeom prst="rect">
            <a:avLst/>
          </a:prstGeom>
          <a:ln>
            <a:solidFill>
              <a:srgbClr val="FDA3F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tech_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3933056"/>
            <a:ext cx="4141967" cy="2554213"/>
          </a:xfrm>
          <a:prstGeom prst="rect">
            <a:avLst/>
          </a:prstGeom>
          <a:ln>
            <a:solidFill>
              <a:srgbClr val="FDA3F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916832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   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виявили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себе предмет,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радіації - </a:t>
            </a:r>
            <a:r>
              <a:rPr lang="ru-RU" dirty="0" err="1"/>
              <a:t>такий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представляти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віддалитися</a:t>
            </a:r>
            <a:r>
              <a:rPr lang="ru-RU" dirty="0"/>
              <a:t> від </a:t>
            </a:r>
            <a:r>
              <a:rPr lang="ru-RU" dirty="0" err="1"/>
              <a:t>неї</a:t>
            </a:r>
            <a:r>
              <a:rPr lang="ru-RU" dirty="0"/>
              <a:t> на </a:t>
            </a:r>
            <a:r>
              <a:rPr lang="ru-RU" dirty="0" err="1"/>
              <a:t>відстань</a:t>
            </a:r>
            <a:r>
              <a:rPr lang="ru-RU" dirty="0"/>
              <a:t>, де </a:t>
            </a:r>
            <a:r>
              <a:rPr lang="ru-RU" dirty="0" err="1"/>
              <a:t>радіаційний</a:t>
            </a:r>
            <a:r>
              <a:rPr lang="ru-RU" dirty="0"/>
              <a:t> фон </a:t>
            </a:r>
            <a:r>
              <a:rPr lang="ru-RU" dirty="0" err="1"/>
              <a:t>випромінювання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межах </a:t>
            </a:r>
            <a:r>
              <a:rPr lang="ru-RU" dirty="0" err="1"/>
              <a:t>допустимих</a:t>
            </a:r>
            <a:r>
              <a:rPr lang="ru-RU" dirty="0"/>
              <a:t> норм.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вивести</a:t>
            </a:r>
            <a:r>
              <a:rPr lang="ru-RU" dirty="0"/>
              <a:t> </a:t>
            </a:r>
            <a:r>
              <a:rPr lang="ru-RU" dirty="0" err="1"/>
              <a:t>джерело</a:t>
            </a:r>
            <a:r>
              <a:rPr lang="ru-RU" dirty="0"/>
              <a:t> радіації в </a:t>
            </a:r>
            <a:r>
              <a:rPr lang="ru-RU" dirty="0" err="1"/>
              <a:t>безпечну</a:t>
            </a:r>
            <a:r>
              <a:rPr lang="ru-RU" dirty="0"/>
              <a:t> зону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поховання</a:t>
            </a:r>
            <a:r>
              <a:rPr lang="ru-RU" dirty="0"/>
              <a:t>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619672" y="692696"/>
            <a:ext cx="5688632" cy="792088"/>
          </a:xfrm>
          <a:prstGeom prst="roundRect">
            <a:avLst/>
          </a:prstGeom>
          <a:solidFill>
            <a:srgbClr val="D6F9FE"/>
          </a:solidFill>
          <a:ln>
            <a:solidFill>
              <a:srgbClr val="11B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n>
                  <a:solidFill>
                    <a:srgbClr val="11B0FF"/>
                  </a:solidFill>
                </a:ln>
                <a:solidFill>
                  <a:srgbClr val="D6F9FE"/>
                </a:solidFill>
                <a:latin typeface="FangSong" pitchFamily="49" charset="-122"/>
                <a:ea typeface="FangSong" pitchFamily="49" charset="-122"/>
              </a:rPr>
              <a:t>Захист відстанню</a:t>
            </a:r>
            <a:endParaRPr lang="ru-RU" sz="2400" dirty="0">
              <a:ln>
                <a:solidFill>
                  <a:srgbClr val="11B0FF"/>
                </a:solidFill>
              </a:ln>
              <a:solidFill>
                <a:srgbClr val="D6F9FE"/>
              </a:solidFill>
              <a:latin typeface="FangSong" pitchFamily="49" charset="-122"/>
              <a:ea typeface="FangSong" pitchFamily="49" charset="-122"/>
            </a:endParaRPr>
          </a:p>
        </p:txBody>
      </p:sp>
      <p:pic>
        <p:nvPicPr>
          <p:cNvPr id="4" name="Рисунок 3" descr="image_big_597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645024"/>
            <a:ext cx="3810000" cy="2590800"/>
          </a:xfrm>
          <a:prstGeom prst="rect">
            <a:avLst/>
          </a:prstGeom>
          <a:ln w="88900" cap="sq" cmpd="thickThin">
            <a:solidFill>
              <a:srgbClr val="69D8FF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99592" y="692696"/>
            <a:ext cx="6336704" cy="792088"/>
          </a:xfrm>
          <a:prstGeom prst="roundRect">
            <a:avLst/>
          </a:prstGeom>
          <a:solidFill>
            <a:srgbClr val="FAFECA"/>
          </a:solidFill>
          <a:ln>
            <a:solidFill>
              <a:srgbClr val="FFE8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Спеціальні</a:t>
            </a:r>
            <a:r>
              <a:rPr lang="ru-RU" dirty="0" smtClean="0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 (</a:t>
            </a:r>
            <a:r>
              <a:rPr lang="ru-RU" dirty="0" err="1" smtClean="0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протирадіаційні</a:t>
            </a:r>
            <a:r>
              <a:rPr lang="ru-RU" dirty="0" smtClean="0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) </a:t>
            </a:r>
            <a:r>
              <a:rPr lang="ru-RU" dirty="0" err="1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екрани</a:t>
            </a:r>
            <a:r>
              <a:rPr lang="ru-RU" dirty="0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 та </a:t>
            </a:r>
            <a:r>
              <a:rPr lang="ru-RU" dirty="0" err="1">
                <a:ln>
                  <a:solidFill>
                    <a:srgbClr val="F78629"/>
                  </a:solidFill>
                </a:ln>
                <a:latin typeface="Lucida Sans Unicode" pitchFamily="34" charset="0"/>
                <a:cs typeface="Lucida Sans Unicode" pitchFamily="34" charset="0"/>
              </a:rPr>
              <a:t>спецодяг</a:t>
            </a:r>
            <a:endParaRPr lang="ru-RU" dirty="0">
              <a:ln>
                <a:solidFill>
                  <a:srgbClr val="F78629"/>
                </a:solidFill>
              </a:ln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4104456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1600" dirty="0" smtClean="0"/>
              <a:t>У </a:t>
            </a:r>
            <a:r>
              <a:rPr lang="ru-RU" sz="1600" dirty="0" err="1"/>
              <a:t>деяких</a:t>
            </a:r>
            <a:r>
              <a:rPr lang="ru-RU" sz="1600" dirty="0"/>
              <a:t> </a:t>
            </a:r>
            <a:r>
              <a:rPr lang="ru-RU" sz="1600" dirty="0" err="1"/>
              <a:t>ситуаціях</a:t>
            </a:r>
            <a:r>
              <a:rPr lang="ru-RU" sz="1600" dirty="0"/>
              <a:t> просто </a:t>
            </a:r>
            <a:r>
              <a:rPr lang="ru-RU" sz="1600" dirty="0" err="1"/>
              <a:t>необхідно</a:t>
            </a:r>
            <a:r>
              <a:rPr lang="ru-RU" sz="1600" dirty="0"/>
              <a:t> </a:t>
            </a:r>
            <a:r>
              <a:rPr lang="ru-RU" sz="1600" dirty="0" err="1"/>
              <a:t>здійснювати</a:t>
            </a:r>
            <a:r>
              <a:rPr lang="ru-RU" sz="1600" dirty="0"/>
              <a:t> </a:t>
            </a:r>
            <a:r>
              <a:rPr lang="ru-RU" sz="1600" dirty="0" err="1"/>
              <a:t>яку-небудь</a:t>
            </a:r>
            <a:r>
              <a:rPr lang="ru-RU" sz="1600" dirty="0"/>
              <a:t> </a:t>
            </a:r>
            <a:r>
              <a:rPr lang="ru-RU" sz="1600" dirty="0" err="1"/>
              <a:t>діяльність</a:t>
            </a:r>
            <a:r>
              <a:rPr lang="ru-RU" sz="1600" dirty="0"/>
              <a:t> у </a:t>
            </a:r>
            <a:r>
              <a:rPr lang="ru-RU" sz="1600" dirty="0" err="1"/>
              <a:t>зоні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підвищеним</a:t>
            </a:r>
            <a:r>
              <a:rPr lang="ru-RU" sz="1600" dirty="0"/>
              <a:t> </a:t>
            </a:r>
            <a:r>
              <a:rPr lang="ru-RU" sz="1600" dirty="0" err="1"/>
              <a:t>радіаційним</a:t>
            </a:r>
            <a:r>
              <a:rPr lang="ru-RU" sz="1600" dirty="0"/>
              <a:t> фоном. Прикладом </a:t>
            </a:r>
            <a:r>
              <a:rPr lang="ru-RU" sz="1600" dirty="0" err="1"/>
              <a:t>може</a:t>
            </a:r>
            <a:r>
              <a:rPr lang="ru-RU" sz="1600" dirty="0"/>
              <a:t> бути </a:t>
            </a:r>
            <a:r>
              <a:rPr lang="ru-RU" sz="1600" dirty="0" err="1"/>
              <a:t>усунення</a:t>
            </a:r>
            <a:r>
              <a:rPr lang="ru-RU" sz="1600" dirty="0"/>
              <a:t> </a:t>
            </a:r>
            <a:r>
              <a:rPr lang="ru-RU" sz="1600" dirty="0" err="1"/>
              <a:t>наслідків</a:t>
            </a:r>
            <a:r>
              <a:rPr lang="ru-RU" sz="1600" dirty="0"/>
              <a:t> </a:t>
            </a:r>
            <a:r>
              <a:rPr lang="ru-RU" sz="1600" dirty="0" err="1"/>
              <a:t>аварії</a:t>
            </a:r>
            <a:r>
              <a:rPr lang="ru-RU" sz="1600" dirty="0"/>
              <a:t> на </a:t>
            </a:r>
            <a:r>
              <a:rPr lang="ru-RU" sz="1600" dirty="0" err="1"/>
              <a:t>атомних</a:t>
            </a:r>
            <a:r>
              <a:rPr lang="ru-RU" sz="1600" dirty="0"/>
              <a:t> </a:t>
            </a:r>
            <a:r>
              <a:rPr lang="ru-RU" sz="1600" dirty="0" err="1"/>
              <a:t>електростанціях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ru-RU" sz="1600" dirty="0" err="1"/>
              <a:t>на</a:t>
            </a:r>
            <a:r>
              <a:rPr lang="ru-RU" sz="1600" dirty="0"/>
              <a:t> </a:t>
            </a:r>
            <a:r>
              <a:rPr lang="ru-RU" sz="1600" dirty="0" err="1"/>
              <a:t>промислових</a:t>
            </a:r>
            <a:r>
              <a:rPr lang="ru-RU" sz="1600" dirty="0"/>
              <a:t> </a:t>
            </a:r>
            <a:r>
              <a:rPr lang="ru-RU" sz="1600" dirty="0" err="1"/>
              <a:t>підприємствах</a:t>
            </a:r>
            <a:r>
              <a:rPr lang="ru-RU" sz="1600" dirty="0"/>
              <a:t>, де </a:t>
            </a:r>
            <a:r>
              <a:rPr lang="ru-RU" sz="1600" dirty="0" err="1"/>
              <a:t>існують</a:t>
            </a:r>
            <a:r>
              <a:rPr lang="ru-RU" sz="1600" dirty="0"/>
              <a:t> </a:t>
            </a:r>
            <a:r>
              <a:rPr lang="ru-RU" sz="1600" dirty="0" err="1"/>
              <a:t>джерела</a:t>
            </a:r>
            <a:r>
              <a:rPr lang="ru-RU" sz="1600" dirty="0"/>
              <a:t> </a:t>
            </a:r>
            <a:r>
              <a:rPr lang="ru-RU" sz="1600" dirty="0" err="1"/>
              <a:t>радіоактивного</a:t>
            </a:r>
            <a:r>
              <a:rPr lang="ru-RU" sz="1600" dirty="0"/>
              <a:t> </a:t>
            </a:r>
            <a:r>
              <a:rPr lang="ru-RU" sz="1600" dirty="0" err="1"/>
              <a:t>випромінювання</a:t>
            </a:r>
            <a:r>
              <a:rPr lang="ru-RU" sz="1600" dirty="0"/>
              <a:t>. </a:t>
            </a:r>
            <a:r>
              <a:rPr lang="ru-RU" sz="1600" dirty="0" err="1"/>
              <a:t>Перебувати</a:t>
            </a:r>
            <a:r>
              <a:rPr lang="ru-RU" sz="1600" dirty="0"/>
              <a:t> в таких зонах без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засобів</a:t>
            </a:r>
            <a:r>
              <a:rPr lang="ru-RU" sz="1600" dirty="0"/>
              <a:t> </a:t>
            </a:r>
            <a:r>
              <a:rPr lang="ru-RU" sz="1600" dirty="0" err="1"/>
              <a:t>індивідуального</a:t>
            </a:r>
            <a:r>
              <a:rPr lang="ru-RU" sz="1600" dirty="0"/>
              <a:t> </a:t>
            </a:r>
            <a:r>
              <a:rPr lang="ru-RU" sz="1600" dirty="0" err="1"/>
              <a:t>захисту</a:t>
            </a:r>
            <a:r>
              <a:rPr lang="ru-RU" sz="1600" dirty="0"/>
              <a:t> </a:t>
            </a:r>
            <a:r>
              <a:rPr lang="ru-RU" sz="1600" dirty="0" err="1"/>
              <a:t>небезпечно</a:t>
            </a:r>
            <a:r>
              <a:rPr lang="ru-RU" sz="1600" dirty="0"/>
              <a:t> не </a:t>
            </a:r>
            <a:r>
              <a:rPr lang="ru-RU" sz="1600" dirty="0" err="1"/>
              <a:t>тільки</a:t>
            </a:r>
            <a:r>
              <a:rPr lang="ru-RU" sz="1600" dirty="0"/>
              <a:t> для </a:t>
            </a:r>
            <a:r>
              <a:rPr lang="ru-RU" sz="1600" dirty="0" err="1"/>
              <a:t>здоров'я</a:t>
            </a:r>
            <a:r>
              <a:rPr lang="ru-RU" sz="1600" dirty="0"/>
              <a:t>, </a:t>
            </a:r>
            <a:r>
              <a:rPr lang="ru-RU" sz="1600" dirty="0" err="1"/>
              <a:t>але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для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. </a:t>
            </a:r>
            <a:r>
              <a:rPr lang="ru-RU" sz="1600" dirty="0" err="1"/>
              <a:t>Спеціально</a:t>
            </a:r>
            <a:r>
              <a:rPr lang="ru-RU" sz="1600" dirty="0"/>
              <a:t> для таких </a:t>
            </a:r>
            <a:r>
              <a:rPr lang="ru-RU" sz="1600" dirty="0" err="1"/>
              <a:t>випадків</a:t>
            </a:r>
            <a:r>
              <a:rPr lang="ru-RU" sz="1600" dirty="0"/>
              <a:t> </a:t>
            </a:r>
            <a:r>
              <a:rPr lang="ru-RU" sz="1600" dirty="0" err="1"/>
              <a:t>були</a:t>
            </a:r>
            <a:r>
              <a:rPr lang="ru-RU" sz="1600" dirty="0"/>
              <a:t> </a:t>
            </a:r>
            <a:r>
              <a:rPr lang="ru-RU" sz="1600" dirty="0" err="1"/>
              <a:t>розроблені</a:t>
            </a:r>
            <a:r>
              <a:rPr lang="ru-RU" sz="1600" dirty="0"/>
              <a:t> </a:t>
            </a:r>
            <a:r>
              <a:rPr lang="ru-RU" sz="1600" dirty="0" err="1"/>
              <a:t>засоби</a:t>
            </a:r>
            <a:r>
              <a:rPr lang="ru-RU" sz="1600" dirty="0"/>
              <a:t> </a:t>
            </a:r>
            <a:r>
              <a:rPr lang="ru-RU" sz="1600" dirty="0" err="1"/>
              <a:t>індивідуального</a:t>
            </a:r>
            <a:r>
              <a:rPr lang="ru-RU" sz="1600" dirty="0"/>
              <a:t> </a:t>
            </a:r>
            <a:r>
              <a:rPr lang="ru-RU" sz="1600" dirty="0" err="1"/>
              <a:t>захисту</a:t>
            </a:r>
            <a:r>
              <a:rPr lang="ru-RU" sz="1600" dirty="0"/>
              <a:t> від радіації. Вони </a:t>
            </a:r>
            <a:r>
              <a:rPr lang="ru-RU" sz="1600" dirty="0" err="1"/>
              <a:t>являють</a:t>
            </a:r>
            <a:r>
              <a:rPr lang="ru-RU" sz="1600" dirty="0"/>
              <a:t> собою </a:t>
            </a:r>
            <a:r>
              <a:rPr lang="ru-RU" sz="1600" dirty="0" err="1"/>
              <a:t>екрани</a:t>
            </a:r>
            <a:r>
              <a:rPr lang="ru-RU" sz="1600" dirty="0"/>
              <a:t> </a:t>
            </a:r>
            <a:r>
              <a:rPr lang="ru-RU" sz="1600" dirty="0" err="1"/>
              <a:t>з</a:t>
            </a:r>
            <a:r>
              <a:rPr lang="ru-RU" sz="1600" dirty="0"/>
              <a:t> </a:t>
            </a:r>
            <a:r>
              <a:rPr lang="ru-RU" sz="1600" dirty="0" err="1"/>
              <a:t>матеріалів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затримують</a:t>
            </a:r>
            <a:r>
              <a:rPr lang="ru-RU" sz="1600" dirty="0"/>
              <a:t> </a:t>
            </a:r>
            <a:r>
              <a:rPr lang="ru-RU" sz="1600" dirty="0" err="1"/>
              <a:t>різні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dirty="0"/>
              <a:t> </a:t>
            </a:r>
            <a:r>
              <a:rPr lang="ru-RU" sz="1600" dirty="0" err="1"/>
              <a:t>радіаційного</a:t>
            </a:r>
            <a:r>
              <a:rPr lang="ru-RU" sz="1600" dirty="0"/>
              <a:t> </a:t>
            </a:r>
            <a:r>
              <a:rPr lang="ru-RU" sz="1600" dirty="0" err="1"/>
              <a:t>випромінювання</a:t>
            </a:r>
            <a:r>
              <a:rPr lang="ru-RU" sz="1600" dirty="0"/>
              <a:t> </a:t>
            </a:r>
            <a:r>
              <a:rPr lang="ru-RU" sz="1600" dirty="0" err="1"/>
              <a:t>і</a:t>
            </a:r>
            <a:r>
              <a:rPr lang="ru-RU" sz="1600" dirty="0"/>
              <a:t> </a:t>
            </a:r>
            <a:r>
              <a:rPr lang="ru-RU" sz="1600" dirty="0" err="1"/>
              <a:t>спеціальний</a:t>
            </a:r>
            <a:r>
              <a:rPr lang="ru-RU" sz="1600" dirty="0"/>
              <a:t> </a:t>
            </a:r>
            <a:r>
              <a:rPr lang="ru-RU" sz="1600" dirty="0" err="1"/>
              <a:t>одяг</a:t>
            </a:r>
            <a:r>
              <a:rPr lang="ru-RU" sz="1600" dirty="0"/>
              <a:t>.</a:t>
            </a:r>
            <a:endParaRPr lang="ru-RU" dirty="0"/>
          </a:p>
        </p:txBody>
      </p:sp>
      <p:pic>
        <p:nvPicPr>
          <p:cNvPr id="4" name="Рисунок 3" descr="dozimetrov.net_stat_05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1772816"/>
            <a:ext cx="1944216" cy="415355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альтернативный процесс 4"/>
          <p:cNvSpPr/>
          <p:nvPr/>
        </p:nvSpPr>
        <p:spPr>
          <a:xfrm>
            <a:off x="1619672" y="692696"/>
            <a:ext cx="6120680" cy="792088"/>
          </a:xfrm>
          <a:prstGeom prst="flowChartAlternateProcess">
            <a:avLst/>
          </a:prstGeom>
          <a:solidFill>
            <a:srgbClr val="DCC5FF"/>
          </a:solidFill>
          <a:ln>
            <a:solidFill>
              <a:srgbClr val="910F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З </a:t>
            </a:r>
            <a:r>
              <a:rPr lang="ru-RU" dirty="0" err="1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чого</a:t>
            </a:r>
            <a:r>
              <a:rPr lang="ru-RU" dirty="0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 </a:t>
            </a:r>
            <a:r>
              <a:rPr lang="ru-RU" dirty="0" err="1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роблять</a:t>
            </a:r>
            <a:r>
              <a:rPr lang="ru-RU" dirty="0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 </a:t>
            </a:r>
            <a:r>
              <a:rPr lang="ru-RU" dirty="0" err="1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засоби</a:t>
            </a:r>
            <a:r>
              <a:rPr lang="ru-RU" dirty="0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 </a:t>
            </a:r>
            <a:r>
              <a:rPr lang="ru-RU" dirty="0" err="1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захисту</a:t>
            </a:r>
            <a:r>
              <a:rPr lang="ru-RU" dirty="0">
                <a:ln>
                  <a:solidFill>
                    <a:srgbClr val="910FFD"/>
                  </a:solidFill>
                </a:ln>
                <a:solidFill>
                  <a:srgbClr val="DCC5FF"/>
                </a:solidFill>
                <a:latin typeface="MS Mincho" pitchFamily="49" charset="-128"/>
                <a:ea typeface="MS Mincho" pitchFamily="49" charset="-128"/>
              </a:rPr>
              <a:t> від радіації?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59632" y="2492896"/>
            <a:ext cx="6768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Як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відомо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,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радіація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класифікується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на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кілька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видів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залежно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від характеру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і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заряду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частинок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випромінювання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.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Щоб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протистояти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тим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чи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іншим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видам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радіаційного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випромінювання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засоби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захисту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від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нього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виготовляються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з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використанням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різних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2400" dirty="0" err="1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матеріалів</a:t>
            </a:r>
            <a:r>
              <a:rPr lang="ru-RU" sz="2400" dirty="0">
                <a:ln>
                  <a:solidFill>
                    <a:srgbClr val="7030A0"/>
                  </a:solidFill>
                </a:ln>
                <a:effectLst>
                  <a:reflection blurRad="6350" stA="55000" endA="300" endPos="45500" dir="5400000" sy="-100000" algn="bl" rotWithShape="0"/>
                </a:effectLst>
              </a:rPr>
              <a:t>: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196752"/>
            <a:ext cx="7478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  </a:t>
            </a:r>
            <a:r>
              <a:rPr lang="ru-RU" dirty="0" err="1" smtClean="0"/>
              <a:t>Убезпечити</a:t>
            </a:r>
            <a:r>
              <a:rPr lang="ru-RU" dirty="0" smtClean="0"/>
              <a:t> </a:t>
            </a:r>
            <a:r>
              <a:rPr lang="ru-RU" dirty="0" err="1"/>
              <a:t>людину</a:t>
            </a:r>
            <a:r>
              <a:rPr lang="ru-RU" dirty="0"/>
              <a:t> від </a:t>
            </a:r>
            <a:r>
              <a:rPr lang="ru-RU" dirty="0" err="1"/>
              <a:t>випромінювання</a:t>
            </a:r>
            <a:r>
              <a:rPr lang="ru-RU" dirty="0"/>
              <a:t> альфа,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гумові</a:t>
            </a:r>
            <a:r>
              <a:rPr lang="ru-RU" dirty="0"/>
              <a:t> рукавички, "</a:t>
            </a:r>
            <a:r>
              <a:rPr lang="ru-RU" dirty="0" err="1"/>
              <a:t>бар'єр</a:t>
            </a:r>
            <a:r>
              <a:rPr lang="ru-RU" dirty="0"/>
              <a:t>"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паперу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звичайний</a:t>
            </a:r>
            <a:r>
              <a:rPr lang="ru-RU" dirty="0"/>
              <a:t> </a:t>
            </a:r>
            <a:r>
              <a:rPr lang="ru-RU" dirty="0" err="1"/>
              <a:t>респіратор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err="1" smtClean="0"/>
              <a:t>Папір</a:t>
            </a:r>
            <a:r>
              <a:rPr lang="ru-RU" dirty="0" smtClean="0"/>
              <a:t> </a:t>
            </a:r>
            <a:r>
              <a:rPr lang="ru-RU" dirty="0" err="1"/>
              <a:t>затримує</a:t>
            </a:r>
            <a:r>
              <a:rPr lang="ru-RU" dirty="0"/>
              <a:t> </a:t>
            </a:r>
            <a:r>
              <a:rPr lang="ru-RU" dirty="0" err="1" smtClean="0"/>
              <a:t>альфа-випромінювання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dozimetrov.net_stat_05_7.jpg"/>
          <p:cNvPicPr>
            <a:picLocks noChangeAspect="1"/>
          </p:cNvPicPr>
          <p:nvPr/>
        </p:nvPicPr>
        <p:blipFill>
          <a:blip r:embed="rId2" cstate="print"/>
          <a:srcRect r="22934"/>
          <a:stretch>
            <a:fillRect/>
          </a:stretch>
        </p:blipFill>
        <p:spPr>
          <a:xfrm>
            <a:off x="1979712" y="2780928"/>
            <a:ext cx="5328592" cy="2454573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196752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  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зараженій</a:t>
            </a:r>
            <a:r>
              <a:rPr lang="ru-RU" dirty="0"/>
              <a:t> </a:t>
            </a:r>
            <a:r>
              <a:rPr lang="ru-RU" dirty="0" err="1"/>
              <a:t>зоні</a:t>
            </a:r>
            <a:r>
              <a:rPr lang="ru-RU" dirty="0"/>
              <a:t> </a:t>
            </a:r>
            <a:r>
              <a:rPr lang="ru-RU" dirty="0" err="1"/>
              <a:t>переважає</a:t>
            </a:r>
            <a:r>
              <a:rPr lang="ru-RU" dirty="0"/>
              <a:t> </a:t>
            </a:r>
            <a:r>
              <a:rPr lang="ru-RU" dirty="0" err="1"/>
              <a:t>бета-випромінювання</a:t>
            </a:r>
            <a:r>
              <a:rPr lang="ru-RU" dirty="0"/>
              <a:t>, то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захистити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від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шкідливого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екран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скла</a:t>
            </a:r>
            <a:r>
              <a:rPr lang="ru-RU" dirty="0"/>
              <a:t>, тонкого </a:t>
            </a:r>
            <a:r>
              <a:rPr lang="ru-RU" dirty="0" err="1"/>
              <a:t>алюмінієвого</a:t>
            </a:r>
            <a:r>
              <a:rPr lang="ru-RU" dirty="0"/>
              <a:t> листа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як плексиглас. Для </a:t>
            </a:r>
            <a:r>
              <a:rPr lang="ru-RU" dirty="0" err="1"/>
              <a:t>захисту</a:t>
            </a:r>
            <a:r>
              <a:rPr lang="ru-RU" dirty="0"/>
              <a:t> від </a:t>
            </a:r>
            <a:r>
              <a:rPr lang="ru-RU" dirty="0" err="1"/>
              <a:t>бета-випромінювання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дихання</a:t>
            </a:r>
            <a:r>
              <a:rPr lang="ru-RU" dirty="0"/>
              <a:t> </a:t>
            </a:r>
            <a:r>
              <a:rPr lang="ru-RU" dirty="0" err="1"/>
              <a:t>звичайним</a:t>
            </a:r>
            <a:r>
              <a:rPr lang="ru-RU" dirty="0"/>
              <a:t> </a:t>
            </a:r>
            <a:r>
              <a:rPr lang="ru-RU" dirty="0" err="1"/>
              <a:t>респіратором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не </a:t>
            </a:r>
            <a:r>
              <a:rPr lang="ru-RU" dirty="0" err="1"/>
              <a:t>відбутися</a:t>
            </a:r>
            <a:r>
              <a:rPr lang="ru-RU" dirty="0"/>
              <a:t>. Тут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протигаз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ru-RU" dirty="0" err="1" smtClean="0"/>
              <a:t>Екран</a:t>
            </a:r>
            <a:r>
              <a:rPr lang="ru-RU" dirty="0" smtClean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скла</a:t>
            </a:r>
            <a:r>
              <a:rPr lang="ru-RU" dirty="0"/>
              <a:t> </a:t>
            </a:r>
            <a:r>
              <a:rPr lang="ru-RU" dirty="0" err="1"/>
              <a:t>затримує</a:t>
            </a:r>
            <a:r>
              <a:rPr lang="ru-RU" dirty="0"/>
              <a:t> </a:t>
            </a:r>
            <a:r>
              <a:rPr lang="ru-RU" dirty="0" err="1" smtClean="0"/>
              <a:t>бета-випромінювання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3" name="Рисунок 2" descr="dozimetrov.net_stat_05_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140968"/>
            <a:ext cx="5832648" cy="2711996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124744"/>
            <a:ext cx="72728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     </a:t>
            </a:r>
            <a:r>
              <a:rPr lang="ru-RU" dirty="0" err="1" smtClean="0"/>
              <a:t>Найскладніше</a:t>
            </a:r>
            <a:r>
              <a:rPr lang="ru-RU" dirty="0" smtClean="0"/>
              <a:t> </a:t>
            </a:r>
            <a:r>
              <a:rPr lang="ru-RU" dirty="0" err="1"/>
              <a:t>захистити</a:t>
            </a:r>
            <a:r>
              <a:rPr lang="ru-RU" dirty="0"/>
              <a:t> себе від </a:t>
            </a:r>
            <a:r>
              <a:rPr lang="ru-RU" dirty="0" err="1"/>
              <a:t>гамма-випромінювання</a:t>
            </a:r>
            <a:r>
              <a:rPr lang="ru-RU" dirty="0"/>
              <a:t>. </a:t>
            </a:r>
            <a:r>
              <a:rPr lang="ru-RU" dirty="0" err="1"/>
              <a:t>Обмундирування</a:t>
            </a:r>
            <a:r>
              <a:rPr lang="ru-RU" dirty="0"/>
              <a:t>, яке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екрануючим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від такого роду радіації, </a:t>
            </a:r>
            <a:r>
              <a:rPr lang="ru-RU" dirty="0" err="1"/>
              <a:t>виконується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свинцю</a:t>
            </a:r>
            <a:r>
              <a:rPr lang="ru-RU" dirty="0"/>
              <a:t>, </a:t>
            </a:r>
            <a:r>
              <a:rPr lang="ru-RU" dirty="0" err="1"/>
              <a:t>чавуну</a:t>
            </a:r>
            <a:r>
              <a:rPr lang="ru-RU" dirty="0"/>
              <a:t>, </a:t>
            </a:r>
            <a:r>
              <a:rPr lang="ru-RU" dirty="0" err="1"/>
              <a:t>сталі</a:t>
            </a:r>
            <a:r>
              <a:rPr lang="ru-RU" dirty="0"/>
              <a:t>, вольфраму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масою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одяг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свинцю</a:t>
            </a:r>
            <a:r>
              <a:rPr lang="ru-RU" dirty="0"/>
              <a:t> </a:t>
            </a:r>
            <a:r>
              <a:rPr lang="ru-RU" dirty="0" err="1"/>
              <a:t>використовувалася</a:t>
            </a:r>
            <a:r>
              <a:rPr lang="ru-RU" dirty="0"/>
              <a:t> при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на </a:t>
            </a:r>
            <a:r>
              <a:rPr lang="ru-RU" dirty="0" err="1"/>
              <a:t>Чорнобильській</a:t>
            </a:r>
            <a:r>
              <a:rPr lang="ru-RU" dirty="0"/>
              <a:t> АЕС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аварії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/>
              <a:t>Екран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затримує</a:t>
            </a:r>
            <a:r>
              <a:rPr lang="ru-RU" dirty="0"/>
              <a:t> альфа, бета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 smtClean="0"/>
              <a:t>гамма-випромінювання</a:t>
            </a:r>
            <a:r>
              <a:rPr lang="ru-RU" dirty="0" smtClean="0"/>
              <a:t>:</a:t>
            </a:r>
            <a:endParaRPr lang="ru-RU" dirty="0"/>
          </a:p>
        </p:txBody>
      </p:sp>
      <p:pic>
        <p:nvPicPr>
          <p:cNvPr id="3" name="Рисунок 2" descr="dozimetrov.net_stat_05_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3356992"/>
            <a:ext cx="5328592" cy="2446460"/>
          </a:xfrm>
          <a:prstGeom prst="rect">
            <a:avLst/>
          </a:prstGeo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151</TotalTime>
  <Words>774</Words>
  <Application>Microsoft Office PowerPoint</Application>
  <PresentationFormat>Экран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Литейная</vt:lpstr>
      <vt:lpstr>Захист від радіації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Захист від радіації</dc:title>
  <dc:creator>Настя</dc:creator>
  <cp:lastModifiedBy>Настя</cp:lastModifiedBy>
  <cp:revision>16</cp:revision>
  <dcterms:created xsi:type="dcterms:W3CDTF">2014-04-16T15:42:46Z</dcterms:created>
  <dcterms:modified xsi:type="dcterms:W3CDTF">2014-04-17T15:00:53Z</dcterms:modified>
</cp:coreProperties>
</file>