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67B9F-1297-4DEC-939F-7A0B1B6586E1}" type="doc">
      <dgm:prSet loTypeId="urn:microsoft.com/office/officeart/2005/8/layout/radial5" loCatId="cycle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86DDB26-0565-4D45-A866-662DAFA0FEA3}">
      <dgm:prSet phldrT="[Текст]"/>
      <dgm:spPr/>
      <dgm:t>
        <a:bodyPr/>
        <a:lstStyle/>
        <a:p>
          <a:r>
            <a:rPr lang="uk-UA" dirty="0"/>
            <a:t>Кругообіг</a:t>
          </a:r>
          <a:endParaRPr lang="ru-RU" dirty="0"/>
        </a:p>
      </dgm:t>
    </dgm:pt>
    <dgm:pt modelId="{25218142-18D3-43BE-AECD-31053E5C28EE}" type="parTrans" cxnId="{7AB5835A-8638-45E7-A9D3-F3E25F17D1F8}">
      <dgm:prSet/>
      <dgm:spPr/>
      <dgm:t>
        <a:bodyPr/>
        <a:lstStyle/>
        <a:p>
          <a:endParaRPr lang="ru-RU"/>
        </a:p>
      </dgm:t>
    </dgm:pt>
    <dgm:pt modelId="{ABF0B1E8-E94E-4FE9-801D-2DB8A9894A0A}" type="sibTrans" cxnId="{7AB5835A-8638-45E7-A9D3-F3E25F17D1F8}">
      <dgm:prSet/>
      <dgm:spPr/>
      <dgm:t>
        <a:bodyPr/>
        <a:lstStyle/>
        <a:p>
          <a:endParaRPr lang="ru-RU"/>
        </a:p>
      </dgm:t>
    </dgm:pt>
    <dgm:pt modelId="{008A2CF9-8B4F-458F-9579-B1B1E02EAF5B}">
      <dgm:prSet phldrT="[Текст]" custT="1"/>
      <dgm:spPr/>
      <dgm:t>
        <a:bodyPr/>
        <a:lstStyle/>
        <a:p>
          <a:r>
            <a:rPr lang="uk-UA" sz="1400" dirty="0">
              <a:solidFill>
                <a:srgbClr val="C00000"/>
              </a:solidFill>
            </a:rPr>
            <a:t>Великий(геологічний)</a:t>
          </a:r>
          <a:r>
            <a:rPr lang="uk-UA" sz="1400" dirty="0">
              <a:solidFill>
                <a:schemeClr val="tx1"/>
              </a:solidFill>
            </a:rPr>
            <a:t/>
          </a:r>
          <a:br>
            <a:rPr lang="uk-UA" sz="1400" dirty="0">
              <a:solidFill>
                <a:schemeClr val="tx1"/>
              </a:solidFill>
            </a:rPr>
          </a:br>
          <a:r>
            <a:rPr lang="ru-RU" sz="1400" b="0" i="0" dirty="0" err="1">
              <a:solidFill>
                <a:schemeClr val="tx1"/>
              </a:solidFill>
            </a:rPr>
            <a:t>полягає</a:t>
          </a:r>
          <a:r>
            <a:rPr lang="ru-RU" sz="1400" b="0" i="0" dirty="0">
              <a:solidFill>
                <a:schemeClr val="tx1"/>
              </a:solidFill>
            </a:rPr>
            <a:t> в </a:t>
          </a:r>
          <a:r>
            <a:rPr lang="ru-RU" sz="1400" b="0" i="0" dirty="0" err="1">
              <a:solidFill>
                <a:schemeClr val="tx1"/>
              </a:solidFill>
            </a:rPr>
            <a:t>тому,що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гірські</a:t>
          </a:r>
          <a:r>
            <a:rPr lang="ru-RU" sz="1400" b="0" i="0" dirty="0">
              <a:solidFill>
                <a:schemeClr val="tx1"/>
              </a:solidFill>
            </a:rPr>
            <a:t> породи </a:t>
          </a:r>
          <a:r>
            <a:rPr lang="ru-RU" sz="1400" b="0" i="0" dirty="0" err="1">
              <a:solidFill>
                <a:schemeClr val="tx1"/>
              </a:solidFill>
            </a:rPr>
            <a:t>підлягають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руйнуванню</a:t>
          </a:r>
          <a:r>
            <a:rPr lang="ru-RU" sz="1400" b="0" i="0" dirty="0">
              <a:solidFill>
                <a:schemeClr val="tx1"/>
              </a:solidFill>
            </a:rPr>
            <a:t>, а </a:t>
          </a:r>
          <a:r>
            <a:rPr lang="ru-RU" sz="1400" b="0" i="0" dirty="0" err="1">
              <a:solidFill>
                <a:schemeClr val="tx1"/>
              </a:solidFill>
            </a:rPr>
            <a:t>продукти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вивітрювання</a:t>
          </a:r>
          <a:r>
            <a:rPr lang="ru-RU" sz="1400" b="0" i="0" dirty="0">
              <a:solidFill>
                <a:schemeClr val="tx1"/>
              </a:solidFill>
            </a:rPr>
            <a:t> (в тому </a:t>
          </a:r>
          <a:r>
            <a:rPr lang="ru-RU" sz="1400" b="0" i="0" dirty="0" err="1">
              <a:solidFill>
                <a:schemeClr val="tx1"/>
              </a:solidFill>
            </a:rPr>
            <a:t>числі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розчинні</a:t>
          </a:r>
          <a:r>
            <a:rPr lang="ru-RU" sz="1400" b="0" i="0" dirty="0">
              <a:solidFill>
                <a:schemeClr val="tx1"/>
              </a:solidFill>
            </a:rPr>
            <a:t> у </a:t>
          </a:r>
          <a:r>
            <a:rPr lang="ru-RU" sz="1400" b="0" i="0" dirty="0" err="1">
              <a:solidFill>
                <a:schemeClr val="tx1"/>
              </a:solidFill>
            </a:rPr>
            <a:t>воді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поживні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речовини</a:t>
          </a:r>
          <a:r>
            <a:rPr lang="ru-RU" sz="1400" b="0" i="0" dirty="0">
              <a:solidFill>
                <a:schemeClr val="tx1"/>
              </a:solidFill>
            </a:rPr>
            <a:t>) </a:t>
          </a:r>
          <a:r>
            <a:rPr lang="ru-RU" sz="1400" b="0" i="0" dirty="0" err="1">
              <a:solidFill>
                <a:schemeClr val="tx1"/>
              </a:solidFill>
            </a:rPr>
            <a:t>зносяться</a:t>
          </a:r>
          <a:r>
            <a:rPr lang="ru-RU" sz="1400" b="0" i="0" dirty="0">
              <a:solidFill>
                <a:schemeClr val="tx1"/>
              </a:solidFill>
            </a:rPr>
            <a:t> потоками води в </a:t>
          </a:r>
          <a:r>
            <a:rPr lang="ru-RU" sz="1400" dirty="0">
              <a:solidFill>
                <a:schemeClr val="tx1"/>
              </a:solidFill>
            </a:rPr>
            <a:t/>
          </a:r>
          <a:br>
            <a:rPr lang="ru-RU" sz="1400" dirty="0">
              <a:solidFill>
                <a:schemeClr val="tx1"/>
              </a:solidFill>
            </a:rPr>
          </a:br>
          <a:r>
            <a:rPr lang="ru-RU" sz="1400" b="0" i="0" dirty="0" err="1">
              <a:solidFill>
                <a:schemeClr val="tx1"/>
              </a:solidFill>
            </a:rPr>
            <a:t>Світовий</a:t>
          </a:r>
          <a:r>
            <a:rPr lang="ru-RU" sz="1400" b="0" i="0" dirty="0">
              <a:solidFill>
                <a:schemeClr val="tx1"/>
              </a:solidFill>
            </a:rPr>
            <a:t> океан.</a:t>
          </a:r>
          <a:endParaRPr lang="ru-RU" sz="1400" dirty="0">
            <a:solidFill>
              <a:schemeClr val="tx1"/>
            </a:solidFill>
          </a:endParaRPr>
        </a:p>
      </dgm:t>
    </dgm:pt>
    <dgm:pt modelId="{6EBA3A95-EB96-4064-BB20-E8D74498990E}" type="parTrans" cxnId="{B781CD28-53C8-4911-96C8-F127B033208D}">
      <dgm:prSet/>
      <dgm:spPr/>
      <dgm:t>
        <a:bodyPr/>
        <a:lstStyle/>
        <a:p>
          <a:endParaRPr lang="ru-RU"/>
        </a:p>
      </dgm:t>
    </dgm:pt>
    <dgm:pt modelId="{52EB7DDD-08E1-4F83-8B62-65C3982CFC32}" type="sibTrans" cxnId="{B781CD28-53C8-4911-96C8-F127B033208D}">
      <dgm:prSet/>
      <dgm:spPr/>
      <dgm:t>
        <a:bodyPr/>
        <a:lstStyle/>
        <a:p>
          <a:endParaRPr lang="ru-RU"/>
        </a:p>
      </dgm:t>
    </dgm:pt>
    <dgm:pt modelId="{DE0E9EA2-756D-491B-8940-EB743DE20ED8}">
      <dgm:prSet phldrT="[Текст]" custT="1"/>
      <dgm:spPr/>
      <dgm:t>
        <a:bodyPr/>
        <a:lstStyle/>
        <a:p>
          <a:r>
            <a:rPr lang="uk-UA" sz="1400" dirty="0">
              <a:solidFill>
                <a:schemeClr val="bg1"/>
              </a:solidFill>
            </a:rPr>
            <a:t>Малий(біотичний)</a:t>
          </a:r>
          <a:r>
            <a:rPr lang="uk-UA" sz="1400" dirty="0">
              <a:solidFill>
                <a:schemeClr val="tx1"/>
              </a:solidFill>
            </a:rPr>
            <a:t/>
          </a:r>
          <a:br>
            <a:rPr lang="uk-UA" sz="1400" dirty="0">
              <a:solidFill>
                <a:schemeClr val="tx1"/>
              </a:solidFill>
            </a:rPr>
          </a:br>
          <a:r>
            <a:rPr lang="ru-RU" sz="1400" b="0" i="0" dirty="0" err="1">
              <a:solidFill>
                <a:schemeClr val="tx1"/>
              </a:solidFill>
            </a:rPr>
            <a:t>відбувається</a:t>
          </a:r>
          <a:r>
            <a:rPr lang="ru-RU" sz="1400" b="0" i="0" dirty="0">
              <a:solidFill>
                <a:schemeClr val="tx1"/>
              </a:solidFill>
            </a:rPr>
            <a:t> на </a:t>
          </a:r>
          <a:r>
            <a:rPr lang="ru-RU" sz="1400" b="0" i="0" dirty="0" err="1">
              <a:solidFill>
                <a:schemeClr val="tx1"/>
              </a:solidFill>
            </a:rPr>
            <a:t>рівні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екосистеми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іполягає</a:t>
          </a:r>
          <a:r>
            <a:rPr lang="ru-RU" sz="1400" b="0" i="0" dirty="0">
              <a:solidFill>
                <a:schemeClr val="tx1"/>
              </a:solidFill>
            </a:rPr>
            <a:t> в тому, </a:t>
          </a:r>
          <a:r>
            <a:rPr lang="ru-RU" sz="1400" b="0" i="0" dirty="0" err="1">
              <a:solidFill>
                <a:schemeClr val="tx1"/>
              </a:solidFill>
            </a:rPr>
            <a:t>що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поживні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речовини</a:t>
          </a:r>
          <a:r>
            <a:rPr lang="ru-RU" sz="1400" b="0" i="0" dirty="0">
              <a:solidFill>
                <a:schemeClr val="tx1"/>
              </a:solidFill>
            </a:rPr>
            <a:t>, вода </a:t>
          </a:r>
          <a:r>
            <a:rPr lang="ru-RU" sz="1400" b="0" i="0" dirty="0" err="1">
              <a:solidFill>
                <a:schemeClr val="tx1"/>
              </a:solidFill>
            </a:rPr>
            <a:t>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вуглець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акумулюються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вречовині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рослин</a:t>
          </a:r>
          <a:r>
            <a:rPr lang="ru-RU" sz="1400" b="0" i="0" dirty="0">
              <a:solidFill>
                <a:schemeClr val="tx1"/>
              </a:solidFill>
            </a:rPr>
            <a:t>, </a:t>
          </a:r>
          <a:r>
            <a:rPr lang="ru-RU" sz="1400" b="0" i="0" dirty="0" err="1">
              <a:solidFill>
                <a:schemeClr val="tx1"/>
              </a:solidFill>
            </a:rPr>
            <a:t>витрачаються</a:t>
          </a:r>
          <a:r>
            <a:rPr lang="ru-RU" sz="1400" b="0" i="0" dirty="0">
              <a:solidFill>
                <a:schemeClr val="tx1"/>
              </a:solidFill>
            </a:rPr>
            <a:t> на </a:t>
          </a:r>
          <a:r>
            <a:rPr lang="ru-RU" sz="1400" b="0" i="0" dirty="0" err="1">
              <a:solidFill>
                <a:schemeClr val="tx1"/>
              </a:solidFill>
            </a:rPr>
            <a:t>побудову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тіла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на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життєві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процесияк</a:t>
          </a:r>
          <a:r>
            <a:rPr lang="ru-RU" sz="1400" b="0" i="0" dirty="0">
              <a:solidFill>
                <a:schemeClr val="tx1"/>
              </a:solidFill>
            </a:rPr>
            <a:t> самих </a:t>
          </a:r>
          <a:r>
            <a:rPr lang="ru-RU" sz="1400" b="0" i="0" dirty="0" err="1">
              <a:solidFill>
                <a:schemeClr val="tx1"/>
              </a:solidFill>
            </a:rPr>
            <a:t>цих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рослин</a:t>
          </a:r>
          <a:r>
            <a:rPr lang="ru-RU" sz="1400" b="0" i="0" dirty="0">
              <a:solidFill>
                <a:schemeClr val="tx1"/>
              </a:solidFill>
            </a:rPr>
            <a:t>, так </a:t>
          </a:r>
          <a:r>
            <a:rPr lang="ru-RU" sz="1400" b="0" i="0" dirty="0" err="1">
              <a:solidFill>
                <a:schemeClr val="tx1"/>
              </a:solidFill>
            </a:rPr>
            <a:t>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інших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організмів</a:t>
          </a:r>
          <a:r>
            <a:rPr lang="ru-RU" sz="1400" b="0" i="0" dirty="0">
              <a:solidFill>
                <a:schemeClr val="tx1"/>
              </a:solidFill>
            </a:rPr>
            <a:t>.</a:t>
          </a:r>
          <a:endParaRPr lang="ru-RU" sz="1400" dirty="0">
            <a:solidFill>
              <a:schemeClr val="tx1"/>
            </a:solidFill>
          </a:endParaRPr>
        </a:p>
      </dgm:t>
    </dgm:pt>
    <dgm:pt modelId="{00BC6D3B-65DB-4F90-B541-F8A0B5633A43}" type="parTrans" cxnId="{86A05A4B-EE96-4D11-B187-BC0D28D8FD00}">
      <dgm:prSet/>
      <dgm:spPr/>
      <dgm:t>
        <a:bodyPr/>
        <a:lstStyle/>
        <a:p>
          <a:endParaRPr lang="ru-RU"/>
        </a:p>
      </dgm:t>
    </dgm:pt>
    <dgm:pt modelId="{F04F77A7-A26B-4113-B5F4-0BB8A7C22FB9}" type="sibTrans" cxnId="{86A05A4B-EE96-4D11-B187-BC0D28D8FD00}">
      <dgm:prSet/>
      <dgm:spPr/>
      <dgm:t>
        <a:bodyPr/>
        <a:lstStyle/>
        <a:p>
          <a:endParaRPr lang="ru-RU"/>
        </a:p>
      </dgm:t>
    </dgm:pt>
    <dgm:pt modelId="{45323CB8-D3E2-443F-99E2-453489019E1F}" type="pres">
      <dgm:prSet presAssocID="{4C267B9F-1297-4DEC-939F-7A0B1B6586E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A310C2-9C91-415B-89B3-D8E3D38339A1}" type="pres">
      <dgm:prSet presAssocID="{086DDB26-0565-4D45-A866-662DAFA0FEA3}" presName="centerShape" presStyleLbl="node0" presStyleIdx="0" presStyleCnt="1" custScaleX="188243" custScaleY="188928" custLinFactNeighborX="1671" custLinFactNeighborY="-47278"/>
      <dgm:spPr/>
      <dgm:t>
        <a:bodyPr/>
        <a:lstStyle/>
        <a:p>
          <a:endParaRPr lang="ru-RU"/>
        </a:p>
      </dgm:t>
    </dgm:pt>
    <dgm:pt modelId="{96DC2167-2895-4B1C-8003-BC3083EFF926}" type="pres">
      <dgm:prSet presAssocID="{6EBA3A95-EB96-4064-BB20-E8D74498990E}" presName="parTrans" presStyleLbl="sibTrans2D1" presStyleIdx="0" presStyleCnt="2"/>
      <dgm:spPr/>
      <dgm:t>
        <a:bodyPr/>
        <a:lstStyle/>
        <a:p>
          <a:endParaRPr lang="ru-RU"/>
        </a:p>
      </dgm:t>
    </dgm:pt>
    <dgm:pt modelId="{AD45755E-7832-49C0-BB9B-234910DBC3DE}" type="pres">
      <dgm:prSet presAssocID="{6EBA3A95-EB96-4064-BB20-E8D74498990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56F16DF-263F-4B93-8C23-7D6D6F303233}" type="pres">
      <dgm:prSet presAssocID="{008A2CF9-8B4F-458F-9579-B1B1E02EAF5B}" presName="node" presStyleLbl="node1" presStyleIdx="0" presStyleCnt="2" custScaleX="207694" custScaleY="206643" custRadScaleRad="143519" custRadScaleInc="-128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0A407-E036-43AB-A4BF-BF9AA3625805}" type="pres">
      <dgm:prSet presAssocID="{00BC6D3B-65DB-4F90-B541-F8A0B5633A43}" presName="parTrans" presStyleLbl="sibTrans2D1" presStyleIdx="1" presStyleCnt="2"/>
      <dgm:spPr/>
      <dgm:t>
        <a:bodyPr/>
        <a:lstStyle/>
        <a:p>
          <a:endParaRPr lang="ru-RU"/>
        </a:p>
      </dgm:t>
    </dgm:pt>
    <dgm:pt modelId="{1189F5A8-E213-4D68-8234-1D34423138BB}" type="pres">
      <dgm:prSet presAssocID="{00BC6D3B-65DB-4F90-B541-F8A0B5633A4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6C9AE39-A1E2-4BE4-8D21-39605D8DC9CE}" type="pres">
      <dgm:prSet presAssocID="{DE0E9EA2-756D-491B-8940-EB743DE20ED8}" presName="node" presStyleLbl="node1" presStyleIdx="1" presStyleCnt="2" custScaleX="204031" custScaleY="203538" custRadScaleRad="138453" custRadScaleInc="-70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B5835A-8638-45E7-A9D3-F3E25F17D1F8}" srcId="{4C267B9F-1297-4DEC-939F-7A0B1B6586E1}" destId="{086DDB26-0565-4D45-A866-662DAFA0FEA3}" srcOrd="0" destOrd="0" parTransId="{25218142-18D3-43BE-AECD-31053E5C28EE}" sibTransId="{ABF0B1E8-E94E-4FE9-801D-2DB8A9894A0A}"/>
    <dgm:cxn modelId="{6B959625-B331-49E3-B58C-119D8542CAFA}" type="presOf" srcId="{00BC6D3B-65DB-4F90-B541-F8A0B5633A43}" destId="{1189F5A8-E213-4D68-8234-1D34423138BB}" srcOrd="1" destOrd="0" presId="urn:microsoft.com/office/officeart/2005/8/layout/radial5"/>
    <dgm:cxn modelId="{5423EAA8-3C87-44F0-B638-FCE0F8CD99D6}" type="presOf" srcId="{6EBA3A95-EB96-4064-BB20-E8D74498990E}" destId="{96DC2167-2895-4B1C-8003-BC3083EFF926}" srcOrd="0" destOrd="0" presId="urn:microsoft.com/office/officeart/2005/8/layout/radial5"/>
    <dgm:cxn modelId="{55D651A3-D9B9-4CA4-85B5-903D050FBFD2}" type="presOf" srcId="{6EBA3A95-EB96-4064-BB20-E8D74498990E}" destId="{AD45755E-7832-49C0-BB9B-234910DBC3DE}" srcOrd="1" destOrd="0" presId="urn:microsoft.com/office/officeart/2005/8/layout/radial5"/>
    <dgm:cxn modelId="{2C119482-6BB5-4790-8AC8-17F73A231E6F}" type="presOf" srcId="{DE0E9EA2-756D-491B-8940-EB743DE20ED8}" destId="{96C9AE39-A1E2-4BE4-8D21-39605D8DC9CE}" srcOrd="0" destOrd="0" presId="urn:microsoft.com/office/officeart/2005/8/layout/radial5"/>
    <dgm:cxn modelId="{B00C776B-17F1-4B6C-9C8A-530C74AB50C0}" type="presOf" srcId="{008A2CF9-8B4F-458F-9579-B1B1E02EAF5B}" destId="{B56F16DF-263F-4B93-8C23-7D6D6F303233}" srcOrd="0" destOrd="0" presId="urn:microsoft.com/office/officeart/2005/8/layout/radial5"/>
    <dgm:cxn modelId="{C3F033A2-2C6C-4EE8-A435-B3377B9F0FB9}" type="presOf" srcId="{086DDB26-0565-4D45-A866-662DAFA0FEA3}" destId="{C2A310C2-9C91-415B-89B3-D8E3D38339A1}" srcOrd="0" destOrd="0" presId="urn:microsoft.com/office/officeart/2005/8/layout/radial5"/>
    <dgm:cxn modelId="{B781CD28-53C8-4911-96C8-F127B033208D}" srcId="{086DDB26-0565-4D45-A866-662DAFA0FEA3}" destId="{008A2CF9-8B4F-458F-9579-B1B1E02EAF5B}" srcOrd="0" destOrd="0" parTransId="{6EBA3A95-EB96-4064-BB20-E8D74498990E}" sibTransId="{52EB7DDD-08E1-4F83-8B62-65C3982CFC32}"/>
    <dgm:cxn modelId="{70A4AF35-B79D-4D10-8DD4-7E208C9F1A8D}" type="presOf" srcId="{00BC6D3B-65DB-4F90-B541-F8A0B5633A43}" destId="{CC50A407-E036-43AB-A4BF-BF9AA3625805}" srcOrd="0" destOrd="0" presId="urn:microsoft.com/office/officeart/2005/8/layout/radial5"/>
    <dgm:cxn modelId="{9BC48E10-B6FB-4F0D-ABBA-F3D261C25829}" type="presOf" srcId="{4C267B9F-1297-4DEC-939F-7A0B1B6586E1}" destId="{45323CB8-D3E2-443F-99E2-453489019E1F}" srcOrd="0" destOrd="0" presId="urn:microsoft.com/office/officeart/2005/8/layout/radial5"/>
    <dgm:cxn modelId="{86A05A4B-EE96-4D11-B187-BC0D28D8FD00}" srcId="{086DDB26-0565-4D45-A866-662DAFA0FEA3}" destId="{DE0E9EA2-756D-491B-8940-EB743DE20ED8}" srcOrd="1" destOrd="0" parTransId="{00BC6D3B-65DB-4F90-B541-F8A0B5633A43}" sibTransId="{F04F77A7-A26B-4113-B5F4-0BB8A7C22FB9}"/>
    <dgm:cxn modelId="{E9F1637F-F0CA-4527-97E2-348A5B536AFF}" type="presParOf" srcId="{45323CB8-D3E2-443F-99E2-453489019E1F}" destId="{C2A310C2-9C91-415B-89B3-D8E3D38339A1}" srcOrd="0" destOrd="0" presId="urn:microsoft.com/office/officeart/2005/8/layout/radial5"/>
    <dgm:cxn modelId="{F8643797-8612-4E2B-A8D0-9B0B3D7EA0C6}" type="presParOf" srcId="{45323CB8-D3E2-443F-99E2-453489019E1F}" destId="{96DC2167-2895-4B1C-8003-BC3083EFF926}" srcOrd="1" destOrd="0" presId="urn:microsoft.com/office/officeart/2005/8/layout/radial5"/>
    <dgm:cxn modelId="{3F4578A5-8B35-4C45-B394-2372A4111171}" type="presParOf" srcId="{96DC2167-2895-4B1C-8003-BC3083EFF926}" destId="{AD45755E-7832-49C0-BB9B-234910DBC3DE}" srcOrd="0" destOrd="0" presId="urn:microsoft.com/office/officeart/2005/8/layout/radial5"/>
    <dgm:cxn modelId="{5A5A0B57-D664-4D12-A1DB-C74D9040F367}" type="presParOf" srcId="{45323CB8-D3E2-443F-99E2-453489019E1F}" destId="{B56F16DF-263F-4B93-8C23-7D6D6F303233}" srcOrd="2" destOrd="0" presId="urn:microsoft.com/office/officeart/2005/8/layout/radial5"/>
    <dgm:cxn modelId="{D439B825-4FC7-44C1-86E3-F755842AA9D0}" type="presParOf" srcId="{45323CB8-D3E2-443F-99E2-453489019E1F}" destId="{CC50A407-E036-43AB-A4BF-BF9AA3625805}" srcOrd="3" destOrd="0" presId="urn:microsoft.com/office/officeart/2005/8/layout/radial5"/>
    <dgm:cxn modelId="{135C7F3C-953E-4A4D-816F-CEA919F708B4}" type="presParOf" srcId="{CC50A407-E036-43AB-A4BF-BF9AA3625805}" destId="{1189F5A8-E213-4D68-8234-1D34423138BB}" srcOrd="0" destOrd="0" presId="urn:microsoft.com/office/officeart/2005/8/layout/radial5"/>
    <dgm:cxn modelId="{5C75498D-69CB-41F9-AD25-1ED29E6CA568}" type="presParOf" srcId="{45323CB8-D3E2-443F-99E2-453489019E1F}" destId="{96C9AE39-A1E2-4BE4-8D21-39605D8DC9CE}" srcOrd="4" destOrd="0" presId="urn:microsoft.com/office/officeart/2005/8/layout/radial5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0961D-440A-400B-B491-41EFCD96C95A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A2028-479C-4A2F-8851-F894D4BB5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C2D9E-4CF3-4D7A-8506-26016B028F3B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A1883-30AF-42BE-9AD3-BEFA1BE85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0981-19E2-4785-A920-39CC2093F8B4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57C9-373A-456E-9291-283F14CE1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FBBB4-7154-4883-963C-1E090B30DA5B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93A66-7B6D-4930-8B80-EC400B82B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6D502-C8C0-46B1-8BD9-20C12D271CEC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98084-44D6-4365-A8BA-AD9838F44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EB93C-593E-408A-8E4B-F8CC56E5F653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42AB-F268-4BB4-A4FD-524792E49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1F580-B0ED-4A89-8829-C8DBA1BDCF41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FB068-2DB9-4C6E-BBE2-7C4B92E13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0354-7BC2-44B3-8CA4-6FD52F191F6D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F3C06-F8F1-4D7B-B205-DBB5AC620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47256-5DD5-47E0-9386-56A1D877E533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BC077-F8D3-4BC2-8D9C-945FEC9FF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67FA3-7E66-4528-BB26-3D134E7AD0C0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5438A-EE20-488D-9802-41F76A170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0E6BE-0C1A-4357-A307-109768AE6D3C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4282F-554E-493E-ABDD-3F0C414E5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A627F0-A01B-4ECE-867E-96A6F9050C72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D4C473-9B6A-42DD-8DC1-B7A599AAC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newsflash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600" dirty="0" err="1" smtClean="0">
                <a:solidFill>
                  <a:schemeClr val="accent3">
                    <a:lumMod val="50000"/>
                  </a:schemeClr>
                </a:solidFill>
              </a:rPr>
              <a:t>Колообіг</a:t>
            </a:r>
            <a:r>
              <a:rPr lang="uk-UA" sz="6600" dirty="0" smtClean="0">
                <a:solidFill>
                  <a:schemeClr val="accent3">
                    <a:lumMod val="50000"/>
                  </a:schemeClr>
                </a:solidFill>
              </a:rPr>
              <a:t> речовин у природі</a:t>
            </a:r>
            <a:endParaRPr lang="ru-RU" sz="6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625" y="5229225"/>
            <a:ext cx="3400425" cy="15001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000" smtClean="0">
                <a:solidFill>
                  <a:schemeClr val="tx1"/>
                </a:solidFill>
                <a:latin typeface="Arial" charset="0"/>
              </a:rPr>
              <a:t>П</a:t>
            </a:r>
            <a:r>
              <a:rPr lang="uk-UA" sz="2000" smtClean="0">
                <a:solidFill>
                  <a:schemeClr val="tx1"/>
                </a:solidFill>
              </a:rPr>
              <a:t>ідготувала:</a:t>
            </a:r>
            <a:br>
              <a:rPr lang="uk-UA" sz="2000" smtClean="0">
                <a:solidFill>
                  <a:schemeClr val="tx1"/>
                </a:solidFill>
              </a:rPr>
            </a:br>
            <a:r>
              <a:rPr lang="uk-UA" sz="1800" smtClean="0">
                <a:solidFill>
                  <a:schemeClr val="tx1"/>
                </a:solidFill>
              </a:rPr>
              <a:t>учениця 11</a:t>
            </a:r>
            <a:r>
              <a:rPr lang="uk-UA" sz="18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uk-UA" sz="1800" smtClean="0">
                <a:solidFill>
                  <a:schemeClr val="tx1"/>
                </a:solidFill>
              </a:rPr>
              <a:t>класу</a:t>
            </a:r>
          </a:p>
          <a:p>
            <a:pPr>
              <a:lnSpc>
                <a:spcPct val="80000"/>
              </a:lnSpc>
            </a:pPr>
            <a:r>
              <a:rPr lang="uk-UA" sz="1800" smtClean="0">
                <a:solidFill>
                  <a:schemeClr val="tx1"/>
                </a:solidFill>
                <a:latin typeface="Arial" charset="0"/>
              </a:rPr>
              <a:t>Дубенського НВК</a:t>
            </a:r>
          </a:p>
          <a:p>
            <a:pPr>
              <a:lnSpc>
                <a:spcPct val="80000"/>
              </a:lnSpc>
            </a:pPr>
            <a:r>
              <a:rPr lang="uk-UA" sz="1800" smtClean="0">
                <a:solidFill>
                  <a:schemeClr val="tx1"/>
                </a:solidFill>
                <a:latin typeface="Arial" charset="0"/>
              </a:rPr>
              <a:t>“школа-гімназія”</a:t>
            </a:r>
          </a:p>
          <a:p>
            <a:pPr>
              <a:lnSpc>
                <a:spcPct val="80000"/>
              </a:lnSpc>
            </a:pPr>
            <a:r>
              <a:rPr lang="uk-UA" sz="1800" smtClean="0">
                <a:solidFill>
                  <a:schemeClr val="tx1"/>
                </a:solidFill>
                <a:latin typeface="Arial" charset="0"/>
              </a:rPr>
              <a:t>Штогрин Ірина</a:t>
            </a:r>
            <a:endParaRPr lang="ru-RU" sz="180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100"/>
                            </p:stCondLst>
                            <p:childTnLst>
                              <p:par>
                                <p:cTn id="4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142875"/>
            <a:ext cx="5043487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Кругообіг</a:t>
            </a:r>
            <a:r>
              <a:rPr lang="ru-RU" dirty="0" smtClean="0"/>
              <a:t> води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928813"/>
            <a:ext cx="2286000" cy="4929187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ru-RU" dirty="0" err="1" smtClean="0"/>
              <a:t>Випаровування</a:t>
            </a:r>
            <a:r>
              <a:rPr lang="ru-RU" dirty="0" smtClean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водних</a:t>
            </a:r>
            <a:r>
              <a:rPr lang="ru-RU" dirty="0"/>
              <a:t> </a:t>
            </a:r>
            <a:r>
              <a:rPr lang="ru-RU" dirty="0" err="1"/>
              <a:t>просторів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атмосферну</a:t>
            </a:r>
            <a:r>
              <a:rPr lang="ru-RU" dirty="0"/>
              <a:t> </a:t>
            </a:r>
            <a:r>
              <a:rPr lang="ru-RU" dirty="0" err="1"/>
              <a:t>вологу</a:t>
            </a:r>
            <a:r>
              <a:rPr lang="ru-RU" dirty="0"/>
              <a:t>. </a:t>
            </a:r>
            <a:r>
              <a:rPr lang="ru-RU" dirty="0" err="1"/>
              <a:t>Волога</a:t>
            </a:r>
            <a:r>
              <a:rPr lang="ru-RU" dirty="0"/>
              <a:t> </a:t>
            </a:r>
            <a:r>
              <a:rPr lang="ru-RU" dirty="0" err="1"/>
              <a:t>конденсується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хмар</a:t>
            </a:r>
            <a:r>
              <a:rPr lang="ru-RU" dirty="0"/>
              <a:t>, </a:t>
            </a:r>
            <a:r>
              <a:rPr lang="ru-RU" dirty="0" err="1"/>
              <a:t>охолоджування</a:t>
            </a:r>
            <a:r>
              <a:rPr lang="ru-RU" dirty="0"/>
              <a:t> </a:t>
            </a:r>
            <a:r>
              <a:rPr lang="ru-RU" dirty="0" err="1"/>
              <a:t>хмар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опади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дощу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снігу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поглинаються</a:t>
            </a:r>
            <a:r>
              <a:rPr lang="ru-RU" dirty="0"/>
              <a:t> </a:t>
            </a:r>
            <a:r>
              <a:rPr lang="ru-RU" dirty="0" err="1"/>
              <a:t>ґрунтом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стікають</a:t>
            </a:r>
            <a:r>
              <a:rPr lang="ru-RU" dirty="0"/>
              <a:t> в моря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океани</a:t>
            </a:r>
            <a:r>
              <a:rPr lang="ru-RU" dirty="0"/>
              <a:t>.</a:t>
            </a:r>
          </a:p>
        </p:txBody>
      </p:sp>
      <p:pic>
        <p:nvPicPr>
          <p:cNvPr id="4" name="Рисунок 3" descr="watercycleukrainianhig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214563"/>
            <a:ext cx="643096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625" y="1357313"/>
            <a:ext cx="8143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 </a:t>
            </a:r>
            <a:r>
              <a:rPr lang="ru-RU" sz="2000">
                <a:latin typeface="Calibri" pitchFamily="34" charset="0"/>
              </a:rPr>
              <a:t>На колообіг води на поверхні Землі витрачається близько третини всієї сонячної енергії, що поступає до Землі.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Антропогенні</a:t>
            </a:r>
            <a:r>
              <a:rPr lang="ru-RU" dirty="0"/>
              <a:t> </a:t>
            </a:r>
            <a:r>
              <a:rPr lang="ru-RU" dirty="0" err="1"/>
              <a:t>впливи</a:t>
            </a:r>
            <a:r>
              <a:rPr lang="ru-RU" dirty="0"/>
              <a:t> на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 smtClean="0"/>
              <a:t>середовище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антропогенної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 smtClean="0"/>
              <a:t>замкненості</a:t>
            </a:r>
            <a:r>
              <a:rPr lang="en-US" dirty="0" smtClean="0"/>
              <a:t> </a:t>
            </a:r>
            <a:r>
              <a:rPr lang="ru-RU" dirty="0" err="1" smtClean="0"/>
              <a:t>біогеохімічних</a:t>
            </a:r>
            <a:r>
              <a:rPr lang="ru-RU" dirty="0" smtClean="0"/>
              <a:t> </a:t>
            </a:r>
            <a:r>
              <a:rPr lang="ru-RU" dirty="0" err="1"/>
              <a:t>кругообігів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. </a:t>
            </a:r>
            <a:r>
              <a:rPr lang="ru-RU" dirty="0" err="1"/>
              <a:t>Хоча</a:t>
            </a:r>
            <a:r>
              <a:rPr lang="ru-RU" dirty="0"/>
              <a:t> вона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 smtClean="0"/>
              <a:t>висока</a:t>
            </a:r>
            <a:r>
              <a:rPr lang="ru-RU" dirty="0" smtClean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неабсолютна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 приклад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кисневої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Інакше</a:t>
            </a:r>
            <a:r>
              <a:rPr lang="ru-RU" dirty="0"/>
              <a:t> </a:t>
            </a:r>
            <a:r>
              <a:rPr lang="ru-RU" dirty="0" err="1"/>
              <a:t>неможлива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б </a:t>
            </a:r>
            <a:r>
              <a:rPr lang="ru-RU" dirty="0" err="1"/>
              <a:t>еволюція</a:t>
            </a:r>
            <a:r>
              <a:rPr lang="ru-RU" dirty="0"/>
              <a:t> (</a:t>
            </a:r>
            <a:r>
              <a:rPr lang="ru-RU" dirty="0" err="1"/>
              <a:t>найвища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 smtClean="0"/>
              <a:t>замкненості</a:t>
            </a:r>
            <a:r>
              <a:rPr lang="en-US" dirty="0" smtClean="0"/>
              <a:t> </a:t>
            </a:r>
            <a:r>
              <a:rPr lang="ru-RU" dirty="0" err="1" smtClean="0"/>
              <a:t>біогеохімічних</a:t>
            </a:r>
            <a:r>
              <a:rPr lang="ru-RU" dirty="0" smtClean="0"/>
              <a:t> </a:t>
            </a:r>
            <a:r>
              <a:rPr lang="ru-RU" dirty="0" err="1"/>
              <a:t>кругообігів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в </a:t>
            </a:r>
            <a:r>
              <a:rPr lang="ru-RU" dirty="0" err="1"/>
              <a:t>тропічних</a:t>
            </a:r>
            <a:r>
              <a:rPr lang="ru-RU" dirty="0"/>
              <a:t> </a:t>
            </a:r>
            <a:r>
              <a:rPr lang="ru-RU" dirty="0" err="1"/>
              <a:t>екосистемах</a:t>
            </a:r>
            <a:r>
              <a:rPr lang="ru-RU" dirty="0"/>
              <a:t> --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давніх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консервативних</a:t>
            </a:r>
            <a:r>
              <a:rPr lang="ru-RU" dirty="0" smtClean="0"/>
              <a:t>).</a:t>
            </a:r>
            <a:r>
              <a:rPr lang="ru-RU" dirty="0"/>
              <a:t> Таким чином,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не про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неповинно </a:t>
            </a:r>
            <a:r>
              <a:rPr lang="ru-RU" dirty="0" err="1"/>
              <a:t>змінюватися</a:t>
            </a:r>
            <a:r>
              <a:rPr lang="ru-RU" dirty="0"/>
              <a:t>, а </a:t>
            </a:r>
            <a:r>
              <a:rPr lang="ru-RU" dirty="0" err="1"/>
              <a:t>скоріше</a:t>
            </a:r>
            <a:r>
              <a:rPr lang="ru-RU" dirty="0"/>
              <a:t> про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на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 smtClean="0"/>
              <a:t>напрямок</a:t>
            </a:r>
            <a:r>
              <a:rPr lang="en-US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</a:t>
            </a:r>
            <a:r>
              <a:rPr lang="ru-RU" dirty="0"/>
              <a:t>та на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границь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порушує</a:t>
            </a:r>
            <a:r>
              <a:rPr lang="ru-RU" dirty="0"/>
              <a:t> правило </a:t>
            </a:r>
            <a:r>
              <a:rPr lang="ru-RU" dirty="0" err="1"/>
              <a:t>міри</a:t>
            </a:r>
            <a:r>
              <a:rPr lang="ru-RU" dirty="0"/>
              <a:t> </a:t>
            </a:r>
            <a:r>
              <a:rPr lang="ru-RU" dirty="0" err="1" smtClean="0"/>
              <a:t>перетворення</a:t>
            </a:r>
            <a:r>
              <a:rPr lang="en-US" dirty="0" smtClean="0"/>
              <a:t> </a:t>
            </a:r>
            <a:r>
              <a:rPr lang="ru-RU" dirty="0" err="1" smtClean="0"/>
              <a:t>природи</a:t>
            </a:r>
            <a:r>
              <a:rPr lang="ru-RU" dirty="0"/>
              <a:t>. </a:t>
            </a:r>
            <a:r>
              <a:rPr lang="ru-RU" dirty="0" err="1"/>
              <a:t>Останнє</a:t>
            </a:r>
            <a:r>
              <a:rPr lang="ru-RU" dirty="0"/>
              <a:t> </a:t>
            </a:r>
            <a:r>
              <a:rPr lang="ru-RU" dirty="0" err="1"/>
              <a:t>формулюється</a:t>
            </a:r>
            <a:r>
              <a:rPr lang="ru-RU" dirty="0"/>
              <a:t> таким чином: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 smtClean="0"/>
              <a:t>експлуатації</a:t>
            </a:r>
            <a:r>
              <a:rPr lang="en-US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/>
              <a:t>систем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перевищувати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дозволять </a:t>
            </a:r>
            <a:r>
              <a:rPr lang="ru-RU" dirty="0" err="1" smtClean="0"/>
              <a:t>цим</a:t>
            </a:r>
            <a:r>
              <a:rPr lang="en-US" dirty="0" smtClean="0"/>
              <a:t> </a:t>
            </a:r>
            <a:r>
              <a:rPr lang="ru-RU" dirty="0" smtClean="0"/>
              <a:t>системам </a:t>
            </a:r>
            <a:r>
              <a:rPr lang="ru-RU" dirty="0" err="1"/>
              <a:t>зберігати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самопідтримки</a:t>
            </a:r>
            <a:r>
              <a:rPr lang="ru-RU" dirty="0"/>
              <a:t>.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міри</a:t>
            </a:r>
            <a:r>
              <a:rPr lang="ru-RU" dirty="0"/>
              <a:t> як в </a:t>
            </a:r>
            <a:r>
              <a:rPr lang="ru-RU" dirty="0" smtClean="0"/>
              <a:t>сторону</a:t>
            </a:r>
            <a:r>
              <a:rPr lang="en-US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/>
              <a:t>, так </a:t>
            </a:r>
            <a:r>
              <a:rPr lang="ru-RU" dirty="0" err="1"/>
              <a:t>і</a:t>
            </a:r>
            <a:r>
              <a:rPr lang="ru-RU" dirty="0"/>
              <a:t> в сторону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 smtClean="0"/>
              <a:t>негативних</a:t>
            </a:r>
            <a:r>
              <a:rPr lang="en-US" dirty="0" smtClean="0"/>
              <a:t> </a:t>
            </a:r>
            <a:r>
              <a:rPr lang="ru-RU" dirty="0" smtClean="0"/>
              <a:t>результатами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надлишок</a:t>
            </a:r>
            <a:r>
              <a:rPr lang="ru-RU" dirty="0"/>
              <a:t> </a:t>
            </a:r>
            <a:r>
              <a:rPr lang="ru-RU" dirty="0" err="1"/>
              <a:t>внесених</a:t>
            </a:r>
            <a:r>
              <a:rPr lang="ru-RU" dirty="0"/>
              <a:t> добрив </a:t>
            </a:r>
            <a:r>
              <a:rPr lang="ru-RU" dirty="0" err="1"/>
              <a:t>настільки</a:t>
            </a:r>
            <a:r>
              <a:rPr lang="ru-RU" dirty="0"/>
              <a:t> ж </a:t>
            </a:r>
            <a:r>
              <a:rPr lang="ru-RU" dirty="0" err="1"/>
              <a:t>шкідливий</a:t>
            </a:r>
            <a:r>
              <a:rPr lang="ru-RU" dirty="0"/>
              <a:t>, як </a:t>
            </a:r>
            <a:r>
              <a:rPr lang="ru-RU" dirty="0" err="1" smtClean="0"/>
              <a:t>і</a:t>
            </a:r>
            <a:r>
              <a:rPr lang="en-US" dirty="0" smtClean="0"/>
              <a:t> </a:t>
            </a:r>
            <a:r>
              <a:rPr lang="ru-RU" dirty="0" err="1" smtClean="0"/>
              <a:t>недолік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міри</a:t>
            </a:r>
            <a:r>
              <a:rPr lang="ru-RU" dirty="0"/>
              <a:t> </a:t>
            </a:r>
            <a:r>
              <a:rPr lang="ru-RU" dirty="0" err="1"/>
              <a:t>загублене</a:t>
            </a:r>
            <a:r>
              <a:rPr lang="ru-RU" dirty="0"/>
              <a:t> </a:t>
            </a:r>
            <a:r>
              <a:rPr lang="ru-RU" dirty="0" err="1"/>
              <a:t>сучасною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, яка </a:t>
            </a:r>
            <a:r>
              <a:rPr lang="ru-RU" dirty="0" err="1"/>
              <a:t>вважає</a:t>
            </a:r>
            <a:r>
              <a:rPr lang="ru-RU" dirty="0"/>
              <a:t>, </a:t>
            </a:r>
            <a:r>
              <a:rPr lang="ru-RU" dirty="0" err="1" smtClean="0"/>
              <a:t>що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 err="1"/>
              <a:t>біосфері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 smtClean="0"/>
              <a:t>вс</a:t>
            </a:r>
            <a:r>
              <a:rPr lang="uk-UA" dirty="0"/>
              <a:t>е</a:t>
            </a:r>
            <a:r>
              <a:rPr lang="ru-RU" dirty="0" smtClean="0"/>
              <a:t> дозволено.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Висновок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/>
              <a:t>Кругообіг</a:t>
            </a:r>
            <a:r>
              <a:rPr lang="vi-VN" sz="2800" dirty="0" smtClean="0"/>
              <a:t>— </a:t>
            </a:r>
            <a:r>
              <a:rPr lang="vi-VN" sz="2800" dirty="0"/>
              <a:t>основна властивість, характерна риса </a:t>
            </a:r>
            <a:r>
              <a:rPr lang="uk-UA" sz="2800" dirty="0" smtClean="0"/>
              <a:t>біосфери.</a:t>
            </a:r>
            <a:endParaRPr lang="vi-VN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2800" dirty="0"/>
              <a:t>Повторюваний процес взаємопов'язаного перетворення, переміщення речовин у природі, який має циклічний характер, відбувається за обов'язко</a:t>
            </a:r>
            <a:r>
              <a:rPr lang="vi-VN" sz="2800" dirty="0">
                <a:solidFill>
                  <a:schemeClr val="bg1"/>
                </a:solidFill>
              </a:rPr>
              <a:t>вої участі живих </a:t>
            </a:r>
            <a:r>
              <a:rPr lang="vi-VN" sz="2800" dirty="0"/>
              <a:t>організмів і часто порушуєть</a:t>
            </a:r>
            <a:r>
              <a:rPr lang="vi-VN" sz="2800" dirty="0">
                <a:solidFill>
                  <a:schemeClr val="bg1"/>
                </a:solidFill>
              </a:rPr>
              <a:t>ся</a:t>
            </a:r>
            <a:r>
              <a:rPr lang="vi-VN" sz="2800" dirty="0"/>
              <a:t> </a:t>
            </a:r>
            <a:r>
              <a:rPr lang="vi-VN" sz="2800" dirty="0">
                <a:solidFill>
                  <a:schemeClr val="bg1"/>
                </a:solidFill>
              </a:rPr>
              <a:t>людською</a:t>
            </a:r>
            <a:r>
              <a:rPr lang="vi-VN" sz="2800" dirty="0"/>
              <a:t> </a:t>
            </a:r>
            <a:r>
              <a:rPr lang="vi-VN" sz="2800" dirty="0">
                <a:solidFill>
                  <a:schemeClr val="bg1"/>
                </a:solidFill>
              </a:rPr>
              <a:t>діял</a:t>
            </a:r>
            <a:r>
              <a:rPr lang="vi-VN" sz="2800" dirty="0"/>
              <a:t>ьністю</a:t>
            </a:r>
            <a:r>
              <a:rPr lang="vi-VN" sz="2800" dirty="0" smtClean="0"/>
              <a:t>.</a:t>
            </a:r>
            <a:r>
              <a:rPr lang="uk-UA" sz="2800" dirty="0" smtClean="0"/>
              <a:t> Тому для того, щоб не поруш</a:t>
            </a:r>
            <a:r>
              <a:rPr lang="uk-UA" sz="2800" dirty="0" smtClean="0">
                <a:solidFill>
                  <a:schemeClr val="bg1"/>
                </a:solidFill>
              </a:rPr>
              <a:t>ити</a:t>
            </a:r>
            <a:r>
              <a:rPr lang="uk-UA" sz="2800" dirty="0" smtClean="0"/>
              <a:t> </a:t>
            </a:r>
            <a:r>
              <a:rPr lang="uk-UA" sz="2800" dirty="0" smtClean="0">
                <a:solidFill>
                  <a:schemeClr val="bg1"/>
                </a:solidFill>
              </a:rPr>
              <a:t>кругообіг</a:t>
            </a:r>
            <a:r>
              <a:rPr lang="uk-UA" sz="2800" dirty="0" smtClean="0"/>
              <a:t> </a:t>
            </a:r>
            <a:r>
              <a:rPr lang="uk-UA" sz="2800" dirty="0" smtClean="0">
                <a:solidFill>
                  <a:schemeClr val="bg1"/>
                </a:solidFill>
              </a:rPr>
              <a:t>речовин, </a:t>
            </a:r>
            <a:r>
              <a:rPr lang="uk-UA" sz="2800" dirty="0" smtClean="0"/>
              <a:t>баланс у природі людина повинна </a:t>
            </a:r>
            <a:r>
              <a:rPr lang="uk-UA" sz="2800" dirty="0" smtClean="0">
                <a:solidFill>
                  <a:schemeClr val="bg1"/>
                </a:solidFill>
              </a:rPr>
              <a:t>зменшити свій</a:t>
            </a:r>
            <a:r>
              <a:rPr lang="uk-UA" sz="2800" dirty="0" smtClean="0"/>
              <a:t> вплив на навколишнє середовище, таким </a:t>
            </a:r>
            <a:r>
              <a:rPr lang="uk-UA" sz="2800" dirty="0" smtClean="0">
                <a:solidFill>
                  <a:schemeClr val="bg1"/>
                </a:solidFill>
              </a:rPr>
              <a:t>чином</a:t>
            </a:r>
            <a:r>
              <a:rPr lang="uk-UA" sz="2800" dirty="0" smtClean="0"/>
              <a:t> </a:t>
            </a:r>
            <a:r>
              <a:rPr lang="uk-UA" sz="2800" dirty="0" smtClean="0">
                <a:solidFill>
                  <a:schemeClr val="bg1"/>
                </a:solidFill>
              </a:rPr>
              <a:t>забе</a:t>
            </a:r>
            <a:r>
              <a:rPr lang="uk-UA" sz="2800" dirty="0" smtClean="0"/>
              <a:t>зпечивши щасливе існування всього живо</a:t>
            </a:r>
            <a:r>
              <a:rPr lang="uk-UA" sz="2800" dirty="0" smtClean="0">
                <a:solidFill>
                  <a:schemeClr val="bg1"/>
                </a:solidFill>
              </a:rPr>
              <a:t>го на </a:t>
            </a:r>
            <a:r>
              <a:rPr lang="uk-UA" sz="2800" dirty="0" smtClean="0"/>
              <a:t>Землі.</a:t>
            </a:r>
            <a:endParaRPr lang="vi-VN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Зміст роботи: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1</a:t>
            </a:r>
            <a:r>
              <a:rPr lang="ru-RU" dirty="0"/>
              <a:t>. </a:t>
            </a:r>
            <a:r>
              <a:rPr lang="ru-RU" dirty="0" err="1" smtClean="0"/>
              <a:t>Біогеохімічний</a:t>
            </a:r>
            <a:r>
              <a:rPr lang="ru-RU" dirty="0" smtClean="0"/>
              <a:t> </a:t>
            </a:r>
            <a:r>
              <a:rPr lang="ru-RU" dirty="0" err="1"/>
              <a:t>кругообіг</a:t>
            </a:r>
            <a:r>
              <a:rPr lang="ru-RU" dirty="0"/>
              <a:t>. 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Кругообіг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в </a:t>
            </a:r>
            <a:r>
              <a:rPr lang="ru-RU" dirty="0" err="1"/>
              <a:t>біосфері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err="1"/>
              <a:t>Кругообіг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err="1"/>
              <a:t>Кругообіг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. 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</a:t>
            </a:r>
            <a:r>
              <a:rPr lang="ru-RU" dirty="0"/>
              <a:t>. </a:t>
            </a:r>
            <a:r>
              <a:rPr lang="ru-RU" dirty="0" err="1"/>
              <a:t>Кругообіг</a:t>
            </a:r>
            <a:r>
              <a:rPr lang="ru-RU" dirty="0"/>
              <a:t> азоту. 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</a:t>
            </a:r>
            <a:r>
              <a:rPr lang="ru-RU" dirty="0"/>
              <a:t>. </a:t>
            </a:r>
            <a:r>
              <a:rPr lang="ru-RU" dirty="0" err="1"/>
              <a:t>Кругообіг</a:t>
            </a:r>
            <a:r>
              <a:rPr lang="ru-RU" dirty="0"/>
              <a:t> фосфору. 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7</a:t>
            </a:r>
            <a:r>
              <a:rPr lang="ru-RU" dirty="0"/>
              <a:t>. </a:t>
            </a:r>
            <a:r>
              <a:rPr lang="ru-RU" dirty="0" err="1"/>
              <a:t>Кругообіг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. 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8</a:t>
            </a:r>
            <a:r>
              <a:rPr lang="ru-RU" dirty="0"/>
              <a:t>. </a:t>
            </a:r>
            <a:r>
              <a:rPr lang="ru-RU" dirty="0" err="1"/>
              <a:t>Кругообіг</a:t>
            </a:r>
            <a:r>
              <a:rPr lang="ru-RU" dirty="0"/>
              <a:t> води. 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9</a:t>
            </a:r>
            <a:r>
              <a:rPr lang="ru-RU" dirty="0"/>
              <a:t>. </a:t>
            </a:r>
            <a:r>
              <a:rPr lang="ru-RU" dirty="0" err="1"/>
              <a:t>Антропогенні</a:t>
            </a:r>
            <a:r>
              <a:rPr lang="ru-RU" dirty="0"/>
              <a:t> </a:t>
            </a:r>
            <a:r>
              <a:rPr lang="ru-RU" dirty="0" err="1"/>
              <a:t>впливи</a:t>
            </a:r>
            <a:r>
              <a:rPr lang="ru-RU" dirty="0"/>
              <a:t> на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dirty="0" err="1" smtClean="0"/>
              <a:t>середовище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10. </a:t>
            </a:r>
            <a:r>
              <a:rPr lang="ru-RU" dirty="0" err="1" smtClean="0"/>
              <a:t>Висновок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Біогеохімічний кругообіг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143875" cy="492918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котра</a:t>
            </a:r>
            <a:r>
              <a:rPr lang="ru-RU" dirty="0"/>
              <a:t> </a:t>
            </a:r>
            <a:r>
              <a:rPr lang="ru-RU" dirty="0" err="1"/>
              <a:t>використовувалася</a:t>
            </a:r>
            <a:r>
              <a:rPr lang="ru-RU" dirty="0"/>
              <a:t> </a:t>
            </a:r>
            <a:r>
              <a:rPr lang="ru-RU" dirty="0" err="1"/>
              <a:t>організмом,перетворюється</a:t>
            </a:r>
            <a:r>
              <a:rPr lang="ru-RU" dirty="0"/>
              <a:t> в тепло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втрачається</a:t>
            </a:r>
            <a:r>
              <a:rPr lang="ru-RU" dirty="0"/>
              <a:t> для </a:t>
            </a:r>
            <a:r>
              <a:rPr lang="ru-RU" dirty="0" err="1"/>
              <a:t>екосистеми</a:t>
            </a:r>
            <a:r>
              <a:rPr lang="ru-RU" dirty="0"/>
              <a:t>,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циркулюють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біосфері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біогеохімічними</a:t>
            </a:r>
            <a:r>
              <a:rPr lang="ru-RU" dirty="0"/>
              <a:t> круговоротами. З 90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 smtClean="0"/>
              <a:t>елементів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в </a:t>
            </a:r>
            <a:r>
              <a:rPr lang="ru-RU" dirty="0" err="1"/>
              <a:t>природі</a:t>
            </a:r>
            <a:r>
              <a:rPr lang="ru-RU" dirty="0"/>
              <a:t>, </a:t>
            </a:r>
            <a:r>
              <a:rPr lang="ru-RU" dirty="0" err="1"/>
              <a:t>близько</a:t>
            </a:r>
            <a:r>
              <a:rPr lang="ru-RU" dirty="0"/>
              <a:t> 40 </a:t>
            </a:r>
            <a:r>
              <a:rPr lang="ru-RU" dirty="0" err="1"/>
              <a:t>потрібні</a:t>
            </a:r>
            <a:r>
              <a:rPr lang="ru-RU" dirty="0"/>
              <a:t> живим </a:t>
            </a:r>
            <a:r>
              <a:rPr lang="ru-RU" dirty="0" err="1"/>
              <a:t>організмам</a:t>
            </a:r>
            <a:r>
              <a:rPr lang="ru-RU" dirty="0"/>
              <a:t>. 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для них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 у великих </a:t>
            </a:r>
            <a:r>
              <a:rPr lang="ru-RU" dirty="0" err="1" smtClean="0"/>
              <a:t>кількостях</a:t>
            </a:r>
            <a:r>
              <a:rPr lang="ru-RU" dirty="0" smtClean="0"/>
              <a:t>: </a:t>
            </a:r>
            <a:r>
              <a:rPr lang="ru-RU" dirty="0" err="1" smtClean="0"/>
              <a:t>вуглець,водень</a:t>
            </a:r>
            <a:r>
              <a:rPr lang="ru-RU" dirty="0" smtClean="0"/>
              <a:t>, </a:t>
            </a:r>
            <a:r>
              <a:rPr lang="ru-RU" dirty="0" err="1" smtClean="0"/>
              <a:t>кисень</a:t>
            </a:r>
            <a:r>
              <a:rPr lang="ru-RU" dirty="0" smtClean="0"/>
              <a:t>, азот. </a:t>
            </a:r>
            <a:r>
              <a:rPr lang="ru-RU" dirty="0" err="1" smtClean="0"/>
              <a:t>Кругообіг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здійснюються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саморегулюючихся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беруть</a:t>
            </a:r>
            <a:r>
              <a:rPr lang="ru-RU" dirty="0" smtClean="0"/>
              <a:t> участь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складові</a:t>
            </a:r>
            <a:r>
              <a:rPr lang="ru-RU" dirty="0" smtClean="0"/>
              <a:t> </a:t>
            </a:r>
            <a:r>
              <a:rPr lang="ru-RU" dirty="0" err="1" smtClean="0"/>
              <a:t>екосистем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безвідходними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Кругообіг речовин в біосфері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285860"/>
          <a:ext cx="8501122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8" y="214313"/>
            <a:ext cx="4786312" cy="1214437"/>
          </a:xfrm>
        </p:spPr>
        <p:txBody>
          <a:bodyPr/>
          <a:lstStyle/>
          <a:p>
            <a:r>
              <a:rPr lang="ru-RU" smtClean="0"/>
              <a:t> Кругообіг вуглецю.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285875"/>
            <a:ext cx="4286250" cy="2571750"/>
          </a:xfrm>
        </p:spPr>
        <p:txBody>
          <a:bodyPr/>
          <a:lstStyle/>
          <a:p>
            <a:r>
              <a:rPr lang="ru-RU" sz="2000" smtClean="0"/>
              <a:t>Самий інтенсивний біогеохімічний цикл - кругообіг вуглецю. Уприроді вуглець існує в двох основних формах - в карбонатах (вапняках) та вуглекислому газі. Вміст останнього в 50 разів більше, ніж в атмосфері. Вуглець бере участь в утворенні вуглеводів, жирів, білків і нуклеїнових кислот.</a:t>
            </a:r>
          </a:p>
        </p:txBody>
      </p:sp>
      <p:pic>
        <p:nvPicPr>
          <p:cNvPr id="4" name="Рисунок 3" descr="1351871640_co2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4500563"/>
            <a:ext cx="4095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arbon_cycle-cute_diagram.sv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77677">
            <a:off x="131763" y="387350"/>
            <a:ext cx="4437062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3995738"/>
            <a:ext cx="46434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Основна маса акумульована в карбонатах на дні океану,у кристалічних породах кам'яному вугіллі та нафті  ібере участь в великому циклі кругообігу.</a:t>
            </a:r>
          </a:p>
          <a:p>
            <a:r>
              <a:rPr lang="ru-RU">
                <a:latin typeface="Calibri" pitchFamily="34" charset="0"/>
              </a:rPr>
              <a:t>Основна ланка великого кругообігу вуглецю - взаємозв'язок процесівфотосинтезу і аеробного дихання.</a:t>
            </a:r>
          </a:p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У малому циклі кругообігу бере участь вуглець, що міститься в рослинних тканинах та тканинах тварин.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ru-RU" smtClean="0"/>
              <a:t> Кругообіг кисню.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357313"/>
            <a:ext cx="8501062" cy="200025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У </a:t>
            </a:r>
            <a:r>
              <a:rPr lang="ru-RU" sz="2000" dirty="0" err="1"/>
              <a:t>кількісному</a:t>
            </a:r>
            <a:r>
              <a:rPr lang="ru-RU" sz="2000" dirty="0"/>
              <a:t> </a:t>
            </a:r>
            <a:r>
              <a:rPr lang="ru-RU" sz="2000" dirty="0" err="1"/>
              <a:t>відношенні</a:t>
            </a:r>
            <a:r>
              <a:rPr lang="ru-RU" sz="2000" dirty="0"/>
              <a:t> головною </a:t>
            </a:r>
            <a:r>
              <a:rPr lang="ru-RU" sz="2000" dirty="0" err="1"/>
              <a:t>складовою</a:t>
            </a:r>
            <a:r>
              <a:rPr lang="ru-RU" sz="2000" dirty="0"/>
              <a:t> </a:t>
            </a:r>
            <a:r>
              <a:rPr lang="ru-RU" sz="2000" dirty="0" err="1"/>
              <a:t>живої</a:t>
            </a:r>
            <a:r>
              <a:rPr lang="ru-RU" sz="2000" dirty="0"/>
              <a:t> </a:t>
            </a:r>
            <a:r>
              <a:rPr lang="ru-RU" sz="2000" dirty="0" err="1"/>
              <a:t>матерії</a:t>
            </a:r>
            <a:r>
              <a:rPr lang="ru-RU" sz="2000" dirty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кисень</a:t>
            </a:r>
            <a:r>
              <a:rPr lang="ru-RU" sz="2000" dirty="0"/>
              <a:t>, </a:t>
            </a:r>
            <a:r>
              <a:rPr lang="ru-RU" sz="2000" dirty="0" err="1"/>
              <a:t>кругообіг</a:t>
            </a:r>
            <a:r>
              <a:rPr lang="ru-RU" sz="2000" dirty="0"/>
              <a:t>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ускладнений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здатністю</a:t>
            </a:r>
            <a:r>
              <a:rPr lang="ru-RU" sz="2000" dirty="0"/>
              <a:t> </a:t>
            </a:r>
            <a:r>
              <a:rPr lang="ru-RU" sz="2000" dirty="0" err="1"/>
              <a:t>вступати</a:t>
            </a:r>
            <a:r>
              <a:rPr lang="ru-RU" sz="2000" dirty="0"/>
              <a:t> </a:t>
            </a:r>
            <a:r>
              <a:rPr lang="ru-RU" sz="2000" dirty="0" smtClean="0"/>
              <a:t>в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/>
              <a:t>хімічні</a:t>
            </a:r>
            <a:r>
              <a:rPr lang="ru-RU" sz="2000" dirty="0"/>
              <a:t> </a:t>
            </a:r>
            <a:r>
              <a:rPr lang="ru-RU" sz="2000" dirty="0" err="1"/>
              <a:t>реакції</a:t>
            </a:r>
            <a:r>
              <a:rPr lang="ru-RU" sz="2000" dirty="0"/>
              <a:t>, </a:t>
            </a:r>
            <a:r>
              <a:rPr lang="ru-RU" sz="2000" dirty="0" err="1"/>
              <a:t>головним</a:t>
            </a:r>
            <a:r>
              <a:rPr lang="ru-RU" sz="2000" dirty="0"/>
              <a:t> чином </a:t>
            </a:r>
            <a:r>
              <a:rPr lang="ru-RU" sz="2000" dirty="0" err="1"/>
              <a:t>реакції</a:t>
            </a:r>
            <a:r>
              <a:rPr lang="ru-RU" sz="2000" dirty="0"/>
              <a:t> </a:t>
            </a:r>
            <a:r>
              <a:rPr lang="ru-RU" sz="2000" dirty="0" err="1"/>
              <a:t>окислення</a:t>
            </a:r>
            <a:r>
              <a:rPr lang="ru-RU" sz="2000" dirty="0"/>
              <a:t>. </a:t>
            </a:r>
            <a:r>
              <a:rPr lang="ru-RU" sz="2000" dirty="0" smtClean="0"/>
              <a:t>У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/>
              <a:t>виникає</a:t>
            </a:r>
            <a:r>
              <a:rPr lang="ru-RU" sz="2000" dirty="0"/>
              <a:t> </a:t>
            </a:r>
            <a:r>
              <a:rPr lang="ru-RU" sz="2000" dirty="0" err="1"/>
              <a:t>безліч</a:t>
            </a:r>
            <a:r>
              <a:rPr lang="ru-RU" sz="2000" dirty="0"/>
              <a:t> </a:t>
            </a:r>
            <a:r>
              <a:rPr lang="ru-RU" sz="2000" dirty="0" err="1"/>
              <a:t>локальних</a:t>
            </a:r>
            <a:r>
              <a:rPr lang="ru-RU" sz="2000" dirty="0"/>
              <a:t> </a:t>
            </a:r>
            <a:r>
              <a:rPr lang="ru-RU" sz="2000" dirty="0" err="1"/>
              <a:t>циклів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відбуваються</a:t>
            </a:r>
            <a:r>
              <a:rPr lang="ru-RU" sz="2000" dirty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атмосферою</a:t>
            </a:r>
            <a:r>
              <a:rPr lang="ru-RU" sz="2000" dirty="0"/>
              <a:t>, </a:t>
            </a:r>
            <a:r>
              <a:rPr lang="ru-RU" sz="2000" dirty="0" err="1"/>
              <a:t>гідросферою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літосферою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r>
              <a:rPr lang="ru-RU" sz="2000" dirty="0" err="1"/>
              <a:t>Певною</a:t>
            </a:r>
            <a:r>
              <a:rPr lang="ru-RU" sz="2000" dirty="0"/>
              <a:t> </a:t>
            </a:r>
            <a:r>
              <a:rPr lang="ru-RU" sz="2000" dirty="0" err="1"/>
              <a:t>міроюкругообіг</a:t>
            </a:r>
            <a:r>
              <a:rPr lang="ru-RU" sz="2000" dirty="0"/>
              <a:t> </a:t>
            </a:r>
            <a:r>
              <a:rPr lang="ru-RU" sz="2000" dirty="0" err="1"/>
              <a:t>кисню</a:t>
            </a:r>
            <a:r>
              <a:rPr lang="ru-RU" sz="2000" dirty="0"/>
              <a:t> </a:t>
            </a:r>
            <a:r>
              <a:rPr lang="ru-RU" sz="2000" dirty="0" err="1"/>
              <a:t>нагадує</a:t>
            </a:r>
            <a:r>
              <a:rPr lang="ru-RU" sz="2000" dirty="0"/>
              <a:t> </a:t>
            </a:r>
            <a:r>
              <a:rPr lang="ru-RU" sz="2000" dirty="0" err="1"/>
              <a:t>зворотний</a:t>
            </a:r>
            <a:r>
              <a:rPr lang="ru-RU" sz="2000" dirty="0"/>
              <a:t> </a:t>
            </a:r>
            <a:r>
              <a:rPr lang="ru-RU" sz="2000" dirty="0" err="1"/>
              <a:t>кругообіг</a:t>
            </a:r>
            <a:r>
              <a:rPr lang="ru-RU" sz="2000" dirty="0"/>
              <a:t> </a:t>
            </a:r>
            <a:r>
              <a:rPr lang="ru-RU" sz="2000" dirty="0" err="1"/>
              <a:t>вуглекислого</a:t>
            </a:r>
            <a:r>
              <a:rPr lang="ru-RU" sz="2000" dirty="0"/>
              <a:t> газу. </a:t>
            </a:r>
            <a:r>
              <a:rPr lang="ru-RU" sz="2000" dirty="0" smtClean="0"/>
              <a:t>У основному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відбувається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атмосферою та </a:t>
            </a:r>
            <a:r>
              <a:rPr lang="ru-RU" sz="2000" dirty="0" err="1"/>
              <a:t>живими</a:t>
            </a:r>
            <a:r>
              <a:rPr lang="ru-RU" sz="2000" dirty="0"/>
              <a:t> </a:t>
            </a:r>
            <a:r>
              <a:rPr lang="ru-RU" sz="2000" dirty="0" err="1"/>
              <a:t>організмами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 descr="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643313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786313" y="3424238"/>
            <a:ext cx="39290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Кисень, що міститься в атмосфері і в поверхневих мінералах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(осадові кальцити, залізні руди), має биогенное походження і повинно розглядатися як продукт фотосинтезу. Цей процес протилежний процесу споживання кисню при диханні, який супроводжується руйнуванням органічних молекул, взаємодією кисню з воднем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(відщепленим від субстрата) та утворенням води.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Кругообіг азоту.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63" y="1357313"/>
            <a:ext cx="4786312" cy="485775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/>
              <a:t>Кругообіг</a:t>
            </a:r>
            <a:r>
              <a:rPr lang="ru-RU" dirty="0"/>
              <a:t> азоту - один </a:t>
            </a:r>
            <a:r>
              <a:rPr lang="ru-RU" dirty="0" err="1"/>
              <a:t>із</a:t>
            </a:r>
            <a:r>
              <a:rPr lang="ru-RU" dirty="0"/>
              <a:t> самих </a:t>
            </a:r>
            <a:r>
              <a:rPr lang="ru-RU" dirty="0" err="1"/>
              <a:t>складних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 smtClean="0"/>
              <a:t>самих</a:t>
            </a:r>
            <a:r>
              <a:rPr lang="ru-RU" dirty="0" smtClean="0"/>
              <a:t> </a:t>
            </a:r>
            <a:r>
              <a:rPr lang="ru-RU" dirty="0" err="1" smtClean="0"/>
              <a:t>ідеальних</a:t>
            </a:r>
            <a:r>
              <a:rPr lang="ru-RU" dirty="0" smtClean="0"/>
              <a:t> </a:t>
            </a:r>
            <a:r>
              <a:rPr lang="ru-RU" dirty="0" err="1"/>
              <a:t>кругообігів</a:t>
            </a:r>
            <a:r>
              <a:rPr lang="ru-RU" dirty="0"/>
              <a:t>. </a:t>
            </a:r>
            <a:r>
              <a:rPr lang="ru-RU" dirty="0" err="1"/>
              <a:t>Незважаючи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азот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80</a:t>
            </a:r>
            <a:r>
              <a:rPr lang="ru-RU" dirty="0" smtClean="0"/>
              <a:t>% атмосферного </a:t>
            </a:r>
            <a:r>
              <a:rPr lang="ru-RU" dirty="0" err="1"/>
              <a:t>повітря</a:t>
            </a:r>
            <a:r>
              <a:rPr lang="ru-RU" dirty="0"/>
              <a:t>, 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smtClean="0"/>
              <a:t>бути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/>
              <a:t>використаний</a:t>
            </a:r>
            <a:r>
              <a:rPr lang="ru-RU" dirty="0"/>
              <a:t> </a:t>
            </a:r>
            <a:r>
              <a:rPr lang="ru-RU" dirty="0" err="1"/>
              <a:t>рослинами</a:t>
            </a:r>
            <a:r>
              <a:rPr lang="ru-RU" dirty="0"/>
              <a:t>, так вони не </a:t>
            </a:r>
            <a:r>
              <a:rPr lang="ru-RU" dirty="0" err="1"/>
              <a:t>засвоюють</a:t>
            </a:r>
            <a:r>
              <a:rPr lang="ru-RU" dirty="0"/>
              <a:t> </a:t>
            </a:r>
            <a:r>
              <a:rPr lang="ru-RU" dirty="0" err="1" smtClean="0"/>
              <a:t>газоподібний</a:t>
            </a:r>
            <a:r>
              <a:rPr lang="ru-RU" dirty="0" smtClean="0"/>
              <a:t> азот</a:t>
            </a:r>
            <a:r>
              <a:rPr lang="ru-RU" dirty="0"/>
              <a:t>. </a:t>
            </a:r>
            <a:r>
              <a:rPr lang="ru-RU" dirty="0" err="1"/>
              <a:t>Втручання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істот</a:t>
            </a:r>
            <a:r>
              <a:rPr lang="ru-RU" dirty="0"/>
              <a:t> у </a:t>
            </a:r>
            <a:r>
              <a:rPr lang="ru-RU" dirty="0" err="1"/>
              <a:t>кругообіг</a:t>
            </a:r>
            <a:r>
              <a:rPr lang="ru-RU" dirty="0"/>
              <a:t> азоту </a:t>
            </a:r>
            <a:r>
              <a:rPr lang="ru-RU" dirty="0" err="1"/>
              <a:t>підпорядковане</a:t>
            </a:r>
            <a:r>
              <a:rPr lang="ru-RU" dirty="0"/>
              <a:t> </a:t>
            </a:r>
            <a:r>
              <a:rPr lang="ru-RU" dirty="0" err="1" smtClean="0"/>
              <a:t>суворій</a:t>
            </a:r>
            <a:r>
              <a:rPr lang="ru-RU" dirty="0" smtClean="0"/>
              <a:t> </a:t>
            </a:r>
            <a:r>
              <a:rPr lang="ru-RU" dirty="0" err="1" smtClean="0"/>
              <a:t>ієрархії</a:t>
            </a:r>
            <a:r>
              <a:rPr lang="ru-RU" dirty="0"/>
              <a:t>: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виявляти</a:t>
            </a:r>
            <a:r>
              <a:rPr lang="ru-RU" dirty="0"/>
              <a:t> </a:t>
            </a:r>
            <a:r>
              <a:rPr lang="ru-RU" dirty="0" err="1"/>
              <a:t>впливна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фази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циклу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активні</a:t>
            </a:r>
            <a:r>
              <a:rPr lang="ru-RU" dirty="0"/>
              <a:t> </a:t>
            </a:r>
            <a:r>
              <a:rPr lang="ru-RU" dirty="0" err="1"/>
              <a:t>споживачі</a:t>
            </a:r>
            <a:r>
              <a:rPr lang="ru-RU" dirty="0"/>
              <a:t> азоту - </a:t>
            </a:r>
            <a:r>
              <a:rPr lang="ru-RU" dirty="0" err="1"/>
              <a:t>бактерії</a:t>
            </a:r>
            <a:r>
              <a:rPr lang="ru-RU" dirty="0"/>
              <a:t> на </a:t>
            </a:r>
            <a:r>
              <a:rPr lang="ru-RU" dirty="0" err="1"/>
              <a:t>кореневій</a:t>
            </a:r>
            <a:r>
              <a:rPr lang="ru-RU" dirty="0"/>
              <a:t> </a:t>
            </a:r>
            <a:r>
              <a:rPr lang="ru-RU" dirty="0" err="1" smtClean="0"/>
              <a:t>системір</a:t>
            </a:r>
            <a:r>
              <a:rPr lang="ru-RU" dirty="0" smtClean="0"/>
              <a:t> </a:t>
            </a:r>
            <a:r>
              <a:rPr lang="ru-RU" dirty="0" err="1" smtClean="0"/>
              <a:t>ослин</a:t>
            </a:r>
            <a:r>
              <a:rPr lang="ru-RU" dirty="0" smtClean="0"/>
              <a:t> </a:t>
            </a:r>
            <a:r>
              <a:rPr lang="ru-RU" dirty="0" err="1"/>
              <a:t>сімейства</a:t>
            </a:r>
            <a:r>
              <a:rPr lang="ru-RU" dirty="0"/>
              <a:t> </a:t>
            </a:r>
            <a:r>
              <a:rPr lang="ru-RU" dirty="0" err="1"/>
              <a:t>бобових</a:t>
            </a:r>
            <a:r>
              <a:rPr lang="ru-RU" dirty="0"/>
              <a:t>. Кожному виду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притаманні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 smtClean="0"/>
              <a:t>особливі</a:t>
            </a:r>
            <a:r>
              <a:rPr lang="ru-RU" dirty="0" smtClean="0"/>
              <a:t> </a:t>
            </a:r>
            <a:r>
              <a:rPr lang="ru-RU" dirty="0" err="1" smtClean="0"/>
              <a:t>бактерії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перетворюють</a:t>
            </a:r>
            <a:r>
              <a:rPr lang="ru-RU" dirty="0"/>
              <a:t> азот в </a:t>
            </a:r>
            <a:r>
              <a:rPr lang="ru-RU" dirty="0" err="1"/>
              <a:t>нітрати</a:t>
            </a:r>
            <a:r>
              <a:rPr lang="ru-RU" dirty="0"/>
              <a:t>.</a:t>
            </a:r>
          </a:p>
        </p:txBody>
      </p:sp>
      <p:pic>
        <p:nvPicPr>
          <p:cNvPr id="4" name="Рисунок 3" descr="image0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357313"/>
            <a:ext cx="4071937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smtClean="0"/>
              <a:t> Кругообіг фосфору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214438"/>
            <a:ext cx="8329612" cy="2714625"/>
          </a:xfrm>
        </p:spPr>
        <p:txBody>
          <a:bodyPr rtlCol="0">
            <a:normAutofit fontScale="47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</a:t>
            </a:r>
            <a:r>
              <a:rPr lang="ru-RU" dirty="0" err="1" smtClean="0"/>
              <a:t>Кругообіг</a:t>
            </a:r>
            <a:r>
              <a:rPr lang="ru-RU" dirty="0" smtClean="0"/>
              <a:t> </a:t>
            </a:r>
            <a:r>
              <a:rPr lang="ru-RU" dirty="0"/>
              <a:t>фосфора, як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 smtClean="0"/>
              <a:t>біогенних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/>
              <a:t>, </a:t>
            </a:r>
            <a:r>
              <a:rPr lang="ru-RU" dirty="0" err="1"/>
              <a:t>відбувається</a:t>
            </a:r>
            <a:r>
              <a:rPr lang="ru-RU" dirty="0"/>
              <a:t> по великому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/>
              <a:t>малому </a:t>
            </a:r>
            <a:r>
              <a:rPr lang="ru-RU" dirty="0" smtClean="0"/>
              <a:t>циклах.</a:t>
            </a:r>
            <a:endParaRPr lang="ru-RU" dirty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Запаси </a:t>
            </a:r>
            <a:r>
              <a:rPr lang="ru-RU" dirty="0"/>
              <a:t>фосфору, </a:t>
            </a:r>
            <a:r>
              <a:rPr lang="ru-RU" dirty="0" err="1"/>
              <a:t>доступні</a:t>
            </a:r>
            <a:r>
              <a:rPr lang="ru-RU" dirty="0"/>
              <a:t> живим </a:t>
            </a:r>
            <a:r>
              <a:rPr lang="ru-RU" dirty="0" err="1"/>
              <a:t>істотам</a:t>
            </a:r>
            <a:r>
              <a:rPr lang="ru-RU" dirty="0"/>
              <a:t>,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сконцентровані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літосфері</a:t>
            </a:r>
            <a:r>
              <a:rPr lang="ru-RU" dirty="0"/>
              <a:t>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неорганічного</a:t>
            </a:r>
            <a:r>
              <a:rPr lang="ru-RU" dirty="0"/>
              <a:t> фосфора - </a:t>
            </a:r>
            <a:r>
              <a:rPr lang="ru-RU" dirty="0" err="1"/>
              <a:t>виверження</a:t>
            </a:r>
            <a:r>
              <a:rPr lang="ru-RU" dirty="0"/>
              <a:t> </a:t>
            </a:r>
            <a:r>
              <a:rPr lang="ru-RU" dirty="0" err="1"/>
              <a:t>вулканів</a:t>
            </a:r>
            <a:r>
              <a:rPr lang="ru-RU" dirty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осадові</a:t>
            </a:r>
            <a:r>
              <a:rPr lang="ru-RU" dirty="0" smtClean="0"/>
              <a:t> </a:t>
            </a:r>
            <a:r>
              <a:rPr lang="ru-RU" dirty="0"/>
              <a:t>породи. У </a:t>
            </a:r>
            <a:r>
              <a:rPr lang="ru-RU" dirty="0" err="1"/>
              <a:t>земній</a:t>
            </a:r>
            <a:r>
              <a:rPr lang="ru-RU" dirty="0"/>
              <a:t> </a:t>
            </a:r>
            <a:r>
              <a:rPr lang="ru-RU" dirty="0" err="1"/>
              <a:t>корі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фосфору не </a:t>
            </a:r>
            <a:r>
              <a:rPr lang="ru-RU" dirty="0" err="1"/>
              <a:t>перевищує</a:t>
            </a:r>
            <a:r>
              <a:rPr lang="ru-RU" dirty="0"/>
              <a:t> 1%,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лімітує</a:t>
            </a:r>
            <a:r>
              <a:rPr lang="ru-RU" dirty="0" smtClean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екосистем</a:t>
            </a:r>
            <a:r>
              <a:rPr lang="ru-RU" dirty="0"/>
              <a:t>. З пород </a:t>
            </a:r>
            <a:r>
              <a:rPr lang="ru-RU" dirty="0" err="1"/>
              <a:t>земної</a:t>
            </a:r>
            <a:r>
              <a:rPr lang="ru-RU" dirty="0"/>
              <a:t> кори </a:t>
            </a:r>
            <a:r>
              <a:rPr lang="ru-RU" dirty="0" err="1" smtClean="0"/>
              <a:t>неорганічний</a:t>
            </a:r>
            <a:r>
              <a:rPr lang="ru-RU" dirty="0" smtClean="0"/>
              <a:t> фосфор </a:t>
            </a:r>
            <a:r>
              <a:rPr lang="ru-RU" dirty="0" err="1"/>
              <a:t>залучається</a:t>
            </a:r>
            <a:r>
              <a:rPr lang="ru-RU" dirty="0"/>
              <a:t> в </a:t>
            </a:r>
            <a:r>
              <a:rPr lang="ru-RU" dirty="0" err="1"/>
              <a:t>циркуляцію</a:t>
            </a:r>
            <a:r>
              <a:rPr lang="ru-RU" dirty="0"/>
              <a:t> </a:t>
            </a:r>
            <a:r>
              <a:rPr lang="ru-RU" dirty="0" err="1"/>
              <a:t>континентальними</a:t>
            </a:r>
            <a:r>
              <a:rPr lang="ru-RU" dirty="0"/>
              <a:t> водами.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 smtClean="0"/>
              <a:t>поглинається</a:t>
            </a:r>
            <a:r>
              <a:rPr lang="ru-RU" dirty="0" smtClean="0"/>
              <a:t> </a:t>
            </a:r>
            <a:r>
              <a:rPr lang="ru-RU" dirty="0" err="1" smtClean="0"/>
              <a:t>рослинами</a:t>
            </a:r>
            <a:r>
              <a:rPr lang="ru-RU" dirty="0"/>
              <a:t>, </a:t>
            </a:r>
            <a:r>
              <a:rPr lang="ru-RU" dirty="0" err="1" smtClean="0"/>
              <a:t>котрі</a:t>
            </a:r>
            <a:r>
              <a:rPr lang="ru-RU" dirty="0" smtClean="0"/>
              <a:t> </a:t>
            </a:r>
            <a:r>
              <a:rPr lang="ru-RU" dirty="0"/>
              <a:t>при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синтезують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 smtClean="0"/>
              <a:t>органічні</a:t>
            </a:r>
            <a:r>
              <a:rPr lang="ru-RU" dirty="0" smtClean="0"/>
              <a:t> </a:t>
            </a:r>
            <a:r>
              <a:rPr lang="ru-RU" dirty="0" err="1" smtClean="0"/>
              <a:t>сполуки</a:t>
            </a:r>
            <a:r>
              <a:rPr lang="ru-RU" dirty="0" smtClean="0"/>
              <a:t> </a:t>
            </a:r>
            <a:r>
              <a:rPr lang="ru-RU" dirty="0" err="1"/>
              <a:t>і</a:t>
            </a:r>
            <a:r>
              <a:rPr lang="ru-RU" dirty="0"/>
              <a:t> таким чином </a:t>
            </a:r>
            <a:r>
              <a:rPr lang="ru-RU" dirty="0" err="1"/>
              <a:t>включаються</a:t>
            </a:r>
            <a:r>
              <a:rPr lang="ru-RU" dirty="0"/>
              <a:t> в </a:t>
            </a:r>
            <a:r>
              <a:rPr lang="ru-RU" dirty="0" err="1"/>
              <a:t>трофічні</a:t>
            </a:r>
            <a:r>
              <a:rPr lang="ru-RU" dirty="0"/>
              <a:t> </a:t>
            </a:r>
            <a:r>
              <a:rPr lang="ru-RU" dirty="0" err="1"/>
              <a:t>ланцюги</a:t>
            </a:r>
            <a:r>
              <a:rPr lang="ru-RU" dirty="0"/>
              <a:t>.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органічні</a:t>
            </a:r>
            <a:r>
              <a:rPr lang="ru-RU" dirty="0" smtClean="0"/>
              <a:t> </a:t>
            </a:r>
            <a:r>
              <a:rPr lang="ru-RU" dirty="0" err="1"/>
              <a:t>фосфати</a:t>
            </a:r>
            <a:r>
              <a:rPr lang="ru-RU" dirty="0"/>
              <a:t> разом </a:t>
            </a:r>
            <a:r>
              <a:rPr lang="ru-RU" dirty="0" err="1"/>
              <a:t>з</a:t>
            </a:r>
            <a:r>
              <a:rPr lang="ru-RU" dirty="0"/>
              <a:t> трупами, </a:t>
            </a:r>
            <a:r>
              <a:rPr lang="ru-RU" dirty="0" err="1"/>
              <a:t>відходами</a:t>
            </a:r>
            <a:r>
              <a:rPr lang="ru-RU" dirty="0"/>
              <a:t> та </a:t>
            </a:r>
            <a:r>
              <a:rPr lang="ru-RU" dirty="0" err="1"/>
              <a:t>виділеннями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 smtClean="0"/>
              <a:t>істот</a:t>
            </a:r>
            <a:r>
              <a:rPr lang="ru-RU" dirty="0" smtClean="0"/>
              <a:t> </a:t>
            </a:r>
            <a:r>
              <a:rPr lang="ru-RU" dirty="0" err="1" smtClean="0"/>
              <a:t>повертаються</a:t>
            </a:r>
            <a:r>
              <a:rPr lang="ru-RU" dirty="0" smtClean="0"/>
              <a:t> </a:t>
            </a:r>
            <a:r>
              <a:rPr lang="ru-RU" dirty="0"/>
              <a:t>в землю, де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піддаються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перетворюються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мінеральні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зеленими</a:t>
            </a:r>
            <a:r>
              <a:rPr lang="ru-RU" dirty="0"/>
              <a:t> </a:t>
            </a:r>
            <a:r>
              <a:rPr lang="ru-RU" dirty="0" err="1"/>
              <a:t>рослинами</a:t>
            </a:r>
            <a:r>
              <a:rPr lang="ru-RU" dirty="0"/>
              <a:t>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Рисунок 3" descr="0015-015-Krugovorot-fosfo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71813"/>
            <a:ext cx="70723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58175" cy="785812"/>
          </a:xfrm>
        </p:spPr>
        <p:txBody>
          <a:bodyPr/>
          <a:lstStyle/>
          <a:p>
            <a:r>
              <a:rPr lang="ru-RU" smtClean="0"/>
              <a:t>Кругообіг сірки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З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сірка</a:t>
            </a:r>
            <a:r>
              <a:rPr lang="ru-RU" dirty="0"/>
              <a:t> </a:t>
            </a:r>
            <a:r>
              <a:rPr lang="ru-RU" dirty="0" err="1"/>
              <a:t>потрапляє</a:t>
            </a:r>
            <a:r>
              <a:rPr lang="ru-RU" dirty="0"/>
              <a:t> до </a:t>
            </a:r>
            <a:r>
              <a:rPr lang="ru-RU" dirty="0" err="1"/>
              <a:t>атмосфери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сірководню,діоксиду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часток</a:t>
            </a:r>
            <a:r>
              <a:rPr lang="ru-RU" dirty="0"/>
              <a:t> </a:t>
            </a:r>
            <a:r>
              <a:rPr lang="ru-RU" dirty="0" err="1"/>
              <a:t>сульфатних</a:t>
            </a:r>
            <a:r>
              <a:rPr lang="ru-RU" dirty="0"/>
              <a:t> </a:t>
            </a:r>
            <a:r>
              <a:rPr lang="ru-RU" dirty="0" smtClean="0"/>
              <a:t>солей.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третини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99% </a:t>
            </a:r>
            <a:r>
              <a:rPr lang="ru-RU" dirty="0" err="1"/>
              <a:t>діоксиду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 </a:t>
            </a:r>
            <a:r>
              <a:rPr lang="ru-RU" dirty="0" smtClean="0"/>
              <a:t>– антропогенного</a:t>
            </a:r>
            <a:r>
              <a:rPr lang="en-US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/>
              <a:t>. В </a:t>
            </a:r>
            <a:r>
              <a:rPr lang="ru-RU" dirty="0" err="1"/>
              <a:t>атмосфері</a:t>
            </a:r>
            <a:r>
              <a:rPr lang="ru-RU" dirty="0"/>
              <a:t> </a:t>
            </a:r>
            <a:r>
              <a:rPr lang="ru-RU" dirty="0" err="1"/>
              <a:t>протікають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 smtClean="0"/>
              <a:t>кислотних</a:t>
            </a:r>
            <a:r>
              <a:rPr lang="en-US" dirty="0" smtClean="0"/>
              <a:t> </a:t>
            </a:r>
            <a:r>
              <a:rPr lang="ru-RU" dirty="0" err="1" smtClean="0"/>
              <a:t>опадів</a:t>
            </a:r>
            <a:r>
              <a:rPr lang="ru-RU" dirty="0"/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2</a:t>
            </a:r>
            <a:r>
              <a:rPr lang="en-US" b="1" dirty="0"/>
              <a:t>SO</a:t>
            </a:r>
            <a:r>
              <a:rPr lang="en-US" b="1" baseline="-25000" dirty="0"/>
              <a:t>2</a:t>
            </a:r>
            <a:r>
              <a:rPr lang="en-US" b="1" dirty="0"/>
              <a:t> + </a:t>
            </a:r>
            <a:r>
              <a:rPr lang="en-US" b="1" dirty="0" smtClean="0"/>
              <a:t>O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2SO</a:t>
            </a:r>
            <a:r>
              <a:rPr lang="en-US" b="1" baseline="-25000" dirty="0" smtClean="0"/>
              <a:t>3</a:t>
            </a:r>
            <a:endParaRPr lang="en-US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SO</a:t>
            </a:r>
            <a:r>
              <a:rPr lang="en-US" b="1" baseline="-25000" dirty="0"/>
              <a:t>3</a:t>
            </a:r>
            <a:r>
              <a:rPr lang="en-US" b="1" dirty="0"/>
              <a:t> + H</a:t>
            </a:r>
            <a:r>
              <a:rPr lang="en-US" b="1" baseline="-25000" dirty="0"/>
              <a:t>2</a:t>
            </a:r>
            <a:r>
              <a:rPr lang="en-US" b="1" dirty="0"/>
              <a:t>O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SO</a:t>
            </a:r>
            <a:r>
              <a:rPr lang="en-US" b="1" baseline="-25000" dirty="0" smtClean="0"/>
              <a:t>4</a:t>
            </a:r>
            <a:endParaRPr lang="en-US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785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Arial</vt:lpstr>
      <vt:lpstr>Wingdings</vt:lpstr>
      <vt:lpstr>Тема Office</vt:lpstr>
      <vt:lpstr>Колообіг речовин у природі</vt:lpstr>
      <vt:lpstr>Зміст роботи:</vt:lpstr>
      <vt:lpstr>Біогеохімічний кругообіг</vt:lpstr>
      <vt:lpstr>Кругообіг речовин в біосфері</vt:lpstr>
      <vt:lpstr> Кругообіг вуглецю.</vt:lpstr>
      <vt:lpstr> Кругообіг кисню.</vt:lpstr>
      <vt:lpstr>Кругообіг азоту.</vt:lpstr>
      <vt:lpstr> Кругообіг фосфору</vt:lpstr>
      <vt:lpstr>Кругообіг сірки</vt:lpstr>
      <vt:lpstr> Кругообіг води</vt:lpstr>
      <vt:lpstr>Антропогенні впливи на навколишнє середовище</vt:lpstr>
      <vt:lpstr>Висновок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Колообіг речовин у природі</dc:title>
  <dc:creator>123</dc:creator>
  <cp:lastModifiedBy>Irynka</cp:lastModifiedBy>
  <cp:revision>14</cp:revision>
  <dcterms:created xsi:type="dcterms:W3CDTF">2013-01-30T15:44:15Z</dcterms:created>
  <dcterms:modified xsi:type="dcterms:W3CDTF">2014-05-20T21:08:12Z</dcterms:modified>
</cp:coreProperties>
</file>