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57" r:id="rId4"/>
    <p:sldId id="300" r:id="rId5"/>
    <p:sldId id="304" r:id="rId6"/>
    <p:sldId id="291" r:id="rId7"/>
    <p:sldId id="292" r:id="rId8"/>
    <p:sldId id="293" r:id="rId9"/>
    <p:sldId id="305" r:id="rId10"/>
    <p:sldId id="302" r:id="rId11"/>
    <p:sldId id="294" r:id="rId12"/>
    <p:sldId id="308" r:id="rId13"/>
    <p:sldId id="309" r:id="rId14"/>
    <p:sldId id="314" r:id="rId15"/>
    <p:sldId id="315" r:id="rId16"/>
    <p:sldId id="312" r:id="rId17"/>
    <p:sldId id="295" r:id="rId18"/>
    <p:sldId id="297" r:id="rId19"/>
    <p:sldId id="296" r:id="rId20"/>
    <p:sldId id="298" r:id="rId21"/>
    <p:sldId id="311" r:id="rId22"/>
    <p:sldId id="280" r:id="rId23"/>
    <p:sldId id="307" r:id="rId24"/>
    <p:sldId id="283" r:id="rId25"/>
    <p:sldId id="313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18D75-FC7C-4D24-81F7-66728E80FAF6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6786-6624-4891-B2A5-2BD3ED89791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472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B0D7-75FB-4F46-BFDB-441D221ADA0C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E7C0E-9764-40B2-90B7-012560D441D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4759524"/>
            <a:ext cx="8001056" cy="923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5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54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54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</a:t>
            </a:r>
            <a:endParaRPr lang="ru-RU" sz="54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62899"/>
              </p:ext>
            </p:extLst>
          </p:nvPr>
        </p:nvGraphicFramePr>
        <p:xfrm>
          <a:off x="107504" y="5805264"/>
          <a:ext cx="2376264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264"/>
              </a:tblGrid>
              <a:tr h="599582">
                <a:tc>
                  <a:txBody>
                    <a:bodyPr/>
                    <a:lstStyle/>
                    <a:p>
                      <a:r>
                        <a:rPr lang="uk-UA" dirty="0" smtClean="0"/>
                        <a:t>Виконала</a:t>
                      </a:r>
                    </a:p>
                    <a:p>
                      <a:r>
                        <a:rPr lang="uk-UA" dirty="0" smtClean="0"/>
                        <a:t>Учениця</a:t>
                      </a:r>
                      <a:r>
                        <a:rPr lang="uk-UA" baseline="0" dirty="0" smtClean="0"/>
                        <a:t> 9 класу</a:t>
                      </a:r>
                    </a:p>
                    <a:p>
                      <a:r>
                        <a:rPr lang="uk-UA" baseline="0" dirty="0" smtClean="0"/>
                        <a:t>Тхір Софія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9888" y="332656"/>
            <a:ext cx="88049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Сприйняття інформації</a:t>
            </a: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ервовою системою.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тча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571876"/>
            <a:ext cx="7000924" cy="30718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857232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Внутрішня оболонка – сітківка –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світлосприймальна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Це складна оболонка, що містить кілька шарів клітин, різних за формою та функціями. Перший шар – пігментний, складається із щільно розташованих епітеліальних клітин, які містять чорний пігмент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</a:rPr>
              <a:t>фусцин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. Він поглинає світлові промені. Другий шар – рецепторний, утворений світлочутливими клітинами – фоторецепторами – колбочками і паличками.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71546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Сітківка перетворює світлову енергію – подразнення – на нервовий імпульс і здійснює первинну обробку зорового сигналу. У фоторецепторах містяться особливі світлочутливі речовини (пігменти): у паличках – речовина пурпурового кольору – родопсин, а у колбочках – речовина фіолетового кольору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йодопсин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 У складі цих речовин є білок –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опсин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і окиснений вітамін А.                              Порушення діяльності                                             колбочок – дальтонізм.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4" descr="U13_02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143380"/>
            <a:ext cx="292895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928670"/>
            <a:ext cx="87154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У сітківці нараховують 130 млн. паличок і 7 млн. колбочок.  Розміщені вони нерівномірно: у центрі сітківки розташовані                                               переважно колбочки,                                                            далі від центру –                                                         колбочки і палички                                                          разом, а на периферії                                                  переважають палички.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Колбочки забезпечують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сприймання форми і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кольору предмету, тобто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це рецептори денного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бачення, а палички – рецептори сутінкового зору.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age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857364"/>
            <a:ext cx="4714908" cy="41434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858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Найбільше колбочок навколо центральної ямки. Це місце скупчення колбочок називають жовтою плямою. Її ще називають місцем                                               найкращого бачення.                                                                У нормі зображення                                                         завжди фокусується                                                           оптичною системою                                                               ока на жовтій плямі.                                                              При цьому предмети,                                                            які сприймаються                                                    периферичним зором,                                                                   розрізняються гірше.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U10_06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00240"/>
            <a:ext cx="4643470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6439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Місце, де зоровий нерв виходить із сітківки, позбавлене фоторецепторів і називається сліпою плямою. Світло у ньому не сприймається і предметів, зображення яких потрапляє на                                        цю ділянку, ми не бачимо.                                                 Площа її може бути                                                              від 2,5 до 6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кв.мм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5" descr="U10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500306"/>
            <a:ext cx="3494088" cy="4114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 descr="сл плям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14818"/>
            <a:ext cx="3967165" cy="235745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ля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143932" cy="407196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857892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Схема визначення жовтої та сліпої плями </a:t>
            </a:r>
            <a:endParaRPr lang="uk-UA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ду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8715436" cy="55007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844" y="1071546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</a:t>
            </a:r>
            <a:r>
              <a:rPr lang="uk-UA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Багатоколірність сприймається завдяки тому, що колбочки реагують на певний спектр світла, тобто на довжину хвилі, ізольовано. Існує три типи колбочок: перший реагує на червоний колір, другий на зелений, а третій на синій. Ці кольори вважаються основними. Коли ми дивимося на веселку, то найпомітнішими для нас є саме основні кольори. Оптичним змішуванням основних кольорів можна одержати всі кольори та їхні відтінки. Якщо всі три типи колбочок збуджуються водночас і однаково, виникає відчуття білого кольору. </a:t>
            </a:r>
            <a:endParaRPr lang="uk-UA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14422"/>
            <a:ext cx="8786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У порожнині ока міститься кришталик -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світлозаломлювальний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апарат. Він прозорий і еластичний. Розміщений у тонкій прозорій  капсулі,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яка переходить  по краях у                  </a:t>
            </a:r>
          </a:p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язки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що прикріплені до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тіла.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Завдяки цьому кришталик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може  змінювати свою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кривизну і бути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опуклішим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або    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плоскішим.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857892"/>
            <a:ext cx="1688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Кришталик</a:t>
            </a:r>
            <a:endParaRPr lang="uk-UA" sz="2400" dirty="0"/>
          </a:p>
        </p:txBody>
      </p:sp>
      <p:pic>
        <p:nvPicPr>
          <p:cNvPr id="12" name="Picture 5" descr="Рисунок1"/>
          <p:cNvPicPr>
            <a:picLocks noChangeAspect="1" noChangeArrowheads="1"/>
          </p:cNvPicPr>
          <p:nvPr/>
        </p:nvPicPr>
        <p:blipFill>
          <a:blip r:embed="rId3"/>
          <a:srcRect l="1392" t="8446" b="9746"/>
          <a:stretch>
            <a:fillRect/>
          </a:stretch>
        </p:blipFill>
        <p:spPr bwMode="auto">
          <a:xfrm>
            <a:off x="214282" y="2786058"/>
            <a:ext cx="4286280" cy="365600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10800000">
            <a:off x="3286116" y="4214818"/>
            <a:ext cx="1857388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7154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Всю порожнину ока заповнює прозора желеподібна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маса, як розплавлене скло, і тому його назва – склисте тіло. Кришталик та склисте тіло пропускають світлові промені всередину ока та заломлюють їх.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Склисте тіло ще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підтримує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внутрішньоочний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тиск.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572140"/>
            <a:ext cx="189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Склисте тіло </a:t>
            </a:r>
            <a:endParaRPr lang="uk-UA" sz="2400" dirty="0"/>
          </a:p>
        </p:txBody>
      </p:sp>
      <p:pic>
        <p:nvPicPr>
          <p:cNvPr id="8" name="Picture 5" descr="Рисунок1"/>
          <p:cNvPicPr>
            <a:picLocks noChangeAspect="1" noChangeArrowheads="1"/>
          </p:cNvPicPr>
          <p:nvPr/>
        </p:nvPicPr>
        <p:blipFill>
          <a:blip r:embed="rId3"/>
          <a:srcRect l="1392" t="8446" b="9746"/>
          <a:stretch>
            <a:fillRect/>
          </a:stretch>
        </p:blipFill>
        <p:spPr bwMode="auto">
          <a:xfrm>
            <a:off x="357158" y="2928934"/>
            <a:ext cx="4286280" cy="3656004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0800000">
            <a:off x="2000232" y="4572008"/>
            <a:ext cx="342902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До допоміжного апарату ока відносяться брови, повіки з віями, слізні залози та м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язи ока. Завдяки бровам піт не потрапляє в очі. Повіки мимовільно змикаються і розмикаються (мигальний рефлекс), рівномірно зволожуючи поверхню ока. 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бров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714752"/>
            <a:ext cx="2984500" cy="2984500"/>
          </a:xfrm>
          <a:prstGeom prst="rect">
            <a:avLst/>
          </a:prstGeom>
        </p:spPr>
      </p:pic>
      <p:pic>
        <p:nvPicPr>
          <p:cNvPr id="8" name="Рисунок 7" descr="брови оч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14686"/>
            <a:ext cx="2247900" cy="2676525"/>
          </a:xfrm>
          <a:prstGeom prst="rect">
            <a:avLst/>
          </a:prstGeom>
        </p:spPr>
      </p:pic>
      <p:pic>
        <p:nvPicPr>
          <p:cNvPr id="9" name="Рисунок 8" descr="16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4286256"/>
            <a:ext cx="2071702" cy="121444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928670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Зорова сенсорна система забезпечує сприйняття різноманітних предметів, їхнього кольору, форми, величини, відстані до них, розташування у просторі, рухів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живих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та неживих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тіл природи.                    Більшість видів трудової діяльності людина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здійснює </a:t>
            </a:r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з допомогою  органу  зору.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око та лю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714752"/>
            <a:ext cx="4500594" cy="29289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6439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Слізний апарат складається із слізної залози, слізного мішка та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носослізного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каналу. Сльози,  що утворюються, зволожують, дезінфікують і очищають рогівку ока. </a:t>
            </a:r>
          </a:p>
        </p:txBody>
      </p:sp>
      <p:pic>
        <p:nvPicPr>
          <p:cNvPr id="3" name="Рисунок 2" descr="слез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857496"/>
            <a:ext cx="2095500" cy="1819275"/>
          </a:xfrm>
          <a:prstGeom prst="rect">
            <a:avLst/>
          </a:prstGeom>
        </p:spPr>
      </p:pic>
      <p:pic>
        <p:nvPicPr>
          <p:cNvPr id="7" name="Picture 3" descr="U10_04"/>
          <p:cNvPicPr>
            <a:picLocks noChangeAspect="1" noChangeArrowheads="1"/>
          </p:cNvPicPr>
          <p:nvPr/>
        </p:nvPicPr>
        <p:blipFill>
          <a:blip r:embed="rId3">
            <a:lum bright="-10000" contrast="34000"/>
          </a:blip>
          <a:srcRect/>
          <a:stretch>
            <a:fillRect/>
          </a:stretch>
        </p:blipFill>
        <p:spPr bwMode="auto">
          <a:xfrm>
            <a:off x="3500430" y="2714620"/>
            <a:ext cx="2643206" cy="3100382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сл.апа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071810"/>
            <a:ext cx="2643206" cy="350046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Інформація зоровими нервами через середній і проміжний мозок передається до зорових зон кори великого мозку. Зорові нерви перехрещуються, тому частина інформації від правого ока надходить у ліву півкулю і навпаки.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зор аналі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071810"/>
            <a:ext cx="5929354" cy="3571900"/>
          </a:xfrm>
          <a:prstGeom prst="rect">
            <a:avLst/>
          </a:prstGeom>
        </p:spPr>
      </p:pic>
      <p:pic>
        <p:nvPicPr>
          <p:cNvPr id="8" name="Picture 6" descr="U10_12"/>
          <p:cNvPicPr>
            <a:picLocks noChangeAspect="1" noChangeArrowheads="1"/>
          </p:cNvPicPr>
          <p:nvPr/>
        </p:nvPicPr>
        <p:blipFill>
          <a:blip r:embed="rId4">
            <a:lum bright="-6000" contrast="14000"/>
          </a:blip>
          <a:srcRect/>
          <a:stretch>
            <a:fillRect/>
          </a:stretch>
        </p:blipFill>
        <p:spPr bwMode="auto">
          <a:xfrm>
            <a:off x="214282" y="3571876"/>
            <a:ext cx="2571768" cy="30384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U09_1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785794"/>
            <a:ext cx="4787900" cy="59436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Чітке зображення предметів на сітківці забезпечується оптичною системою. Вона складається із рогівки, рідин передньої та задньої камер, кришталика та склистого тіла. Світлові промені проходять крізь дані середовища і заломлюються в них згідно із законами оптики. На сітківці зображення зменшене та обернене.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зобр на сіт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214842" cy="2357454"/>
          </a:xfrm>
          <a:prstGeom prst="rect">
            <a:avLst/>
          </a:prstGeom>
        </p:spPr>
      </p:pic>
      <p:pic>
        <p:nvPicPr>
          <p:cNvPr id="7" name="Рисунок 6" descr="000000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29066"/>
            <a:ext cx="4286250" cy="26384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U11_09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3335333" cy="34290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Здатність ока пристосовуватись до чіткого бачення предметів, розташованих на різних відстанях називають акомодацією.  Порушення акомодаційної здатності призводить до порушення гостроти зору та виникнення короткозорості або далекозорості.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заломлення промені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3286124"/>
            <a:ext cx="4714908" cy="328060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28670"/>
            <a:ext cx="87868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   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Поле зору – це простір, який можна охопити оком при фіксованому стані очного яблука.  З віддаленням предметів від ока зменшуються їхні розміри, рельєфність форми, насиченість кольорів, аж поки предмет не зникне з поля зору. Наші очі мають змогу сприймати рух предметів і їхню швидкість. Точній оцінці просторового розташування предметів, їхнього руху сприяє саме бінокулярний зір, завдяки чому визначається місце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розташування предмета у просторі та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відстань до нього. Ще одним із механізмів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просторового сприйняття є сходження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очей – конвергенція, тобто осі обох очей за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допомогою окорухового м’яза сходяться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на предметі, що розглядається.  </a:t>
            </a:r>
            <a:endParaRPr lang="uk-U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314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876"/>
            <a:ext cx="2214578" cy="30384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44" y="1000108"/>
            <a:ext cx="88583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Око – унікальний і дуже складний витвір природи.       У людини бінокулярний, тобто стереоскопічний зір. 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Складається око із периферичного відділу – органу зору, провідникового відділу – зорового нерву та центрального відділу – зорового центру кори кінцевого мозку.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Форма очного яблука має 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кулясту форму, що дає  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йому змогу рухатися в 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певних межах очної ямки </a:t>
            </a:r>
          </a:p>
          <a:p>
            <a:r>
              <a:rPr lang="uk-UA" sz="28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черепа. </a:t>
            </a:r>
          </a:p>
          <a:p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27977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1472" y="3643314"/>
            <a:ext cx="3571900" cy="271464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71546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Завдяки м’язам око постійно рухається в очній ямці.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м'язи о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071942"/>
            <a:ext cx="2264664" cy="2633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5143512"/>
            <a:ext cx="1188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М’язи ока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21495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Розрізняють прямі   та косі м’язи ока.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571736" y="535782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ey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2500306"/>
            <a:ext cx="2500330" cy="2357454"/>
          </a:xfrm>
          <a:prstGeom prst="rect">
            <a:avLst/>
          </a:prstGeom>
        </p:spPr>
      </p:pic>
      <p:pic>
        <p:nvPicPr>
          <p:cNvPr id="14" name="Picture 6" descr="U10_05"/>
          <p:cNvPicPr>
            <a:picLocks noChangeAspect="1" noChangeArrowheads="1"/>
          </p:cNvPicPr>
          <p:nvPr/>
        </p:nvPicPr>
        <p:blipFill>
          <a:blip r:embed="rId5">
            <a:lum bright="-8000" contrast="22000"/>
          </a:blip>
          <a:srcRect/>
          <a:stretch>
            <a:fillRect/>
          </a:stretch>
        </p:blipFill>
        <p:spPr bwMode="auto">
          <a:xfrm>
            <a:off x="1000100" y="1071546"/>
            <a:ext cx="2757476" cy="28527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1fbad608b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436723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572428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929330"/>
            <a:ext cx="1751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М’язи ока</a:t>
            </a:r>
            <a:endParaRPr lang="uk-UA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5725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Око має три оболонки: зовнішню – білкову,</a:t>
            </a:r>
          </a:p>
          <a:p>
            <a:pPr algn="ctr"/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середню – судинну, внутрішню – сітківку.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Рисунок 11" descr="оболо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357430"/>
            <a:ext cx="5643602" cy="421484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72330" y="2571744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білкова</a:t>
            </a:r>
            <a:endParaRPr lang="uk-UA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3286124"/>
            <a:ext cx="150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судинна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4143380"/>
            <a:ext cx="1189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сітківка</a:t>
            </a:r>
            <a:endParaRPr lang="uk-UA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>
            <a:off x="4429124" y="285749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357686" y="3500438"/>
            <a:ext cx="257176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/>
          <p:nvPr/>
        </p:nvCxnSpPr>
        <p:spPr>
          <a:xfrm rot="10800000">
            <a:off x="5357818" y="3857628"/>
            <a:ext cx="1643074" cy="57150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71546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Зовнішня оболонка ока включає білкову оболонку – склеру та рогівку. Вона найщільніша та найміцніша і складається із сполучної тканини, в якій переплелися колагенові та еластичні волокна. Спереду білкова оболонка переходить у рогівку.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Рогівка – прозора частина ока, через яку всередину проникають світлові промені.                                                          Вона має здатність їх заломлювати.                                                      У ній містяться механорецептори,                                                  дотик до них спричиняє безумовний                                    рефлекс моргання. 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Білкова оболонка захищає око від                                     механічних та хімічних пошкоджень, від                          мікроорганізмів, пропускає та заломлює промені світла.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рогі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286124"/>
            <a:ext cx="2714644" cy="22860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33246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Середня оболонка пронизана кровоносними судинами. Вона складається з райдужки,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ціліарного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тіла і власне судинної оболонки. У центрі райдужки є отвір – зіниця. Вона регулює кількість світла, що потрапляє в очі.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Ціліарне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 тіло складається з війкового м’яза і 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зв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sz="2800" b="1" dirty="0" err="1" smtClean="0">
                <a:solidFill>
                  <a:schemeClr val="accent1">
                    <a:lumMod val="50000"/>
                  </a:schemeClr>
                </a:solidFill>
              </a:rPr>
              <a:t>язок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, до яких                                             прикріплюється                      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кришталик. Власне                                                     судинна оболонка  -                        </a:t>
            </a:r>
          </a:p>
          <a:p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це густа сітка                                                                  кровоносних судин,                                                              які забезпечують                                                  безперервне живлення всього ока.</a:t>
            </a:r>
          </a:p>
        </p:txBody>
      </p:sp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eyeокко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3143248"/>
            <a:ext cx="4953000" cy="28289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86710" y="142852"/>
            <a:ext cx="1128714" cy="914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7643866" cy="64633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Зорова</a:t>
            </a:r>
            <a:r>
              <a:rPr lang="ru-RU" sz="36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енсорна</a:t>
            </a:r>
            <a:r>
              <a:rPr lang="ru-RU" sz="36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 </a:t>
            </a:r>
            <a:r>
              <a:rPr lang="ru-RU" sz="3600" b="1" cap="none" spc="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людини</a:t>
            </a:r>
            <a:endParaRPr lang="ru-RU" sz="36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00010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   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</a:rPr>
              <a:t>Райдужка містить спеціальний пігмент – меланін, який зумовлює її забарвлення – від блакитного до темного. 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biser_info_8719701884858fc555f928_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2214554"/>
            <a:ext cx="2143140" cy="1571636"/>
          </a:xfrm>
          <a:prstGeom prst="rect">
            <a:avLst/>
          </a:prstGeom>
        </p:spPr>
      </p:pic>
      <p:pic>
        <p:nvPicPr>
          <p:cNvPr id="10" name="Рисунок 9" descr="73d78849ca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3714752"/>
            <a:ext cx="2643206" cy="1785950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4429132"/>
            <a:ext cx="2947985" cy="2147886"/>
          </a:xfrm>
          <a:prstGeom prst="rect">
            <a:avLst/>
          </a:prstGeom>
        </p:spPr>
      </p:pic>
      <p:pic>
        <p:nvPicPr>
          <p:cNvPr id="12" name="Рисунок 11" descr="синэ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2500306"/>
            <a:ext cx="2714644" cy="17859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846</TotalTime>
  <Words>1204</Words>
  <Application>Microsoft Office PowerPoint</Application>
  <PresentationFormat>Экран (4:3)</PresentationFormat>
  <Paragraphs>93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ЗОРОВА СЕНСОРНА СИСТЕМА</dc:title>
  <dc:creator>Павленко</dc:creator>
  <cp:lastModifiedBy>Asus</cp:lastModifiedBy>
  <cp:revision>177</cp:revision>
  <dcterms:created xsi:type="dcterms:W3CDTF">2010-03-29T19:53:26Z</dcterms:created>
  <dcterms:modified xsi:type="dcterms:W3CDTF">2014-06-03T14:51:38Z</dcterms:modified>
</cp:coreProperties>
</file>