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BF543"/>
    <a:srgbClr val="3399FF"/>
    <a:srgbClr val="333399"/>
    <a:srgbClr val="FFCC66"/>
    <a:srgbClr val="363080"/>
    <a:srgbClr val="5850A5"/>
    <a:srgbClr val="342F61"/>
    <a:srgbClr val="463F83"/>
    <a:srgbClr val="BB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98" autoAdjust="0"/>
  </p:normalViewPr>
  <p:slideViewPr>
    <p:cSldViewPr>
      <p:cViewPr varScale="1">
        <p:scale>
          <a:sx n="88" d="100"/>
          <a:sy n="88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A53431-18E5-4623-B8FC-931A51FE8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8EE8B6-6AC6-4A79-8B3E-843B464522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E6DED-CDFA-4317-AEB1-19C63CAEDDF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8"/>
          <p:cNvSpPr>
            <a:spLocks/>
          </p:cNvSpPr>
          <p:nvPr/>
        </p:nvSpPr>
        <p:spPr bwMode="auto">
          <a:xfrm>
            <a:off x="-33338" y="-33338"/>
            <a:ext cx="9577388" cy="68183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802" y="14"/>
              </a:cxn>
              <a:cxn ang="0">
                <a:pos x="5802" y="3905"/>
              </a:cxn>
              <a:cxn ang="0">
                <a:pos x="5066" y="2352"/>
              </a:cxn>
              <a:cxn ang="0">
                <a:pos x="0" y="3106"/>
              </a:cxn>
              <a:cxn ang="0">
                <a:pos x="5" y="0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6076950" y="152400"/>
            <a:ext cx="2846388" cy="3313113"/>
            <a:chOff x="3107" y="1003"/>
            <a:chExt cx="2495" cy="2903"/>
          </a:xfrm>
        </p:grpSpPr>
        <p:grpSp>
          <p:nvGrpSpPr>
            <p:cNvPr id="6" name="Group 84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3" name="AutoShape 85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AutoShape 86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87"/>
            <p:cNvGrpSpPr>
              <a:grpSpLocks/>
            </p:cNvGrpSpPr>
            <p:nvPr userDrawn="1"/>
          </p:nvGrpSpPr>
          <p:grpSpPr bwMode="auto">
            <a:xfrm>
              <a:off x="4921" y="2227"/>
              <a:ext cx="566" cy="566"/>
              <a:chOff x="1656" y="3068"/>
              <a:chExt cx="974" cy="974"/>
            </a:xfrm>
          </p:grpSpPr>
          <p:sp>
            <p:nvSpPr>
              <p:cNvPr id="11" name="AutoShape 88"/>
              <p:cNvSpPr>
                <a:spLocks noChangeArrowheads="1"/>
              </p:cNvSpPr>
              <p:nvPr userDrawn="1"/>
            </p:nvSpPr>
            <p:spPr bwMode="auto">
              <a:xfrm>
                <a:off x="1656" y="3068"/>
                <a:ext cx="974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AutoShape 89"/>
              <p:cNvSpPr>
                <a:spLocks noChangeArrowheads="1"/>
              </p:cNvSpPr>
              <p:nvPr userDrawn="1"/>
            </p:nvSpPr>
            <p:spPr bwMode="auto">
              <a:xfrm>
                <a:off x="1869" y="3281"/>
                <a:ext cx="548" cy="548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8" name="Group 90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9" name="AutoShape 91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AutoShape 92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92163" y="1881188"/>
            <a:ext cx="5580062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689475"/>
            <a:ext cx="4319587" cy="13557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37D52-8034-4236-80D0-43776696F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71168-058D-40DD-8B6C-9C7A738F6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9177-AF6E-4221-85F8-3F3181306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7134-4CB5-4BE2-B69A-03227BD53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8D81-0B53-477D-A0A3-92D850C0D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6366-79BB-4322-ABE7-496250F0D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BEC8-BA5A-46B3-856A-392A2F1CF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3D12-7920-49A4-B165-475FC456A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42E8-CC2C-46E0-AB31-D03FFD5E2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594F8-765E-42D4-A70D-2C4700CF9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70DE-CAAE-45CF-994D-DFCAF85EB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7937-7721-404E-97C1-7DFA985EF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6652-B36E-4696-9B65-1569E2FE1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1511-2869-496E-9915-FE8ED4F77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-33338" y="-44450"/>
            <a:ext cx="9580563" cy="217328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816" y="0"/>
              </a:cxn>
              <a:cxn ang="0">
                <a:pos x="5816" y="1249"/>
              </a:cxn>
              <a:cxn ang="0">
                <a:pos x="5066" y="722"/>
              </a:cxn>
              <a:cxn ang="0">
                <a:pos x="0" y="951"/>
              </a:cxn>
              <a:cxn ang="0">
                <a:pos x="5" y="7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D5CFC9C-A3D3-4318-B1FD-BC8A547E2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3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4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1035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32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3709987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071810"/>
            <a:ext cx="55007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Земноводні або</a:t>
            </a:r>
          </a:p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   Амфібії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357826"/>
            <a:ext cx="300056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cap="none" spc="0" dirty="0" smtClean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rbel" pitchFamily="34" charset="0"/>
              </a:rPr>
              <a:t>Підготувала</a:t>
            </a:r>
          </a:p>
          <a:p>
            <a:pPr algn="ctr"/>
            <a:r>
              <a:rPr lang="uk-UA" sz="2800" dirty="0" smtClean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</a:rPr>
              <a:t>учениця 8-В класу</a:t>
            </a:r>
          </a:p>
          <a:p>
            <a:pPr algn="ctr"/>
            <a:r>
              <a:rPr lang="uk-UA" sz="2800" cap="none" spc="0" dirty="0" err="1" smtClean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rbel" pitchFamily="34" charset="0"/>
              </a:rPr>
              <a:t>Кошина</a:t>
            </a:r>
            <a:r>
              <a:rPr lang="uk-UA" sz="2800" cap="none" spc="0" dirty="0" smtClean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rbel" pitchFamily="34" charset="0"/>
              </a:rPr>
              <a:t> Анна</a:t>
            </a:r>
            <a:endParaRPr lang="uk-UA" sz="2800" cap="none" spc="0" dirty="0">
              <a:ln w="9525" cmpd="sng">
                <a:solidFill>
                  <a:schemeClr val="bg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rbel" pitchFamily="34" charset="0"/>
            </a:endParaRPr>
          </a:p>
        </p:txBody>
      </p:sp>
      <p:pic>
        <p:nvPicPr>
          <p:cNvPr id="3077" name="Picture 5" descr="D:\Аня ;)\Школа\Биология\800px-Bufo_periglen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4143404" cy="276496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D:\Аня ;)\Школа\Биология\987570vgo.jpg"/>
          <p:cNvPicPr>
            <a:picLocks noChangeAspect="1" noChangeArrowheads="1"/>
          </p:cNvPicPr>
          <p:nvPr/>
        </p:nvPicPr>
        <p:blipFill>
          <a:blip r:embed="rId4"/>
          <a:srcRect t="8307" b="6548"/>
          <a:stretch>
            <a:fillRect/>
          </a:stretch>
        </p:blipFill>
        <p:spPr bwMode="auto">
          <a:xfrm>
            <a:off x="4000496" y="4572008"/>
            <a:ext cx="4863279" cy="214314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652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Отже</a:t>
            </a:r>
            <a:r>
              <a:rPr lang="ru-RU" sz="1500" dirty="0" smtClean="0">
                <a:latin typeface="Corbel" pitchFamily="34" charset="0"/>
              </a:rPr>
              <a:t>, на </a:t>
            </a:r>
            <a:r>
              <a:rPr lang="ru-RU" sz="1500" dirty="0" err="1" smtClean="0">
                <a:latin typeface="Corbel" pitchFamily="34" charset="0"/>
              </a:rPr>
              <a:t>відміну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риб</a:t>
            </a:r>
            <a:r>
              <a:rPr lang="ru-RU" sz="1500" dirty="0" smtClean="0">
                <a:latin typeface="Corbel" pitchFamily="34" charset="0"/>
              </a:rPr>
              <a:t>, 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виникає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типовий</a:t>
            </a:r>
            <a:r>
              <a:rPr lang="ru-RU" sz="1500" dirty="0" smtClean="0">
                <a:latin typeface="Corbel" pitchFamily="34" charset="0"/>
              </a:rPr>
              <a:t> для </a:t>
            </a:r>
            <a:r>
              <a:rPr lang="ru-RU" sz="1500" dirty="0" err="1" smtClean="0">
                <a:latin typeface="Corbel" pitchFamily="34" charset="0"/>
              </a:rPr>
              <a:t>всіх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наземних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хребетних</a:t>
            </a:r>
            <a:r>
              <a:rPr lang="ru-RU" sz="1500" dirty="0" smtClean="0">
                <a:latin typeface="Corbel" pitchFamily="34" charset="0"/>
              </a:rPr>
              <a:t> друге коло </a:t>
            </a:r>
            <a:r>
              <a:rPr lang="ru-RU" sz="1500" dirty="0" err="1" smtClean="0">
                <a:latin typeface="Corbel" pitchFamily="34" charset="0"/>
              </a:rPr>
              <a:t>кровообігу</a:t>
            </a:r>
            <a:r>
              <a:rPr lang="ru-RU" sz="1500" dirty="0" smtClean="0">
                <a:latin typeface="Corbel" pitchFamily="34" charset="0"/>
              </a:rPr>
              <a:t>, по </a:t>
            </a:r>
            <a:r>
              <a:rPr lang="ru-RU" sz="1500" dirty="0" err="1" smtClean="0">
                <a:latin typeface="Corbel" pitchFamily="34" charset="0"/>
              </a:rPr>
              <a:t>якому</a:t>
            </a:r>
            <a:r>
              <a:rPr lang="ru-RU" sz="1500" dirty="0" smtClean="0">
                <a:latin typeface="Corbel" pitchFamily="34" charset="0"/>
              </a:rPr>
              <a:t> кров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серця</a:t>
            </a:r>
            <a:r>
              <a:rPr lang="ru-RU" sz="1500" dirty="0" smtClean="0">
                <a:latin typeface="Corbel" pitchFamily="34" charset="0"/>
              </a:rPr>
              <a:t> по </a:t>
            </a:r>
            <a:r>
              <a:rPr lang="ru-RU" sz="1500" dirty="0" err="1" smtClean="0">
                <a:latin typeface="Corbel" pitchFamily="34" charset="0"/>
              </a:rPr>
              <a:t>легеневих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артеріях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потрапляє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легені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повертається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нього</a:t>
            </a:r>
            <a:r>
              <a:rPr lang="ru-RU" sz="1500" dirty="0" smtClean="0">
                <a:latin typeface="Corbel" pitchFamily="34" charset="0"/>
              </a:rPr>
              <a:t> по </a:t>
            </a:r>
            <a:r>
              <a:rPr lang="ru-RU" sz="1500" dirty="0" err="1" smtClean="0">
                <a:latin typeface="Corbel" pitchFamily="34" charset="0"/>
              </a:rPr>
              <a:t>легеневій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вені</a:t>
            </a:r>
            <a:r>
              <a:rPr lang="ru-RU" sz="1500" dirty="0" smtClean="0">
                <a:latin typeface="Corbel" pitchFamily="34" charset="0"/>
              </a:rPr>
              <a:t>. При одному </a:t>
            </a:r>
            <a:r>
              <a:rPr lang="ru-RU" sz="1500" dirty="0" err="1" smtClean="0">
                <a:latin typeface="Corbel" pitchFamily="34" charset="0"/>
              </a:rPr>
              <a:t>колі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кровообігу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риб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серці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потрапляє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венозна</a:t>
            </a:r>
            <a:r>
              <a:rPr lang="ru-RU" sz="1500" dirty="0" smtClean="0">
                <a:latin typeface="Corbel" pitchFamily="34" charset="0"/>
              </a:rPr>
              <a:t> кров, а у </a:t>
            </a:r>
            <a:r>
              <a:rPr lang="ru-RU" sz="1500" dirty="0" err="1" smtClean="0">
                <a:latin typeface="Corbel" pitchFamily="34" charset="0"/>
              </a:rPr>
              <a:t>наземних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хребетних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венозна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артеріальна</a:t>
            </a:r>
            <a:r>
              <a:rPr lang="ru-RU" sz="1500" dirty="0" smtClean="0">
                <a:latin typeface="Corbel" pitchFamily="34" charset="0"/>
              </a:rPr>
              <a:t>. У </a:t>
            </a:r>
            <a:r>
              <a:rPr lang="ru-RU" sz="1500" dirty="0" err="1" smtClean="0">
                <a:latin typeface="Corbel" pitchFamily="34" charset="0"/>
              </a:rPr>
              <a:t>зв'язку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цим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виникає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поділ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серця</a:t>
            </a:r>
            <a:r>
              <a:rPr lang="ru-RU" sz="1500" dirty="0" smtClean="0">
                <a:latin typeface="Corbel" pitchFamily="34" charset="0"/>
              </a:rPr>
              <a:t> на два </a:t>
            </a:r>
            <a:r>
              <a:rPr lang="ru-RU" sz="1500" dirty="0" err="1" smtClean="0">
                <a:latin typeface="Corbel" pitchFamily="34" charset="0"/>
              </a:rPr>
              <a:t>відділи</a:t>
            </a:r>
            <a:r>
              <a:rPr lang="ru-RU" sz="1500" dirty="0" smtClean="0">
                <a:latin typeface="Corbel" pitchFamily="34" charset="0"/>
              </a:rPr>
              <a:t>: </a:t>
            </a:r>
            <a:r>
              <a:rPr lang="ru-RU" sz="1500" dirty="0" err="1" smtClean="0">
                <a:latin typeface="Corbel" pitchFamily="34" charset="0"/>
              </a:rPr>
              <a:t>правий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венозний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лівий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артеріальний</a:t>
            </a:r>
            <a:r>
              <a:rPr lang="ru-RU" sz="1500" dirty="0" smtClean="0">
                <a:latin typeface="Corbel" pitchFamily="34" charset="0"/>
              </a:rPr>
              <a:t>. 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цей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поділ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часткове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виражається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існуванні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двох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передсердь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Проте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вже</a:t>
            </a:r>
            <a:r>
              <a:rPr lang="ru-RU" sz="1500" dirty="0" smtClean="0">
                <a:latin typeface="Corbel" pitchFamily="34" charset="0"/>
              </a:rPr>
              <a:t> в правому </a:t>
            </a:r>
            <a:r>
              <a:rPr lang="ru-RU" sz="1500" dirty="0" err="1" smtClean="0">
                <a:latin typeface="Corbel" pitchFamily="34" charset="0"/>
              </a:rPr>
              <a:t>передсерді</a:t>
            </a:r>
            <a:r>
              <a:rPr lang="ru-RU" sz="1500" dirty="0" smtClean="0">
                <a:latin typeface="Corbel" pitchFamily="34" charset="0"/>
              </a:rPr>
              <a:t> кров </a:t>
            </a:r>
            <a:r>
              <a:rPr lang="ru-RU" sz="1500" dirty="0" err="1" smtClean="0">
                <a:latin typeface="Corbel" pitchFamily="34" charset="0"/>
              </a:rPr>
              <a:t>змішується</a:t>
            </a:r>
            <a:r>
              <a:rPr lang="ru-RU" sz="1500" dirty="0" smtClean="0">
                <a:latin typeface="Corbel" pitchFamily="34" charset="0"/>
              </a:rPr>
              <a:t>, тому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верх-</a:t>
            </a:r>
          </a:p>
          <a:p>
            <a:r>
              <a:rPr lang="ru-RU" sz="1500" dirty="0" err="1" smtClean="0">
                <a:latin typeface="Corbel" pitchFamily="34" charset="0"/>
              </a:rPr>
              <a:t>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порожнисті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приносять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нього</a:t>
            </a:r>
            <a:r>
              <a:rPr lang="ru-RU" sz="1500" dirty="0" smtClean="0">
                <a:latin typeface="Corbel" pitchFamily="34" charset="0"/>
              </a:rPr>
              <a:t> не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венозну</a:t>
            </a:r>
            <a:r>
              <a:rPr lang="ru-RU" sz="1500" dirty="0" smtClean="0">
                <a:latin typeface="Corbel" pitchFamily="34" charset="0"/>
              </a:rPr>
              <a:t> кров, а </a:t>
            </a:r>
          </a:p>
          <a:p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по </a:t>
            </a:r>
            <a:r>
              <a:rPr lang="ru-RU" sz="1500" dirty="0" err="1" smtClean="0">
                <a:latin typeface="Corbel" pitchFamily="34" charset="0"/>
              </a:rPr>
              <a:t>шкірних</a:t>
            </a:r>
            <a:r>
              <a:rPr lang="ru-RU" sz="1500" dirty="0" smtClean="0">
                <a:latin typeface="Corbel" pitchFamily="34" charset="0"/>
              </a:rPr>
              <a:t> венах </a:t>
            </a:r>
            <a:r>
              <a:rPr lang="ru-RU" sz="1500" dirty="0" err="1" smtClean="0">
                <a:latin typeface="Corbel" pitchFamily="34" charset="0"/>
              </a:rPr>
              <a:t>артеріальну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uk-UA" sz="1500" dirty="0" smtClean="0">
                <a:latin typeface="Corbel" pitchFamily="34" charset="0"/>
              </a:rPr>
              <a:t>  В шлуночку до цієї змішаної крові додається ще порція </a:t>
            </a:r>
            <a:r>
              <a:rPr lang="uk-UA" sz="1500" dirty="0" err="1" smtClean="0">
                <a:latin typeface="Corbel" pitchFamily="34" charset="0"/>
              </a:rPr>
              <a:t>артері-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альної</a:t>
            </a:r>
            <a:r>
              <a:rPr lang="uk-UA" sz="1500" dirty="0" smtClean="0">
                <a:latin typeface="Corbel" pitchFamily="34" charset="0"/>
              </a:rPr>
              <a:t> крові з лівого передсердя. </a:t>
            </a:r>
            <a:r>
              <a:rPr lang="ru-RU" sz="1500" dirty="0" err="1" smtClean="0">
                <a:latin typeface="Corbel" pitchFamily="34" charset="0"/>
              </a:rPr>
              <a:t>Поділ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шлуночка</a:t>
            </a:r>
            <a:r>
              <a:rPr lang="ru-RU" sz="1500" dirty="0" smtClean="0">
                <a:latin typeface="Corbel" pitchFamily="34" charset="0"/>
              </a:rPr>
              <a:t> при такому </a:t>
            </a:r>
          </a:p>
          <a:p>
            <a:r>
              <a:rPr lang="ru-RU" sz="1500" dirty="0" err="1" smtClean="0">
                <a:latin typeface="Corbel" pitchFamily="34" charset="0"/>
              </a:rPr>
              <a:t>кровообігу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зробило</a:t>
            </a:r>
            <a:r>
              <a:rPr lang="ru-RU" sz="1500" dirty="0" smtClean="0">
                <a:latin typeface="Corbel" pitchFamily="34" charset="0"/>
              </a:rPr>
              <a:t> б </a:t>
            </a:r>
            <a:r>
              <a:rPr lang="ru-RU" sz="1500" dirty="0" err="1" smtClean="0">
                <a:latin typeface="Corbel" pitchFamily="34" charset="0"/>
              </a:rPr>
              <a:t>безцільним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шкірне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дихання</a:t>
            </a:r>
            <a:r>
              <a:rPr lang="ru-RU" sz="1500" dirty="0" smtClean="0">
                <a:latin typeface="Corbel" pitchFamily="34" charset="0"/>
              </a:rPr>
              <a:t>, так як арте-</a:t>
            </a:r>
          </a:p>
          <a:p>
            <a:r>
              <a:rPr lang="ru-RU" sz="1500" dirty="0" err="1" smtClean="0">
                <a:latin typeface="Corbel" pitchFamily="34" charset="0"/>
              </a:rPr>
              <a:t>ріальна</a:t>
            </a:r>
            <a:r>
              <a:rPr lang="ru-RU" sz="1500" dirty="0" smtClean="0">
                <a:latin typeface="Corbel" pitchFamily="34" charset="0"/>
              </a:rPr>
              <a:t> кров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шкірних</a:t>
            </a:r>
            <a:r>
              <a:rPr lang="ru-RU" sz="1500" dirty="0" smtClean="0">
                <a:latin typeface="Corbel" pitchFamily="34" charset="0"/>
              </a:rPr>
              <a:t> вен </a:t>
            </a:r>
            <a:r>
              <a:rPr lang="ru-RU" sz="1500" dirty="0" err="1" smtClean="0">
                <a:latin typeface="Corbel" pitchFamily="34" charset="0"/>
              </a:rPr>
              <a:t>надходила</a:t>
            </a:r>
            <a:r>
              <a:rPr lang="ru-RU" sz="1500" dirty="0" smtClean="0">
                <a:latin typeface="Corbel" pitchFamily="34" charset="0"/>
              </a:rPr>
              <a:t> б </a:t>
            </a:r>
            <a:r>
              <a:rPr lang="ru-RU" sz="1500" dirty="0" err="1" smtClean="0">
                <a:latin typeface="Corbel" pitchFamily="34" charset="0"/>
              </a:rPr>
              <a:t>тоді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легені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сутність</a:t>
            </a:r>
            <a:r>
              <a:rPr lang="ru-RU" sz="1500" dirty="0" smtClean="0">
                <a:latin typeface="Corbel" pitchFamily="34" charset="0"/>
              </a:rPr>
              <a:t> перегородки в </a:t>
            </a:r>
            <a:r>
              <a:rPr lang="ru-RU" sz="1500" dirty="0" err="1" smtClean="0">
                <a:latin typeface="Corbel" pitchFamily="34" charset="0"/>
              </a:rPr>
              <a:t>шлуночку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набуває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винятково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важливу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 smtClean="0">
                <a:latin typeface="Corbel" pitchFamily="34" charset="0"/>
              </a:rPr>
              <a:t>роль </a:t>
            </a:r>
            <a:r>
              <a:rPr lang="ru-RU" sz="1500" dirty="0" err="1" smtClean="0">
                <a:latin typeface="Corbel" pitchFamily="34" charset="0"/>
              </a:rPr>
              <a:t>тоді</a:t>
            </a:r>
            <a:r>
              <a:rPr lang="ru-RU" sz="1500" dirty="0" smtClean="0">
                <a:latin typeface="Corbel" pitchFamily="34" charset="0"/>
              </a:rPr>
              <a:t>, коли </a:t>
            </a:r>
            <a:r>
              <a:rPr lang="ru-RU" sz="1500" dirty="0" err="1" smtClean="0">
                <a:latin typeface="Corbel" pitchFamily="34" charset="0"/>
              </a:rPr>
              <a:t>тварина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знаходиться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під</a:t>
            </a:r>
            <a:r>
              <a:rPr lang="ru-RU" sz="1500" dirty="0" smtClean="0">
                <a:latin typeface="Corbel" pitchFamily="34" charset="0"/>
              </a:rPr>
              <a:t> водою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дихає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 err="1" smtClean="0">
                <a:latin typeface="Corbel" pitchFamily="34" charset="0"/>
              </a:rPr>
              <a:t>шкірою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Не </a:t>
            </a:r>
            <a:r>
              <a:rPr lang="ru-RU" sz="1500" dirty="0" err="1" smtClean="0">
                <a:latin typeface="Corbel" pitchFamily="34" charset="0"/>
              </a:rPr>
              <a:t>менш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істотне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перетворення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кровоносну</a:t>
            </a:r>
            <a:r>
              <a:rPr lang="ru-RU" sz="1500" dirty="0" smtClean="0">
                <a:latin typeface="Corbel" pitchFamily="34" charset="0"/>
              </a:rPr>
              <a:t> систему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полягає</a:t>
            </a:r>
            <a:r>
              <a:rPr lang="ru-RU" sz="1500" dirty="0" smtClean="0">
                <a:latin typeface="Corbel" pitchFamily="34" charset="0"/>
              </a:rPr>
              <a:t> в тому,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зв'язку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зникненням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зябрового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дихання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зябрових</a:t>
            </a:r>
            <a:r>
              <a:rPr lang="ru-RU" sz="1500" dirty="0" smtClean="0">
                <a:latin typeface="Corbel" pitchFamily="34" charset="0"/>
              </a:rPr>
              <a:t> дуг </a:t>
            </a:r>
            <a:r>
              <a:rPr lang="ru-RU" sz="1500" dirty="0" err="1" smtClean="0">
                <a:latin typeface="Corbel" pitchFamily="34" charset="0"/>
              </a:rPr>
              <a:t>змінюються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набувають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нову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функцію</a:t>
            </a:r>
            <a:r>
              <a:rPr lang="ru-RU" sz="1500" dirty="0" smtClean="0">
                <a:latin typeface="Corbel" pitchFamily="34" charset="0"/>
              </a:rPr>
              <a:t>. Як </a:t>
            </a:r>
            <a:r>
              <a:rPr lang="ru-RU" sz="1500" dirty="0" err="1" smtClean="0">
                <a:latin typeface="Corbel" pitchFamily="34" charset="0"/>
              </a:rPr>
              <a:t>показує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ембріональний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розвиток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їх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легеневі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формуються</a:t>
            </a:r>
            <a:r>
              <a:rPr lang="ru-RU" sz="1500" dirty="0" smtClean="0">
                <a:latin typeface="Corbel" pitchFamily="34" charset="0"/>
              </a:rPr>
              <a:t> за </a:t>
            </a:r>
            <a:r>
              <a:rPr lang="ru-RU" sz="1500" dirty="0" err="1" smtClean="0">
                <a:latin typeface="Corbel" pitchFamily="34" charset="0"/>
              </a:rPr>
              <a:t>рахунок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четвертої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зябрової</a:t>
            </a:r>
            <a:r>
              <a:rPr lang="ru-RU" sz="1500" dirty="0" smtClean="0">
                <a:latin typeface="Corbel" pitchFamily="34" charset="0"/>
              </a:rPr>
              <a:t> дуги, </a:t>
            </a:r>
            <a:r>
              <a:rPr lang="ru-RU" sz="1500" dirty="0" err="1" smtClean="0">
                <a:latin typeface="Corbel" pitchFamily="34" charset="0"/>
              </a:rPr>
              <a:t>артерія</a:t>
            </a:r>
            <a:r>
              <a:rPr lang="ru-RU" sz="1500" dirty="0" smtClean="0">
                <a:latin typeface="Corbel" pitchFamily="34" charset="0"/>
              </a:rPr>
              <a:t> трет</a:t>
            </a:r>
            <a:r>
              <a:rPr lang="uk-UA" sz="1500" dirty="0" err="1" smtClean="0">
                <a:latin typeface="Corbel" pitchFamily="34" charset="0"/>
              </a:rPr>
              <a:t>ьої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зябрової</a:t>
            </a:r>
            <a:r>
              <a:rPr lang="ru-RU" sz="1500" dirty="0" smtClean="0">
                <a:latin typeface="Corbel" pitchFamily="34" charset="0"/>
              </a:rPr>
              <a:t> дуги у </a:t>
            </a:r>
            <a:r>
              <a:rPr lang="ru-RU" sz="1500" dirty="0" err="1" smtClean="0">
                <a:latin typeface="Corbel" pitchFamily="34" charset="0"/>
              </a:rPr>
              <a:t>дорослих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безхвостих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зникає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друго</a:t>
            </a:r>
            <a:r>
              <a:rPr lang="uk-UA" sz="1500" dirty="0" smtClean="0">
                <a:latin typeface="Corbel" pitchFamily="34" charset="0"/>
              </a:rPr>
              <a:t>ї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розвиваються</a:t>
            </a:r>
            <a:r>
              <a:rPr lang="ru-RU" sz="1500" dirty="0" smtClean="0">
                <a:latin typeface="Corbel" pitchFamily="34" charset="0"/>
              </a:rPr>
              <a:t> дуги </a:t>
            </a:r>
            <a:r>
              <a:rPr lang="ru-RU" sz="1500" dirty="0" err="1" smtClean="0">
                <a:latin typeface="Corbel" pitchFamily="34" charset="0"/>
              </a:rPr>
              <a:t>аорти</a:t>
            </a:r>
            <a:r>
              <a:rPr lang="ru-RU" sz="1500" dirty="0" smtClean="0">
                <a:latin typeface="Corbel" pitchFamily="34" charset="0"/>
              </a:rPr>
              <a:t>, а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першої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сонні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</p:txBody>
      </p:sp>
      <p:pic>
        <p:nvPicPr>
          <p:cNvPr id="3074" name="Picture 2" descr="D:\Аня ;)\Школа\Биология\Salamandra_salamandra_(Marek_Szczepanek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24499"/>
            <a:ext cx="3608095" cy="227613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Видільні органи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908" y="1643612"/>
            <a:ext cx="45005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600" dirty="0" smtClean="0">
                <a:latin typeface="Corbel" pitchFamily="34" charset="0"/>
              </a:rPr>
              <a:t>Органи виділення - парні округлі тіла - укладені в спинному відділі стінки тіла, безпосередньо ззаду навколосерцевої порожнини. Видільна система земноводних включає довгасті червоно-бурі нирки, що розташовані в порожнині тіла з боків хребта, сечоводи і сечовий міхур. </a:t>
            </a:r>
            <a:r>
              <a:rPr lang="ru-RU" sz="1600" dirty="0" err="1" smtClean="0">
                <a:latin typeface="Corbel" pitchFamily="34" charset="0"/>
              </a:rPr>
              <a:t>Що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виділяються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з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крові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непотрібні</a:t>
            </a:r>
            <a:r>
              <a:rPr lang="ru-RU" sz="1600" dirty="0" smtClean="0">
                <a:latin typeface="Corbel" pitchFamily="34" charset="0"/>
              </a:rPr>
              <a:t> для </a:t>
            </a:r>
            <a:r>
              <a:rPr lang="ru-RU" sz="1600" dirty="0" err="1" smtClean="0">
                <a:latin typeface="Corbel" pitchFamily="34" charset="0"/>
              </a:rPr>
              <a:t>організму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речовини</a:t>
            </a:r>
            <a:r>
              <a:rPr lang="ru-RU" sz="1600" dirty="0" smtClean="0">
                <a:latin typeface="Corbel" pitchFamily="34" charset="0"/>
              </a:rPr>
              <a:t> по </a:t>
            </a:r>
            <a:r>
              <a:rPr lang="ru-RU" sz="1600" dirty="0" err="1" smtClean="0">
                <a:latin typeface="Corbel" pitchFamily="34" charset="0"/>
              </a:rPr>
              <a:t>сечоводу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надходять</a:t>
            </a:r>
            <a:r>
              <a:rPr lang="ru-RU" sz="1600" dirty="0" smtClean="0">
                <a:latin typeface="Corbel" pitchFamily="34" charset="0"/>
              </a:rPr>
              <a:t> в клоаку, </a:t>
            </a:r>
            <a:r>
              <a:rPr lang="ru-RU" sz="1600" dirty="0" err="1" smtClean="0">
                <a:latin typeface="Corbel" pitchFamily="34" charset="0"/>
              </a:rPr>
              <a:t>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видаляється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назовні</a:t>
            </a:r>
            <a:r>
              <a:rPr lang="ru-RU" sz="1600" dirty="0" smtClean="0">
                <a:latin typeface="Corbel" pitchFamily="34" charset="0"/>
              </a:rPr>
              <a:t>.</a:t>
            </a:r>
          </a:p>
          <a:p>
            <a:r>
              <a:rPr lang="ru-RU" sz="1600" dirty="0" err="1" smtClean="0">
                <a:latin typeface="Corbel" pitchFamily="34" charset="0"/>
              </a:rPr>
              <a:t>Нирки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пуголовка</a:t>
            </a:r>
            <a:r>
              <a:rPr lang="ru-RU" sz="1600" dirty="0" smtClean="0">
                <a:latin typeface="Corbel" pitchFamily="34" charset="0"/>
              </a:rPr>
              <a:t> - </a:t>
            </a:r>
            <a:r>
              <a:rPr lang="ru-RU" sz="1600" dirty="0" err="1" smtClean="0">
                <a:latin typeface="Corbel" pitchFamily="34" charset="0"/>
              </a:rPr>
              <a:t>найбільш</a:t>
            </a:r>
            <a:r>
              <a:rPr lang="ru-RU" sz="1600" dirty="0" smtClean="0">
                <a:latin typeface="Corbel" pitchFamily="34" charset="0"/>
              </a:rPr>
              <a:t> просто </a:t>
            </a:r>
            <a:r>
              <a:rPr lang="ru-RU" sz="1600" dirty="0" err="1" smtClean="0">
                <a:latin typeface="Corbel" pitchFamily="34" charset="0"/>
              </a:rPr>
              <a:t>влаштовані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видільні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органи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з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усіх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відомих</a:t>
            </a:r>
            <a:r>
              <a:rPr lang="ru-RU" sz="1600" dirty="0" smtClean="0">
                <a:latin typeface="Corbel" pitchFamily="34" charset="0"/>
              </a:rPr>
              <a:t> у </a:t>
            </a:r>
            <a:r>
              <a:rPr lang="ru-RU" sz="1600" dirty="0" err="1" smtClean="0">
                <a:latin typeface="Corbel" pitchFamily="34" charset="0"/>
              </a:rPr>
              <a:t>хребетних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тварин</a:t>
            </a:r>
            <a:r>
              <a:rPr lang="ru-RU" sz="1600" dirty="0" smtClean="0">
                <a:latin typeface="Corbel" pitchFamily="34" charset="0"/>
              </a:rPr>
              <a:t>. В </a:t>
            </a:r>
            <a:r>
              <a:rPr lang="ru-RU" sz="1600" dirty="0" err="1" smtClean="0">
                <a:latin typeface="Corbel" pitchFamily="34" charset="0"/>
              </a:rPr>
              <a:t>залежності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від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свого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місця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розташування</a:t>
            </a:r>
            <a:r>
              <a:rPr lang="ru-RU" sz="1600" dirty="0" smtClean="0">
                <a:latin typeface="Corbel" pitchFamily="34" charset="0"/>
              </a:rPr>
              <a:t> вони </a:t>
            </a:r>
            <a:r>
              <a:rPr lang="ru-RU" sz="1600" dirty="0" err="1" smtClean="0">
                <a:latin typeface="Corbel" pitchFamily="34" charset="0"/>
              </a:rPr>
              <a:t>носять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назву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головних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нирок</a:t>
            </a:r>
            <a:r>
              <a:rPr lang="ru-RU" sz="1600" dirty="0" smtClean="0">
                <a:latin typeface="Corbel" pitchFamily="34" charset="0"/>
              </a:rPr>
              <a:t>. </a:t>
            </a:r>
            <a:r>
              <a:rPr lang="ru-RU" sz="1600" dirty="0" err="1" smtClean="0">
                <a:latin typeface="Corbel" pitchFamily="34" charset="0"/>
              </a:rPr>
              <a:t>Головні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нирки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функціонують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тільки</a:t>
            </a:r>
            <a:r>
              <a:rPr lang="ru-RU" sz="1600" dirty="0" smtClean="0">
                <a:latin typeface="Corbel" pitchFamily="34" charset="0"/>
              </a:rPr>
              <a:t> у личинок.</a:t>
            </a:r>
            <a:endParaRPr lang="ru-RU" sz="1500" dirty="0" smtClean="0">
              <a:latin typeface="Corbel" pitchFamily="34" charset="0"/>
            </a:endParaRPr>
          </a:p>
        </p:txBody>
      </p:sp>
      <p:pic>
        <p:nvPicPr>
          <p:cNvPr id="4098" name="Picture 2" descr="D:\Аня ;)\Школа\Биология\602px-Agalychnis_callidry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69885" cy="4547112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Нервова система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6526"/>
            <a:ext cx="9144000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Мозок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простий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пристрій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Він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видовжену</a:t>
            </a:r>
            <a:r>
              <a:rPr lang="ru-RU" sz="1500" dirty="0" smtClean="0">
                <a:latin typeface="Corbel" pitchFamily="34" charset="0"/>
              </a:rPr>
              <a:t> форму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складається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двох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передніх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півкуль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середнього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мозочка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представляє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поперечний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місток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довгастого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мозку</a:t>
            </a:r>
            <a:r>
              <a:rPr lang="ru-RU" sz="1500" dirty="0" smtClean="0">
                <a:latin typeface="Corbel" pitchFamily="34" charset="0"/>
              </a:rPr>
              <a:t>. 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сильніше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розвинений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мозок</a:t>
            </a:r>
            <a:r>
              <a:rPr lang="ru-RU" sz="1500" dirty="0" smtClean="0">
                <a:latin typeface="Corbel" pitchFamily="34" charset="0"/>
              </a:rPr>
              <a:t> (</a:t>
            </a:r>
            <a:r>
              <a:rPr lang="ru-RU" sz="1500" dirty="0" err="1" smtClean="0">
                <a:latin typeface="Corbel" pitchFamily="34" charset="0"/>
              </a:rPr>
              <a:t>далі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еволюції</a:t>
            </a:r>
            <a:r>
              <a:rPr lang="ru-RU" sz="1500" dirty="0" smtClean="0">
                <a:latin typeface="Corbel" pitchFamily="34" charset="0"/>
              </a:rPr>
              <a:t> буде </a:t>
            </a:r>
            <a:r>
              <a:rPr lang="ru-RU" sz="1500" dirty="0" err="1" smtClean="0">
                <a:latin typeface="Corbel" pitchFamily="34" charset="0"/>
              </a:rPr>
              <a:t>спостерігатися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саме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розвиток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переднього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мозку</a:t>
            </a:r>
            <a:r>
              <a:rPr lang="ru-RU" sz="1500" dirty="0" smtClean="0">
                <a:latin typeface="Corbel" pitchFamily="34" charset="0"/>
              </a:rPr>
              <a:t>), </a:t>
            </a:r>
            <a:r>
              <a:rPr lang="ru-RU" sz="1500" dirty="0" err="1" smtClean="0">
                <a:latin typeface="Corbel" pitchFamily="34" charset="0"/>
              </a:rPr>
              <a:t>але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ще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немає</a:t>
            </a:r>
            <a:r>
              <a:rPr lang="ru-RU" sz="1500" dirty="0" smtClean="0">
                <a:latin typeface="Corbel" pitchFamily="34" charset="0"/>
              </a:rPr>
              <a:t> кори головного </a:t>
            </a:r>
            <a:r>
              <a:rPr lang="ru-RU" sz="1500" dirty="0" err="1" smtClean="0">
                <a:latin typeface="Corbel" pitchFamily="34" charset="0"/>
              </a:rPr>
              <a:t>мозку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сірої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речовини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нервові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клітини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розсіяні</a:t>
            </a:r>
            <a:r>
              <a:rPr lang="ru-RU" sz="1500" dirty="0" smtClean="0">
                <a:latin typeface="Corbel" pitchFamily="34" charset="0"/>
              </a:rPr>
              <a:t> по </a:t>
            </a:r>
            <a:r>
              <a:rPr lang="ru-RU" sz="1500" dirty="0" err="1" smtClean="0">
                <a:latin typeface="Corbel" pitchFamily="34" charset="0"/>
              </a:rPr>
              <a:t>всій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поверхні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Слабкий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розвиток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мозочка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пов'язано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одноманітністю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рухових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реакцій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Спинний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мозок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розвинений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набагато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краще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ніж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головний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В </a:t>
            </a:r>
            <a:r>
              <a:rPr lang="ru-RU" sz="1500" dirty="0" err="1" smtClean="0">
                <a:latin typeface="Corbel" pitchFamily="34" charset="0"/>
              </a:rPr>
              <a:t>основі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поведінки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переважають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безумовні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рефлекси</a:t>
            </a:r>
            <a:r>
              <a:rPr lang="ru-RU" sz="1500" dirty="0" smtClean="0">
                <a:latin typeface="Corbel" pitchFamily="34" charset="0"/>
              </a:rPr>
              <a:t>, а </a:t>
            </a:r>
            <a:r>
              <a:rPr lang="ru-RU" sz="1500" dirty="0" err="1" smtClean="0">
                <a:latin typeface="Corbel" pitchFamily="34" charset="0"/>
              </a:rPr>
              <a:t>умовні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виробляються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після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тривалого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поєднання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безумовних</a:t>
            </a:r>
            <a:r>
              <a:rPr lang="ru-RU" sz="1500" dirty="0" smtClean="0">
                <a:latin typeface="Corbel" pitchFamily="34" charset="0"/>
              </a:rPr>
              <a:t> та </a:t>
            </a:r>
            <a:r>
              <a:rPr lang="ru-RU" sz="1500" dirty="0" err="1" smtClean="0">
                <a:latin typeface="Corbel" pitchFamily="34" charset="0"/>
              </a:rPr>
              <a:t>умовних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подразників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З </a:t>
            </a:r>
            <a:r>
              <a:rPr lang="ru-RU" sz="1500" dirty="0" err="1" smtClean="0">
                <a:latin typeface="Corbel" pitchFamily="34" charset="0"/>
              </a:rPr>
              <a:t>почуттів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більш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розвинені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зір</a:t>
            </a:r>
            <a:r>
              <a:rPr lang="ru-RU" sz="1500" dirty="0" smtClean="0">
                <a:latin typeface="Corbel" pitchFamily="34" charset="0"/>
              </a:rPr>
              <a:t>, слух, нюх. </a:t>
            </a:r>
            <a:r>
              <a:rPr lang="uk-UA" sz="1500" dirty="0" smtClean="0">
                <a:latin typeface="Corbel" pitchFamily="34" charset="0"/>
              </a:rPr>
              <a:t>Язик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більшості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амфібій</a:t>
            </a:r>
            <a:r>
              <a:rPr lang="ru-RU" sz="1500" dirty="0" smtClean="0">
                <a:latin typeface="Corbel" pitchFamily="34" charset="0"/>
              </a:rPr>
              <a:t> добре </a:t>
            </a:r>
            <a:r>
              <a:rPr lang="ru-RU" sz="1500" dirty="0" err="1" smtClean="0">
                <a:latin typeface="Corbel" pitchFamily="34" charset="0"/>
              </a:rPr>
              <a:t>розвинений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в жаб </a:t>
            </a:r>
            <a:r>
              <a:rPr lang="ru-RU" sz="1500" dirty="0" err="1" smtClean="0">
                <a:latin typeface="Corbel" pitchFamily="34" charset="0"/>
              </a:rPr>
              <a:t>істотно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відрізняється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язика </a:t>
            </a:r>
            <a:r>
              <a:rPr lang="ru-RU" sz="1500" dirty="0" err="1" smtClean="0">
                <a:latin typeface="Corbel" pitchFamily="34" charset="0"/>
              </a:rPr>
              <a:t>інших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хребетних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тим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прикріплений</a:t>
            </a:r>
            <a:r>
              <a:rPr lang="ru-RU" sz="1500" dirty="0" smtClean="0">
                <a:latin typeface="Corbel" pitchFamily="34" charset="0"/>
              </a:rPr>
              <a:t> не </a:t>
            </a:r>
            <a:r>
              <a:rPr lang="ru-RU" sz="1500" dirty="0" err="1" smtClean="0">
                <a:latin typeface="Corbel" pitchFamily="34" charset="0"/>
              </a:rPr>
              <a:t>заднім</a:t>
            </a:r>
            <a:r>
              <a:rPr lang="ru-RU" sz="1500" dirty="0" smtClean="0">
                <a:latin typeface="Corbel" pitchFamily="34" charset="0"/>
              </a:rPr>
              <a:t>, а </a:t>
            </a:r>
            <a:r>
              <a:rPr lang="ru-RU" sz="1500" dirty="0" err="1" smtClean="0">
                <a:latin typeface="Corbel" pitchFamily="34" charset="0"/>
              </a:rPr>
              <a:t>переднім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кінцем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може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викидатися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рота.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Зуби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пристосовані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схоплювання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утримування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здобичі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але</a:t>
            </a:r>
            <a:r>
              <a:rPr lang="ru-RU" sz="1500" dirty="0" smtClean="0">
                <a:latin typeface="Corbel" pitchFamily="34" charset="0"/>
              </a:rPr>
              <a:t> не </a:t>
            </a:r>
            <a:r>
              <a:rPr lang="ru-RU" sz="1500" dirty="0" err="1" smtClean="0">
                <a:latin typeface="Corbel" pitchFamily="34" charset="0"/>
              </a:rPr>
              <a:t>можуть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служити</a:t>
            </a:r>
            <a:r>
              <a:rPr lang="ru-RU" sz="1500" dirty="0" smtClean="0">
                <a:latin typeface="Corbel" pitchFamily="34" charset="0"/>
              </a:rPr>
              <a:t> для </a:t>
            </a:r>
            <a:r>
              <a:rPr lang="ru-RU" sz="1500" dirty="0" err="1" smtClean="0">
                <a:latin typeface="Corbel" pitchFamily="34" charset="0"/>
              </a:rPr>
              <a:t>її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розжовування</a:t>
            </a:r>
            <a:r>
              <a:rPr lang="ru-RU" sz="1500" dirty="0" smtClean="0">
                <a:latin typeface="Corbel" pitchFamily="34" charset="0"/>
              </a:rPr>
              <a:t>. </a:t>
            </a:r>
            <a:endParaRPr lang="ru-RU" sz="1500" dirty="0" smtClean="0">
              <a:latin typeface="Corbel" pitchFamily="34" charset="0"/>
            </a:endParaRPr>
          </a:p>
        </p:txBody>
      </p:sp>
      <p:pic>
        <p:nvPicPr>
          <p:cNvPr id="1027" name="Picture 3" descr="D:\Аня ;)\Школа\Биология\Копия yuyz2-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312426"/>
            <a:ext cx="2928958" cy="211697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5286388"/>
            <a:ext cx="3500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i="1" dirty="0" smtClean="0">
                <a:latin typeface="Corbel" pitchFamily="34" charset="0"/>
              </a:rPr>
              <a:t>На малюнку:</a:t>
            </a:r>
          </a:p>
          <a:p>
            <a:r>
              <a:rPr lang="uk-UA" sz="1500" i="1" dirty="0" smtClean="0">
                <a:latin typeface="Corbel" pitchFamily="34" charset="0"/>
              </a:rPr>
              <a:t>1 – </a:t>
            </a:r>
            <a:r>
              <a:rPr lang="uk-UA" sz="1500" i="1" dirty="0" smtClean="0">
                <a:latin typeface="Corbel" pitchFamily="34" charset="0"/>
              </a:rPr>
              <a:t>головний мозок;</a:t>
            </a:r>
            <a:endParaRPr lang="uk-UA" sz="1500" i="1" dirty="0" smtClean="0">
              <a:latin typeface="Corbel" pitchFamily="34" charset="0"/>
            </a:endParaRPr>
          </a:p>
          <a:p>
            <a:r>
              <a:rPr lang="uk-UA" sz="1500" i="1" dirty="0" smtClean="0">
                <a:latin typeface="Corbel" pitchFamily="34" charset="0"/>
              </a:rPr>
              <a:t>2 – </a:t>
            </a:r>
            <a:r>
              <a:rPr lang="uk-UA" sz="1500" i="1" dirty="0" smtClean="0">
                <a:latin typeface="Corbel" pitchFamily="34" charset="0"/>
              </a:rPr>
              <a:t>спинний мозок;</a:t>
            </a:r>
            <a:endParaRPr lang="uk-UA" sz="1500" i="1" dirty="0" smtClean="0">
              <a:latin typeface="Corbel" pitchFamily="34" charset="0"/>
            </a:endParaRPr>
          </a:p>
          <a:p>
            <a:r>
              <a:rPr lang="uk-UA" sz="1500" i="1" dirty="0" smtClean="0">
                <a:latin typeface="Corbel" pitchFamily="34" charset="0"/>
              </a:rPr>
              <a:t>3 – </a:t>
            </a:r>
            <a:r>
              <a:rPr lang="uk-UA" sz="1500" i="1" dirty="0" smtClean="0">
                <a:latin typeface="Corbel" pitchFamily="34" charset="0"/>
              </a:rPr>
              <a:t>нерви.</a:t>
            </a:r>
            <a:endParaRPr lang="ru-RU" sz="1500" i="1" dirty="0" smtClean="0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6526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Органи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чуттів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досить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різноманітні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оскільки</a:t>
            </a:r>
            <a:r>
              <a:rPr lang="ru-RU" sz="1500" dirty="0" smtClean="0">
                <a:latin typeface="Corbel" pitchFamily="34" charset="0"/>
              </a:rPr>
              <a:t> в них </a:t>
            </a:r>
            <a:r>
              <a:rPr lang="ru-RU" sz="1500" dirty="0" err="1" smtClean="0">
                <a:latin typeface="Corbel" pitchFamily="34" charset="0"/>
              </a:rPr>
              <a:t>є</a:t>
            </a:r>
            <a:r>
              <a:rPr lang="ru-RU" sz="1500" dirty="0" smtClean="0">
                <a:latin typeface="Corbel" pitchFamily="34" charset="0"/>
              </a:rPr>
              <a:t> як </a:t>
            </a:r>
            <a:r>
              <a:rPr lang="ru-RU" sz="1500" dirty="0" err="1" smtClean="0">
                <a:latin typeface="Corbel" pitchFamily="34" charset="0"/>
              </a:rPr>
              <a:t>органи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характерні</a:t>
            </a:r>
            <a:r>
              <a:rPr lang="ru-RU" sz="1500" dirty="0" smtClean="0">
                <a:latin typeface="Corbel" pitchFamily="34" charset="0"/>
              </a:rPr>
              <a:t> для </a:t>
            </a:r>
            <a:r>
              <a:rPr lang="ru-RU" sz="1500" dirty="0" err="1" smtClean="0">
                <a:latin typeface="Corbel" pitchFamily="34" charset="0"/>
              </a:rPr>
              <a:t>мешканців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водойм</a:t>
            </a:r>
            <a:r>
              <a:rPr lang="ru-RU" sz="1500" dirty="0" smtClean="0">
                <a:latin typeface="Corbel" pitchFamily="34" charset="0"/>
              </a:rPr>
              <a:t>, так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такі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притаманні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наземним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тваринам</a:t>
            </a:r>
            <a:r>
              <a:rPr lang="ru-RU" sz="1500" dirty="0" smtClean="0">
                <a:latin typeface="Corbel" pitchFamily="34" charset="0"/>
              </a:rPr>
              <a:t>. Так, 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, як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риб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бічна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лінія</a:t>
            </a:r>
            <a:r>
              <a:rPr lang="ru-RU" sz="1500" dirty="0" smtClean="0">
                <a:latin typeface="Corbel" pitchFamily="34" charset="0"/>
              </a:rPr>
              <a:t>. У жаб вона </a:t>
            </a:r>
            <a:r>
              <a:rPr lang="ru-RU" sz="1500" dirty="0" err="1" smtClean="0">
                <a:latin typeface="Corbel" pitchFamily="34" charset="0"/>
              </a:rPr>
              <a:t>розвинена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стадії</a:t>
            </a:r>
            <a:r>
              <a:rPr lang="ru-RU" sz="1500" dirty="0" smtClean="0">
                <a:latin typeface="Corbel" pitchFamily="34" charset="0"/>
              </a:rPr>
              <a:t> личинки (</a:t>
            </a:r>
            <a:r>
              <a:rPr lang="ru-RU" sz="1500" dirty="0" err="1" smtClean="0">
                <a:latin typeface="Corbel" pitchFamily="34" charset="0"/>
              </a:rPr>
              <a:t>пуголовка</a:t>
            </a:r>
            <a:r>
              <a:rPr lang="ru-RU" sz="1500" dirty="0" smtClean="0">
                <a:latin typeface="Corbel" pitchFamily="34" charset="0"/>
              </a:rPr>
              <a:t>), а у </a:t>
            </a:r>
            <a:r>
              <a:rPr lang="ru-RU" sz="1500" dirty="0" err="1" smtClean="0">
                <a:latin typeface="Corbel" pitchFamily="34" charset="0"/>
              </a:rPr>
              <a:t>видів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постійно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мешкають</a:t>
            </a:r>
            <a:r>
              <a:rPr lang="ru-RU" sz="1500" dirty="0" smtClean="0">
                <a:latin typeface="Corbel" pitchFamily="34" charset="0"/>
              </a:rPr>
              <a:t> мохом у </a:t>
            </a:r>
            <a:r>
              <a:rPr lang="ru-RU" sz="1500" dirty="0" err="1" smtClean="0">
                <a:latin typeface="Corbel" pitchFamily="34" charset="0"/>
              </a:rPr>
              <a:t>водоймах</a:t>
            </a:r>
            <a:r>
              <a:rPr lang="ru-RU" sz="1500" dirty="0" smtClean="0">
                <a:latin typeface="Corbel" pitchFamily="34" charset="0"/>
              </a:rPr>
              <a:t> (</a:t>
            </a:r>
            <a:r>
              <a:rPr lang="ru-RU" sz="1500" dirty="0" err="1" smtClean="0">
                <a:latin typeface="Corbel" pitchFamily="34" charset="0"/>
              </a:rPr>
              <a:t>деякі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хвостаті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земноводні</a:t>
            </a:r>
            <a:r>
              <a:rPr lang="ru-RU" sz="1500" dirty="0" smtClean="0">
                <a:latin typeface="Corbel" pitchFamily="34" charset="0"/>
              </a:rPr>
              <a:t>), </a:t>
            </a:r>
            <a:r>
              <a:rPr lang="ru-RU" sz="1500" dirty="0" err="1" smtClean="0">
                <a:latin typeface="Corbel" pitchFamily="34" charset="0"/>
              </a:rPr>
              <a:t>зберігається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протягом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усього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життя</a:t>
            </a:r>
            <a:r>
              <a:rPr lang="ru-RU" sz="1500" dirty="0" smtClean="0">
                <a:latin typeface="Corbel" pitchFamily="34" charset="0"/>
              </a:rPr>
              <a:t>. А ось </a:t>
            </a:r>
            <a:r>
              <a:rPr lang="ru-RU" sz="1500" dirty="0" err="1" smtClean="0">
                <a:latin typeface="Corbel" pitchFamily="34" charset="0"/>
              </a:rPr>
              <a:t>очі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пристосовані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функціонування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суходолі</a:t>
            </a:r>
            <a:r>
              <a:rPr lang="ru-RU" sz="1500" dirty="0" smtClean="0">
                <a:latin typeface="Corbel" pitchFamily="34" charset="0"/>
              </a:rPr>
              <a:t>: вони </a:t>
            </a:r>
            <a:r>
              <a:rPr lang="ru-RU" sz="1500" dirty="0" err="1" smtClean="0">
                <a:latin typeface="Corbel" pitchFamily="34" charset="0"/>
              </a:rPr>
              <a:t>допомагають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тваринам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краще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 err="1" smtClean="0">
                <a:latin typeface="Corbel" pitchFamily="34" charset="0"/>
              </a:rPr>
              <a:t>орієнтуватися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в </a:t>
            </a:r>
            <a:r>
              <a:rPr lang="ru-RU" sz="1500" dirty="0" err="1" smtClean="0">
                <a:latin typeface="Corbel" pitchFamily="34" charset="0"/>
              </a:rPr>
              <a:t>навколишньому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просторі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знаходити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об'єкти</a:t>
            </a:r>
            <a:r>
              <a:rPr lang="ru-RU" sz="1500" dirty="0" smtClean="0">
                <a:latin typeface="Corbel" pitchFamily="34" charset="0"/>
              </a:rPr>
              <a:t> жив-</a:t>
            </a:r>
          </a:p>
          <a:p>
            <a:r>
              <a:rPr lang="ru-RU" sz="1500" dirty="0" err="1" smtClean="0">
                <a:latin typeface="Corbel" pitchFamily="34" charset="0"/>
              </a:rPr>
              <a:t>лення</a:t>
            </a:r>
            <a:r>
              <a:rPr lang="ru-RU" sz="1500" dirty="0" smtClean="0">
                <a:latin typeface="Corbel" pitchFamily="34" charset="0"/>
              </a:rPr>
              <a:t>. Але </a:t>
            </a:r>
            <a:r>
              <a:rPr lang="ru-RU" sz="1500" dirty="0" err="1" smtClean="0">
                <a:latin typeface="Corbel" pitchFamily="34" charset="0"/>
              </a:rPr>
              <a:t>сприймають</a:t>
            </a:r>
            <a:r>
              <a:rPr lang="ru-RU" sz="1500" dirty="0" smtClean="0">
                <a:latin typeface="Corbel" pitchFamily="34" charset="0"/>
              </a:rPr>
              <a:t> вони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предмети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рухаються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ресихання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очі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захищені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трьома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повіками</a:t>
            </a:r>
            <a:r>
              <a:rPr lang="ru-RU" sz="1500" dirty="0" smtClean="0">
                <a:latin typeface="Corbel" pitchFamily="34" charset="0"/>
              </a:rPr>
              <a:t> (</a:t>
            </a:r>
            <a:r>
              <a:rPr lang="ru-RU" sz="1500" dirty="0" err="1" smtClean="0">
                <a:latin typeface="Corbel" pitchFamily="34" charset="0"/>
              </a:rPr>
              <a:t>верхньою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нижньою</a:t>
            </a:r>
            <a:r>
              <a:rPr lang="ru-RU" sz="1500" dirty="0" smtClean="0">
                <a:latin typeface="Corbel" pitchFamily="34" charset="0"/>
              </a:rPr>
              <a:t> та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миготливою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перетинкою</a:t>
            </a:r>
            <a:r>
              <a:rPr lang="ru-RU" sz="1500" dirty="0" smtClean="0">
                <a:latin typeface="Corbel" pitchFamily="34" charset="0"/>
              </a:rPr>
              <a:t>). 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розвинений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кольоровий</a:t>
            </a:r>
            <a:r>
              <a:rPr lang="ru-RU" sz="1500" dirty="0" smtClean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зір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Очі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жаби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опуклі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розташовані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над </a:t>
            </a:r>
            <a:r>
              <a:rPr lang="ru-RU" sz="1500" dirty="0" err="1" smtClean="0">
                <a:latin typeface="Corbel" pitchFamily="34" charset="0"/>
              </a:rPr>
              <a:t>поверхнею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голови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Це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дає</a:t>
            </a:r>
            <a:r>
              <a:rPr lang="ru-RU" sz="1500" dirty="0" smtClean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змогу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тварині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перебувати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воді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спостерігати</a:t>
            </a:r>
            <a:r>
              <a:rPr lang="ru-RU" sz="1500" dirty="0" smtClean="0">
                <a:latin typeface="Corbel" pitchFamily="34" charset="0"/>
              </a:rPr>
              <a:t> за </a:t>
            </a:r>
            <a:r>
              <a:rPr lang="ru-RU" sz="1500" dirty="0" err="1" smtClean="0">
                <a:latin typeface="Corbel" pitchFamily="34" charset="0"/>
              </a:rPr>
              <a:t>тим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відбува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поза </a:t>
            </a:r>
            <a:r>
              <a:rPr lang="ru-RU" sz="1500" dirty="0" err="1" smtClean="0">
                <a:latin typeface="Corbel" pitchFamily="34" charset="0"/>
              </a:rPr>
              <a:t>водним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середовищем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Органи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слуху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здатні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сприймати</a:t>
            </a:r>
            <a:r>
              <a:rPr lang="ru-RU" sz="1500" dirty="0" smtClean="0">
                <a:latin typeface="Corbel" pitchFamily="34" charset="0"/>
              </a:rPr>
              <a:t> звуки, </a:t>
            </a:r>
            <a:r>
              <a:rPr lang="ru-RU" sz="1500" dirty="0" err="1" smtClean="0">
                <a:latin typeface="Corbel" pitchFamily="34" charset="0"/>
              </a:rPr>
              <a:t>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поширю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в наземному </a:t>
            </a:r>
            <a:r>
              <a:rPr lang="ru-RU" sz="1500" dirty="0" err="1" smtClean="0">
                <a:latin typeface="Corbel" pitchFamily="34" charset="0"/>
              </a:rPr>
              <a:t>середовищі</a:t>
            </a:r>
            <a:r>
              <a:rPr lang="ru-RU" sz="1500" dirty="0" smtClean="0">
                <a:latin typeface="Corbel" pitchFamily="34" charset="0"/>
              </a:rPr>
              <a:t>. Тому, </a:t>
            </a:r>
            <a:r>
              <a:rPr lang="ru-RU" sz="1500" dirty="0" err="1" smtClean="0">
                <a:latin typeface="Corbel" pitchFamily="34" charset="0"/>
              </a:rPr>
              <a:t>крім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внутрішнього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вуха</a:t>
            </a:r>
            <a:r>
              <a:rPr lang="ru-RU" sz="1500" dirty="0" smtClean="0">
                <a:latin typeface="Corbel" pitchFamily="34" charset="0"/>
              </a:rPr>
              <a:t>, вони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мають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ще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середнє</a:t>
            </a:r>
            <a:r>
              <a:rPr lang="ru-RU" sz="1500" dirty="0" smtClean="0">
                <a:latin typeface="Corbel" pitchFamily="34" charset="0"/>
              </a:rPr>
              <a:t>. До </a:t>
            </a:r>
            <a:r>
              <a:rPr lang="ru-RU" sz="1500" dirty="0" err="1" smtClean="0">
                <a:latin typeface="Corbel" pitchFamily="34" charset="0"/>
              </a:rPr>
              <a:t>його</a:t>
            </a:r>
            <a:r>
              <a:rPr lang="ru-RU" sz="1500" dirty="0" smtClean="0">
                <a:latin typeface="Corbel" pitchFamily="34" charset="0"/>
              </a:rPr>
              <a:t> складу входить </a:t>
            </a:r>
            <a:r>
              <a:rPr lang="ru-RU" sz="1500" dirty="0" err="1" smtClean="0">
                <a:latin typeface="Corbel" pitchFamily="34" charset="0"/>
              </a:rPr>
              <a:t>слухова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кісточка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 err="1" smtClean="0">
                <a:latin typeface="Corbel" pitchFamily="34" charset="0"/>
              </a:rPr>
              <a:t>барабанна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перетинка</a:t>
            </a:r>
            <a:r>
              <a:rPr lang="ru-RU" sz="1500" dirty="0" smtClean="0">
                <a:latin typeface="Corbel" pitchFamily="34" charset="0"/>
              </a:rPr>
              <a:t>. Вона </a:t>
            </a:r>
            <a:r>
              <a:rPr lang="ru-RU" sz="1500" dirty="0" err="1" smtClean="0">
                <a:latin typeface="Corbel" pitchFamily="34" charset="0"/>
              </a:rPr>
              <a:t>відокремлює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заповнену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повітрям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порожнину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середнього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вуха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довкілля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Звукові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коливання</a:t>
            </a:r>
            <a:r>
              <a:rPr lang="ru-RU" sz="1500" dirty="0" smtClean="0">
                <a:latin typeface="Corbel" pitchFamily="34" charset="0"/>
              </a:rPr>
              <a:t> через </a:t>
            </a:r>
            <a:r>
              <a:rPr lang="ru-RU" sz="1500" dirty="0" err="1" smtClean="0">
                <a:latin typeface="Corbel" pitchFamily="34" charset="0"/>
              </a:rPr>
              <a:t>барабанну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перетинку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слухову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кісточку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передаються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внутрішнє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вухо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Саме</a:t>
            </a:r>
            <a:r>
              <a:rPr lang="ru-RU" sz="1500" dirty="0" smtClean="0">
                <a:latin typeface="Corbel" pitchFamily="34" charset="0"/>
              </a:rPr>
              <a:t> там </a:t>
            </a:r>
            <a:r>
              <a:rPr lang="ru-RU" sz="1500" dirty="0" err="1" smtClean="0">
                <a:latin typeface="Corbel" pitchFamily="34" charset="0"/>
              </a:rPr>
              <a:t>розташовані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чутливі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клітини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сприймають</a:t>
            </a:r>
            <a:r>
              <a:rPr lang="ru-RU" sz="1500" dirty="0" smtClean="0">
                <a:latin typeface="Corbel" pitchFamily="34" charset="0"/>
              </a:rPr>
              <a:t> звуки. З </a:t>
            </a:r>
            <a:r>
              <a:rPr lang="ru-RU" sz="1500" dirty="0" err="1" smtClean="0">
                <a:latin typeface="Corbel" pitchFamily="34" charset="0"/>
              </a:rPr>
              <a:t>внутрішнім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вухом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пов'язаний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орган </a:t>
            </a:r>
            <a:r>
              <a:rPr lang="ru-RU" sz="1500" dirty="0" err="1" smtClean="0">
                <a:latin typeface="Corbel" pitchFamily="34" charset="0"/>
              </a:rPr>
              <a:t>рівноваги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Чутливі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клітини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слугують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смаковими</a:t>
            </a:r>
            <a:r>
              <a:rPr lang="ru-RU" sz="1500" dirty="0" smtClean="0">
                <a:latin typeface="Corbel" pitchFamily="34" charset="0"/>
              </a:rPr>
              <a:t> рецепторами, </a:t>
            </a:r>
            <a:r>
              <a:rPr lang="ru-RU" sz="1500" dirty="0" err="1" smtClean="0">
                <a:latin typeface="Corbel" pitchFamily="34" charset="0"/>
              </a:rPr>
              <a:t>розташовані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язиці</a:t>
            </a:r>
            <a:r>
              <a:rPr lang="ru-RU" sz="1500" dirty="0" smtClean="0">
                <a:latin typeface="Corbel" pitchFamily="34" charset="0"/>
              </a:rPr>
              <a:t> та </a:t>
            </a:r>
          </a:p>
          <a:p>
            <a:r>
              <a:rPr lang="ru-RU" sz="1500" dirty="0" smtClean="0">
                <a:latin typeface="Corbel" pitchFamily="34" charset="0"/>
              </a:rPr>
              <a:t>у </a:t>
            </a:r>
            <a:r>
              <a:rPr lang="ru-RU" sz="1500" dirty="0" err="1" smtClean="0">
                <a:latin typeface="Corbel" pitchFamily="34" charset="0"/>
              </a:rPr>
              <a:t>ротовій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порожнині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Чутливі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клітини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шкірі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сприймають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хімічні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речовини</a:t>
            </a:r>
            <a:r>
              <a:rPr lang="ru-RU" sz="1500" dirty="0" smtClean="0">
                <a:latin typeface="Corbel" pitchFamily="34" charset="0"/>
              </a:rPr>
              <a:t>, </a:t>
            </a:r>
          </a:p>
          <a:p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</a:t>
            </a:r>
            <a:r>
              <a:rPr lang="ru-RU" sz="1500" dirty="0" err="1" smtClean="0">
                <a:latin typeface="Corbel" pitchFamily="34" charset="0"/>
              </a:rPr>
              <a:t>дотик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зміни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температури</a:t>
            </a:r>
            <a:r>
              <a:rPr lang="ru-RU" sz="1500" dirty="0" smtClean="0">
                <a:latin typeface="Corbel" pitchFamily="34" charset="0"/>
              </a:rPr>
              <a:t>.</a:t>
            </a:r>
            <a:endParaRPr lang="ru-RU" sz="1500" dirty="0" smtClean="0">
              <a:latin typeface="Corbel" pitchFamily="34" charset="0"/>
            </a:endParaRPr>
          </a:p>
        </p:txBody>
      </p:sp>
      <p:pic>
        <p:nvPicPr>
          <p:cNvPr id="2050" name="Picture 2" descr="D:\Аня ;)\Школа\Биология\383375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18159"/>
            <a:ext cx="3143272" cy="248247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Розмноження і розвиток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6526"/>
            <a:ext cx="914400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Земноводні </a:t>
            </a:r>
            <a:r>
              <a:rPr lang="uk-UA" sz="1500" dirty="0" smtClean="0">
                <a:latin typeface="Corbel" pitchFamily="34" charset="0"/>
              </a:rPr>
              <a:t>- різностатеві тварини, у багатьох спостерігається статевий диморфізм. </a:t>
            </a:r>
            <a:r>
              <a:rPr lang="uk-UA" sz="1500" dirty="0" smtClean="0">
                <a:latin typeface="Corbel" pitchFamily="34" charset="0"/>
              </a:rPr>
              <a:t>Яєчники самок і самців насінники розташовуються в порожнині </a:t>
            </a:r>
            <a:r>
              <a:rPr lang="uk-UA" sz="1500" dirty="0" err="1" smtClean="0">
                <a:latin typeface="Corbel" pitchFamily="34" charset="0"/>
              </a:rPr>
              <a:t>тіла.Статеві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залози парні. У більшості земноводних запліднення зовнішнє.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У </a:t>
            </a:r>
            <a:r>
              <a:rPr lang="ru-RU" sz="1500" dirty="0" err="1" smtClean="0">
                <a:latin typeface="Corbel" pitchFamily="34" charset="0"/>
              </a:rPr>
              <a:t>щойно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вилуп</a:t>
            </a:r>
            <a:r>
              <a:rPr lang="uk-UA" sz="1500" dirty="0" err="1" smtClean="0">
                <a:latin typeface="Corbel" pitchFamily="34" charset="0"/>
              </a:rPr>
              <a:t>івшегося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пуголовка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трав'ян</a:t>
            </a:r>
            <a:r>
              <a:rPr lang="uk-UA" sz="1500" dirty="0" err="1" smtClean="0">
                <a:latin typeface="Corbel" pitchFamily="34" charset="0"/>
              </a:rPr>
              <a:t>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або</a:t>
            </a:r>
            <a:r>
              <a:rPr lang="ru-RU" sz="1500" dirty="0" smtClean="0">
                <a:latin typeface="Corbel" pitchFamily="34" charset="0"/>
              </a:rPr>
              <a:t> остромордо</a:t>
            </a:r>
            <a:r>
              <a:rPr lang="uk-UA" sz="1500" dirty="0" smtClean="0">
                <a:latin typeface="Corbel" pitchFamily="34" charset="0"/>
              </a:rPr>
              <a:t>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жаби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частини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ще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ледь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позначені</a:t>
            </a:r>
            <a:r>
              <a:rPr lang="ru-RU" sz="1500" dirty="0" smtClean="0">
                <a:latin typeface="Corbel" pitchFamily="34" charset="0"/>
              </a:rPr>
              <a:t>. Голова </a:t>
            </a:r>
            <a:r>
              <a:rPr lang="ru-RU" sz="1500" dirty="0" err="1" smtClean="0">
                <a:latin typeface="Corbel" pitchFamily="34" charset="0"/>
              </a:rPr>
              <a:t>відділена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тулуба</a:t>
            </a:r>
            <a:r>
              <a:rPr lang="ru-RU" sz="1500" dirty="0" smtClean="0">
                <a:latin typeface="Corbel" pitchFamily="34" charset="0"/>
              </a:rPr>
              <a:t> легким </a:t>
            </a:r>
            <a:r>
              <a:rPr lang="ru-RU" sz="1500" dirty="0" err="1" smtClean="0">
                <a:latin typeface="Corbel" pitchFamily="34" charset="0"/>
              </a:rPr>
              <a:t>перехопленням</a:t>
            </a:r>
            <a:r>
              <a:rPr lang="ru-RU" sz="1500" dirty="0" smtClean="0">
                <a:latin typeface="Corbel" pitchFamily="34" charset="0"/>
              </a:rPr>
              <a:t>, а </a:t>
            </a:r>
            <a:r>
              <a:rPr lang="ru-RU" sz="1500" dirty="0" err="1" smtClean="0">
                <a:latin typeface="Corbel" pitchFamily="34" charset="0"/>
              </a:rPr>
              <a:t>задній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кінець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витягнут</a:t>
            </a:r>
            <a:r>
              <a:rPr lang="uk-UA" sz="1500" dirty="0" err="1" smtClean="0">
                <a:latin typeface="Corbel" pitchFamily="34" charset="0"/>
              </a:rPr>
              <a:t>ий</a:t>
            </a:r>
            <a:r>
              <a:rPr lang="ru-RU" sz="1500" dirty="0" smtClean="0">
                <a:latin typeface="Corbel" pitchFamily="34" charset="0"/>
              </a:rPr>
              <a:t> в коротенький </a:t>
            </a:r>
            <a:r>
              <a:rPr lang="ru-RU" sz="1500" dirty="0" err="1" smtClean="0">
                <a:latin typeface="Corbel" pitchFamily="34" charset="0"/>
              </a:rPr>
              <a:t>виріст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хвіст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Хвіст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оточений</a:t>
            </a:r>
            <a:r>
              <a:rPr lang="ru-RU" sz="1500" dirty="0" smtClean="0">
                <a:latin typeface="Corbel" pitchFamily="34" charset="0"/>
              </a:rPr>
              <a:t> нешироким плавником,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йде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уздовж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спини</a:t>
            </a:r>
            <a:r>
              <a:rPr lang="ru-RU" sz="1500" dirty="0" smtClean="0">
                <a:latin typeface="Corbel" pitchFamily="34" charset="0"/>
              </a:rPr>
              <a:t> личинки, весь </a:t>
            </a:r>
            <a:r>
              <a:rPr lang="ru-RU" sz="1500" dirty="0" err="1" smtClean="0">
                <a:latin typeface="Corbel" pitchFamily="34" charset="0"/>
              </a:rPr>
              <a:t>кістяк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якої</a:t>
            </a:r>
            <a:r>
              <a:rPr lang="ru-RU" sz="1500" dirty="0" smtClean="0">
                <a:latin typeface="Corbel" pitchFamily="34" charset="0"/>
              </a:rPr>
              <a:t> представлений </a:t>
            </a:r>
            <a:r>
              <a:rPr lang="ru-RU" sz="1500" dirty="0" err="1" smtClean="0">
                <a:latin typeface="Corbel" pitchFamily="34" charset="0"/>
              </a:rPr>
              <a:t>лише</a:t>
            </a:r>
            <a:r>
              <a:rPr lang="ru-RU" sz="1500" dirty="0" smtClean="0">
                <a:latin typeface="Corbel" pitchFamily="34" charset="0"/>
              </a:rPr>
              <a:t> хордою. У </a:t>
            </a:r>
            <a:r>
              <a:rPr lang="ru-RU" sz="1500" dirty="0" err="1" smtClean="0">
                <a:latin typeface="Corbel" pitchFamily="34" charset="0"/>
              </a:rPr>
              <a:t>цей</a:t>
            </a:r>
            <a:r>
              <a:rPr lang="ru-RU" sz="1500" dirty="0" smtClean="0">
                <a:latin typeface="Corbel" pitchFamily="34" charset="0"/>
              </a:rPr>
              <a:t> час личинки </a:t>
            </a:r>
            <a:r>
              <a:rPr lang="ru-RU" sz="1500" dirty="0" err="1" smtClean="0">
                <a:latin typeface="Corbel" pitchFamily="34" charset="0"/>
              </a:rPr>
              <a:t>ще</a:t>
            </a:r>
            <a:r>
              <a:rPr lang="ru-RU" sz="1500" dirty="0" smtClean="0">
                <a:latin typeface="Corbel" pitchFamily="34" charset="0"/>
              </a:rPr>
              <a:t> не </a:t>
            </a:r>
            <a:r>
              <a:rPr lang="ru-RU" sz="1500" dirty="0" err="1" smtClean="0">
                <a:latin typeface="Corbel" pitchFamily="34" charset="0"/>
              </a:rPr>
              <a:t>здатні</a:t>
            </a:r>
            <a:r>
              <a:rPr lang="ru-RU" sz="1500" dirty="0" smtClean="0">
                <a:latin typeface="Corbel" pitchFamily="34" charset="0"/>
              </a:rPr>
              <a:t> активно </a:t>
            </a:r>
            <a:r>
              <a:rPr lang="ru-RU" sz="1500" dirty="0" err="1" smtClean="0">
                <a:latin typeface="Corbel" pitchFamily="34" charset="0"/>
              </a:rPr>
              <a:t>пересуватися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великими </a:t>
            </a:r>
            <a:r>
              <a:rPr lang="ru-RU" sz="1500" dirty="0" err="1" smtClean="0">
                <a:latin typeface="Corbel" pitchFamily="34" charset="0"/>
              </a:rPr>
              <a:t>гронами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нерухомо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висять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порожніх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оболонках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яєць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яких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вийшли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утримуючись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особливим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личинков</a:t>
            </a:r>
            <a:r>
              <a:rPr lang="uk-UA" sz="1500" dirty="0" err="1" smtClean="0">
                <a:latin typeface="Corbel" pitchFamily="34" charset="0"/>
              </a:rPr>
              <a:t>им</a:t>
            </a:r>
            <a:r>
              <a:rPr lang="ru-RU" sz="1500" dirty="0" smtClean="0">
                <a:latin typeface="Corbel" pitchFamily="34" charset="0"/>
              </a:rPr>
              <a:t> органом </a:t>
            </a:r>
            <a:r>
              <a:rPr lang="ru-RU" sz="1500" dirty="0" err="1" smtClean="0">
                <a:latin typeface="Corbel" pitchFamily="34" charset="0"/>
              </a:rPr>
              <a:t>прилипання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підковоподібно</a:t>
            </a:r>
            <a:r>
              <a:rPr lang="uk-UA" sz="1500" dirty="0" smtClean="0">
                <a:latin typeface="Corbel" pitchFamily="34" charset="0"/>
              </a:rPr>
              <a:t>ю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присоско</a:t>
            </a:r>
            <a:r>
              <a:rPr lang="uk-UA" sz="1500" dirty="0" smtClean="0">
                <a:latin typeface="Corbel" pitchFamily="34" charset="0"/>
              </a:rPr>
              <a:t>ю</a:t>
            </a:r>
            <a:r>
              <a:rPr lang="ru-RU" sz="1500" dirty="0" smtClean="0">
                <a:latin typeface="Corbel" pitchFamily="34" charset="0"/>
              </a:rPr>
              <a:t>. На </a:t>
            </a:r>
            <a:r>
              <a:rPr lang="ru-RU" sz="1500" dirty="0" err="1" smtClean="0">
                <a:latin typeface="Corbel" pitchFamily="34" charset="0"/>
              </a:rPr>
              <a:t>ранній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стадії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розвитку</a:t>
            </a:r>
            <a:r>
              <a:rPr lang="ru-RU" sz="1500" dirty="0" smtClean="0">
                <a:latin typeface="Corbel" pitchFamily="34" charset="0"/>
              </a:rPr>
              <a:t> личинка </a:t>
            </a:r>
            <a:r>
              <a:rPr lang="ru-RU" sz="1500" dirty="0" err="1" smtClean="0">
                <a:latin typeface="Corbel" pitchFamily="34" charset="0"/>
              </a:rPr>
              <a:t>харчується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залишковим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жовтком</a:t>
            </a:r>
            <a:r>
              <a:rPr lang="ru-RU" sz="1500" dirty="0" smtClean="0">
                <a:latin typeface="Corbel" pitchFamily="34" charset="0"/>
              </a:rPr>
              <a:t>, не </a:t>
            </a:r>
            <a:r>
              <a:rPr lang="ru-RU" sz="1500" dirty="0" err="1" smtClean="0">
                <a:latin typeface="Corbel" pitchFamily="34" charset="0"/>
              </a:rPr>
              <a:t>використаним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яйці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під</a:t>
            </a:r>
            <a:r>
              <a:rPr lang="ru-RU" sz="1500" dirty="0" smtClean="0">
                <a:latin typeface="Corbel" pitchFamily="34" charset="0"/>
              </a:rPr>
              <a:t> час </a:t>
            </a:r>
            <a:r>
              <a:rPr lang="ru-RU" sz="1500" dirty="0" err="1" smtClean="0">
                <a:latin typeface="Corbel" pitchFamily="34" charset="0"/>
              </a:rPr>
              <a:t>розвитку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зародка</a:t>
            </a:r>
            <a:r>
              <a:rPr lang="ru-RU" sz="1500" dirty="0" smtClean="0">
                <a:latin typeface="Corbel" pitchFamily="34" charset="0"/>
              </a:rPr>
              <a:t>. На </a:t>
            </a:r>
            <a:r>
              <a:rPr lang="ru-RU" sz="1500" dirty="0" err="1" smtClean="0">
                <a:latin typeface="Corbel" pitchFamily="34" charset="0"/>
              </a:rPr>
              <a:t>нижній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поверхні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голови</a:t>
            </a:r>
            <a:r>
              <a:rPr lang="ru-RU" sz="1500" dirty="0" smtClean="0">
                <a:latin typeface="Corbel" pitchFamily="34" charset="0"/>
              </a:rPr>
              <a:t> так</a:t>
            </a:r>
            <a:r>
              <a:rPr lang="uk-UA" sz="1500" dirty="0" err="1" smtClean="0">
                <a:latin typeface="Corbel" pitchFamily="34" charset="0"/>
              </a:rPr>
              <a:t>ої</a:t>
            </a:r>
            <a:r>
              <a:rPr lang="ru-RU" sz="1500" dirty="0" smtClean="0">
                <a:latin typeface="Corbel" pitchFamily="34" charset="0"/>
              </a:rPr>
              <a:t> личинки </a:t>
            </a:r>
            <a:r>
              <a:rPr lang="ru-RU" sz="1500" dirty="0" err="1" smtClean="0">
                <a:latin typeface="Corbel" pitchFamily="34" charset="0"/>
              </a:rPr>
              <a:t>вже</a:t>
            </a:r>
            <a:r>
              <a:rPr lang="ru-RU" sz="1500" dirty="0" smtClean="0">
                <a:latin typeface="Corbel" pitchFamily="34" charset="0"/>
              </a:rPr>
              <a:t> ясно </a:t>
            </a:r>
            <a:r>
              <a:rPr lang="ru-RU" sz="1500" dirty="0" err="1" smtClean="0">
                <a:latin typeface="Corbel" pitchFamily="34" charset="0"/>
              </a:rPr>
              <a:t>позначено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ротов</a:t>
            </a:r>
            <a:r>
              <a:rPr lang="uk-UA" sz="1500" dirty="0" smtClean="0">
                <a:latin typeface="Corbel" pitchFamily="34" charset="0"/>
              </a:rPr>
              <a:t>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впячіван</a:t>
            </a:r>
            <a:r>
              <a:rPr lang="uk-UA" sz="1500" dirty="0" err="1" smtClean="0">
                <a:latin typeface="Corbel" pitchFamily="34" charset="0"/>
              </a:rPr>
              <a:t>ня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прилягає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тонкостінної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широкої</a:t>
            </a:r>
            <a:r>
              <a:rPr lang="ru-RU" sz="1500" dirty="0" smtClean="0">
                <a:latin typeface="Corbel" pitchFamily="34" charset="0"/>
              </a:rPr>
              <a:t> глот</a:t>
            </a:r>
            <a:r>
              <a:rPr lang="uk-UA" sz="1500" dirty="0" err="1" smtClean="0">
                <a:latin typeface="Corbel" pitchFamily="34" charset="0"/>
              </a:rPr>
              <a:t>ки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Однак</a:t>
            </a:r>
            <a:r>
              <a:rPr lang="ru-RU" sz="1500" dirty="0" smtClean="0">
                <a:latin typeface="Corbel" pitchFamily="34" charset="0"/>
              </a:rPr>
              <a:t>, у </a:t>
            </a:r>
            <a:r>
              <a:rPr lang="ru-RU" sz="1500" dirty="0" err="1" smtClean="0">
                <a:latin typeface="Corbel" pitchFamily="34" charset="0"/>
              </a:rPr>
              <a:t>зв'язку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личинка </a:t>
            </a:r>
            <a:r>
              <a:rPr lang="ru-RU" sz="1500" dirty="0" err="1" smtClean="0">
                <a:latin typeface="Corbel" pitchFamily="34" charset="0"/>
              </a:rPr>
              <a:t>ще</a:t>
            </a:r>
            <a:r>
              <a:rPr lang="ru-RU" sz="1500" dirty="0" smtClean="0">
                <a:latin typeface="Corbel" pitchFamily="34" charset="0"/>
              </a:rPr>
              <a:t> активно не </a:t>
            </a:r>
            <a:r>
              <a:rPr lang="ru-RU" sz="1500" dirty="0" err="1" smtClean="0">
                <a:latin typeface="Corbel" pitchFamily="34" charset="0"/>
              </a:rPr>
              <a:t>харчується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сполучення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між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цими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двома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відділами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травної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системи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немає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ротовий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отвір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відсутній</a:t>
            </a:r>
            <a:r>
              <a:rPr lang="ru-RU" sz="1500" dirty="0" smtClean="0">
                <a:latin typeface="Corbel" pitchFamily="34" charset="0"/>
              </a:rPr>
              <a:t>. Широка глотка переходить в </a:t>
            </a:r>
            <a:r>
              <a:rPr lang="ru-RU" sz="1500" dirty="0" err="1" smtClean="0">
                <a:latin typeface="Corbel" pitchFamily="34" charset="0"/>
              </a:rPr>
              <a:t>різко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звуж</a:t>
            </a:r>
            <a:r>
              <a:rPr lang="uk-UA" sz="1500" dirty="0" err="1" smtClean="0">
                <a:latin typeface="Corbel" pitchFamily="34" charset="0"/>
              </a:rPr>
              <a:t>ений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стравохід</a:t>
            </a:r>
            <a:r>
              <a:rPr lang="ru-RU" sz="1500" dirty="0" smtClean="0">
                <a:latin typeface="Corbel" pitchFamily="34" charset="0"/>
              </a:rPr>
              <a:t>, за </a:t>
            </a:r>
            <a:r>
              <a:rPr lang="ru-RU" sz="1500" dirty="0" err="1" smtClean="0">
                <a:latin typeface="Corbel" pitchFamily="34" charset="0"/>
              </a:rPr>
              <a:t>яким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слідує</a:t>
            </a:r>
            <a:r>
              <a:rPr lang="ru-RU" sz="1500" dirty="0" smtClean="0">
                <a:latin typeface="Corbel" pitchFamily="34" charset="0"/>
              </a:rPr>
              <a:t> короткий, не </a:t>
            </a:r>
            <a:r>
              <a:rPr lang="ru-RU" sz="1500" dirty="0" err="1" smtClean="0">
                <a:latin typeface="Corbel" pitchFamily="34" charset="0"/>
              </a:rPr>
              <a:t>поділений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відділи</a:t>
            </a:r>
            <a:r>
              <a:rPr lang="ru-RU" sz="1500" dirty="0" smtClean="0">
                <a:latin typeface="Corbel" pitchFamily="34" charset="0"/>
              </a:rPr>
              <a:t> кишечник. </a:t>
            </a:r>
            <a:r>
              <a:rPr lang="ru-RU" sz="1500" dirty="0" err="1" smtClean="0">
                <a:latin typeface="Corbel" pitchFamily="34" charset="0"/>
              </a:rPr>
              <a:t>Порожнина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травної</a:t>
            </a:r>
            <a:r>
              <a:rPr lang="ru-RU" sz="1500" dirty="0" smtClean="0">
                <a:latin typeface="Corbel" pitchFamily="34" charset="0"/>
              </a:rPr>
              <a:t> трубки </a:t>
            </a:r>
            <a:r>
              <a:rPr lang="ru-RU" sz="1500" dirty="0" err="1" smtClean="0">
                <a:latin typeface="Corbel" pitchFamily="34" charset="0"/>
              </a:rPr>
              <a:t>заповнена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жовтком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спинн</a:t>
            </a:r>
            <a:r>
              <a:rPr lang="uk-UA" sz="1500" dirty="0" smtClean="0">
                <a:latin typeface="Corbel" pitchFamily="34" charset="0"/>
              </a:rPr>
              <a:t>і</a:t>
            </a:r>
            <a:r>
              <a:rPr lang="ru-RU" sz="1500" dirty="0" err="1" smtClean="0">
                <a:latin typeface="Corbel" pitchFamily="34" charset="0"/>
              </a:rPr>
              <a:t>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стороні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її</a:t>
            </a:r>
            <a:r>
              <a:rPr lang="ru-RU" sz="1500" dirty="0" smtClean="0">
                <a:latin typeface="Corbel" pitchFamily="34" charset="0"/>
              </a:rPr>
              <a:t> проходить </a:t>
            </a:r>
            <a:r>
              <a:rPr lang="ru-RU" sz="1500" dirty="0" err="1" smtClean="0">
                <a:latin typeface="Corbel" pitchFamily="34" charset="0"/>
              </a:rPr>
              <a:t>вузький</a:t>
            </a:r>
            <a:r>
              <a:rPr lang="ru-RU" sz="1500" dirty="0" smtClean="0">
                <a:latin typeface="Corbel" pitchFamily="34" charset="0"/>
              </a:rPr>
              <a:t> канал, де кишка </a:t>
            </a:r>
            <a:r>
              <a:rPr lang="ru-RU" sz="1500" dirty="0" err="1" smtClean="0">
                <a:latin typeface="Corbel" pitchFamily="34" charset="0"/>
              </a:rPr>
              <a:t>з'єднується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зовнішнім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середовищем</a:t>
            </a:r>
            <a:r>
              <a:rPr lang="ru-RU" sz="1500" dirty="0" smtClean="0">
                <a:latin typeface="Corbel" pitchFamily="34" charset="0"/>
              </a:rPr>
              <a:t> через </a:t>
            </a:r>
            <a:r>
              <a:rPr lang="ru-RU" sz="1500" dirty="0" err="1" smtClean="0">
                <a:latin typeface="Corbel" pitchFamily="34" charset="0"/>
              </a:rPr>
              <a:t>задній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отвір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Ранн</a:t>
            </a:r>
            <a:r>
              <a:rPr lang="uk-UA" sz="1500" dirty="0" err="1" smtClean="0">
                <a:latin typeface="Corbel" pitchFamily="34" charset="0"/>
              </a:rPr>
              <a:t>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розвиток</a:t>
            </a:r>
            <a:r>
              <a:rPr lang="ru-RU" sz="1500" dirty="0" smtClean="0">
                <a:latin typeface="Corbel" pitchFamily="34" charset="0"/>
              </a:rPr>
              <a:t> анального </a:t>
            </a:r>
            <a:r>
              <a:rPr lang="ru-RU" sz="1500" dirty="0" err="1" smtClean="0">
                <a:latin typeface="Corbel" pitchFamily="34" charset="0"/>
              </a:rPr>
              <a:t>отвору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пов'язано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тим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задній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відділ</a:t>
            </a:r>
            <a:r>
              <a:rPr lang="ru-RU" sz="1500" dirty="0" smtClean="0">
                <a:latin typeface="Corbel" pitchFamily="34" charset="0"/>
              </a:rPr>
              <a:t> кишки </a:t>
            </a:r>
            <a:r>
              <a:rPr lang="ru-RU" sz="1500" dirty="0" err="1" smtClean="0">
                <a:latin typeface="Corbel" pitchFamily="34" charset="0"/>
              </a:rPr>
              <a:t>відкриваються</a:t>
            </a:r>
            <a:r>
              <a:rPr lang="ru-RU" sz="1500" dirty="0" smtClean="0">
                <a:latin typeface="Corbel" pitchFamily="34" charset="0"/>
              </a:rPr>
              <a:t> протоки </a:t>
            </a:r>
            <a:r>
              <a:rPr lang="ru-RU" sz="1500" dirty="0" err="1" smtClean="0">
                <a:latin typeface="Corbel" pitchFamily="34" charset="0"/>
              </a:rPr>
              <a:t>видільних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органів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які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розвиваються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функціонують</a:t>
            </a:r>
            <a:r>
              <a:rPr lang="ru-RU" sz="1500" dirty="0" smtClean="0">
                <a:latin typeface="Corbel" pitchFamily="34" charset="0"/>
              </a:rPr>
              <a:t> у </a:t>
            </a:r>
            <a:r>
              <a:rPr lang="ru-RU" sz="1500" dirty="0" err="1" smtClean="0">
                <a:latin typeface="Corbel" pitchFamily="34" charset="0"/>
              </a:rPr>
              <a:t>пуголовка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дуже</a:t>
            </a:r>
            <a:r>
              <a:rPr lang="ru-RU" sz="1500" dirty="0" smtClean="0">
                <a:latin typeface="Corbel" pitchFamily="34" charset="0"/>
              </a:rPr>
              <a:t> рано</a:t>
            </a:r>
            <a:r>
              <a:rPr lang="ru-RU" sz="1500" dirty="0" smtClean="0">
                <a:latin typeface="Corbel" pitchFamily="34" charset="0"/>
              </a:rPr>
              <a:t>.</a:t>
            </a:r>
            <a:endParaRPr lang="ru-RU" sz="1500" dirty="0">
              <a:latin typeface="Corbe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 ;)\Школа\Биология\Metamorphosis_frog_Mey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53752"/>
            <a:ext cx="6286544" cy="4714909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57950" y="1643050"/>
            <a:ext cx="285752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i="1" dirty="0" smtClean="0">
                <a:latin typeface="Corbel" pitchFamily="34" charset="0"/>
              </a:rPr>
              <a:t>Життєвий цикл Амфібій:</a:t>
            </a:r>
            <a:endParaRPr lang="uk-UA" sz="1500" i="1" dirty="0" smtClean="0">
              <a:latin typeface="Corbel" pitchFamily="34" charset="0"/>
            </a:endParaRPr>
          </a:p>
          <a:p>
            <a:r>
              <a:rPr lang="uk-UA" sz="1500" i="1" dirty="0" smtClean="0">
                <a:latin typeface="Corbel" pitchFamily="34" charset="0"/>
              </a:rPr>
              <a:t>1 – </a:t>
            </a:r>
            <a:r>
              <a:rPr lang="uk-UA" sz="1500" i="1" dirty="0" smtClean="0">
                <a:latin typeface="Corbel" pitchFamily="34" charset="0"/>
              </a:rPr>
              <a:t>пуголовок з хвостом без кінцівок;</a:t>
            </a:r>
            <a:endParaRPr lang="uk-UA" sz="1500" i="1" dirty="0" smtClean="0">
              <a:latin typeface="Corbel" pitchFamily="34" charset="0"/>
            </a:endParaRPr>
          </a:p>
          <a:p>
            <a:r>
              <a:rPr lang="uk-UA" sz="1500" i="1" dirty="0" smtClean="0">
                <a:latin typeface="Corbel" pitchFamily="34" charset="0"/>
              </a:rPr>
              <a:t>2 – </a:t>
            </a:r>
            <a:r>
              <a:rPr lang="uk-UA" sz="1500" i="1" dirty="0" smtClean="0">
                <a:latin typeface="Corbel" pitchFamily="34" charset="0"/>
              </a:rPr>
              <a:t>пуголовок з хвостом і з однією парою кінцівок;</a:t>
            </a:r>
            <a:endParaRPr lang="uk-UA" sz="1500" i="1" dirty="0" smtClean="0">
              <a:latin typeface="Corbel" pitchFamily="34" charset="0"/>
            </a:endParaRPr>
          </a:p>
          <a:p>
            <a:r>
              <a:rPr lang="uk-UA" sz="1500" i="1" dirty="0" smtClean="0">
                <a:latin typeface="Corbel" pitchFamily="34" charset="0"/>
              </a:rPr>
              <a:t>3 – </a:t>
            </a:r>
            <a:r>
              <a:rPr lang="uk-UA" sz="1500" i="1" dirty="0" smtClean="0">
                <a:latin typeface="Corbel" pitchFamily="34" charset="0"/>
              </a:rPr>
              <a:t>пуголовок все ще з хвостом і з двома парами кінцівок;</a:t>
            </a:r>
          </a:p>
          <a:p>
            <a:r>
              <a:rPr lang="uk-UA" sz="1500" i="1" dirty="0" smtClean="0">
                <a:latin typeface="Corbel" pitchFamily="34" charset="0"/>
              </a:rPr>
              <a:t>4 – молода жаба з залишком хвоста;</a:t>
            </a:r>
          </a:p>
          <a:p>
            <a:r>
              <a:rPr lang="uk-UA" sz="1500" i="1" dirty="0" smtClean="0">
                <a:latin typeface="Corbel" pitchFamily="34" charset="0"/>
              </a:rPr>
              <a:t>5 – доросла жаба без хвоста.</a:t>
            </a:r>
            <a:endParaRPr lang="ru-RU" sz="1500" i="1" dirty="0" smtClean="0">
              <a:latin typeface="Corbe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Екологія земноводних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652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Амфібії </a:t>
            </a:r>
            <a:r>
              <a:rPr lang="uk-UA" sz="1500" dirty="0" smtClean="0">
                <a:latin typeface="Corbel" pitchFamily="34" charset="0"/>
              </a:rPr>
              <a:t>живуть у різних екологічних умовах. Є серед них водні форми, які ніколи не виходять на сушу. Це переважно хвостаті земноводні. Дихають вони як за допомогою зябер, так і за допомогою легенів, підіймаючись на поверхню води і заковтуючи повітря. В окремих представників легені повністю зникають і газообмін відбувається крізь шкіру або слизову оболонку ротової порожнини. Водні форми мають видовжене тіло, довгий хвіст з добре розвиненим плавцем. Кінцівки ж навпаки, розвинені слабо. Більшість амфібій ведуть напівводяний спосіб життя. Розмножуються вони і розвиваються у воді, багато з цих тварин і зимують у водоймах.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Серед земноводних є види, які більшу частину свого життя проводять на деревах. Це переважно жителі вологих тропічних лісів, які і розмножуються на деревах, відкладаючи яйця у дупла та на великі листки, де збирається вода. Наші квакші ведуть деревний спосіб життя, але розмножуються у водоймах.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Восени всі земноводні наближаються до місць зимівлі. Зелені жаби, а також трав'яна зимують у водоймах, збираючись групами у глибоких промерзаючи місцях або зариваючись у мул. </a:t>
            </a:r>
            <a:r>
              <a:rPr lang="uk-UA" sz="1500" dirty="0" err="1" smtClean="0">
                <a:latin typeface="Corbel" pitchFamily="34" charset="0"/>
              </a:rPr>
              <a:t>Гостроморді</a:t>
            </a:r>
            <a:r>
              <a:rPr lang="uk-UA" sz="1500" dirty="0" smtClean="0">
                <a:latin typeface="Corbel" pitchFamily="34" charset="0"/>
              </a:rPr>
              <a:t> жаби і квакші здебільшого зимують на суші, але частина особин може зимувати у водоймах. Ропухи, </a:t>
            </a:r>
            <a:r>
              <a:rPr lang="uk-UA" sz="1500" dirty="0" err="1" smtClean="0">
                <a:latin typeface="Corbel" pitchFamily="34" charset="0"/>
              </a:rPr>
              <a:t>джерлянки</a:t>
            </a:r>
            <a:r>
              <a:rPr lang="uk-UA" sz="1500" dirty="0" smtClean="0">
                <a:latin typeface="Corbel" pitchFamily="34" charset="0"/>
              </a:rPr>
              <a:t>, часникові жаби, тритони, саламандри проводять зиму на суші, забираючись у ями, нори гризунів, під коріння, пеньки та ін. У суворі зими, коли земля глибоко промерзає, велика їх кількість гине. У напівпустинях і пустинях земноводні впадають у літню сплячку. Під час оціпеніння всі життєві процеси дуже сповільнюються.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У неволі при хорошому утриманні зафіксовано таку тривалість життя земноводних: жаби трав'яної - 18, </a:t>
            </a:r>
            <a:r>
              <a:rPr lang="uk-UA" sz="1500" dirty="0" err="1" smtClean="0">
                <a:latin typeface="Corbel" pitchFamily="34" charset="0"/>
              </a:rPr>
              <a:t>джерлянки</a:t>
            </a:r>
            <a:r>
              <a:rPr lang="uk-UA" sz="1500" dirty="0" smtClean="0">
                <a:latin typeface="Corbel" pitchFamily="34" charset="0"/>
              </a:rPr>
              <a:t> - 29, ропухи - 36 років. У природних умовах тривалість життя земноводних коротша і становить 3-6 років. </a:t>
            </a:r>
            <a:endParaRPr lang="ru-RU" sz="1500" dirty="0">
              <a:latin typeface="Corbe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06526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Усі </a:t>
            </a:r>
            <a:r>
              <a:rPr lang="uk-UA" sz="1500" dirty="0" smtClean="0">
                <a:latin typeface="Corbel" pitchFamily="34" charset="0"/>
              </a:rPr>
              <a:t>земноводні корисні для людини. Живлячись безхребетними, вони помітно знижують чисельність комах - шкідників, кровососів, переносників захворювань людини і тварин. Серед хвостатих земноводних України найпоширенішим є тритон звичайний, чисельність якого досить велика. У його харчовому раціоні переважають </a:t>
            </a:r>
            <a:r>
              <a:rPr lang="uk-UA" sz="1500" dirty="0" err="1" smtClean="0">
                <a:latin typeface="Corbel" pitchFamily="34" charset="0"/>
              </a:rPr>
              <a:t>комари</a:t>
            </a:r>
            <a:r>
              <a:rPr lang="uk-UA" sz="1500" dirty="0" smtClean="0">
                <a:latin typeface="Corbel" pitchFamily="34" charset="0"/>
              </a:rPr>
              <a:t>. Видовий склад кормів </a:t>
            </a:r>
            <a:r>
              <a:rPr lang="uk-UA" sz="1500" dirty="0" err="1" smtClean="0">
                <a:latin typeface="Corbel" pitchFamily="34" charset="0"/>
              </a:rPr>
              <a:t>червоночеревої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err="1" smtClean="0">
                <a:latin typeface="Corbel" pitchFamily="34" charset="0"/>
              </a:rPr>
              <a:t>джерлянки</a:t>
            </a:r>
            <a:r>
              <a:rPr lang="uk-UA" sz="1500" dirty="0" smtClean="0">
                <a:latin typeface="Corbel" pitchFamily="34" charset="0"/>
              </a:rPr>
              <a:t> свідчить про велику її користь для рибного господарства. Вона поїдає ворогів риб. Жаби ставкові також знижують велику кількість цих комах.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Певне значення мають амфібії як кормова база риб, птахів, хутрових звірів. У ряді країн - Франції, Італії, </a:t>
            </a:r>
            <a:r>
              <a:rPr lang="uk-UA" sz="1500" dirty="0" err="1" smtClean="0">
                <a:latin typeface="Corbel" pitchFamily="34" charset="0"/>
              </a:rPr>
              <a:t>Пд-Сх</a:t>
            </a:r>
            <a:r>
              <a:rPr lang="uk-UA" sz="1500" dirty="0" smtClean="0">
                <a:latin typeface="Corbel" pitchFamily="34" charset="0"/>
              </a:rPr>
              <a:t> Азії, Америці - окремих земноводних (саламандр і жаб) використовують у їжу. У США є ферми, де розводять жабу-бика. На світовому ринку 1 кг жаб коштує вдвічі дорожче, ніж 1 кг осетрових риб.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Жаби</a:t>
            </a:r>
            <a:r>
              <a:rPr lang="uk-UA" sz="1500" dirty="0" smtClean="0">
                <a:latin typeface="Corbel" pitchFamily="34" charset="0"/>
              </a:rPr>
              <a:t>, тритони, аксолотлі є об'єктами </a:t>
            </a:r>
            <a:r>
              <a:rPr lang="uk-UA" sz="1500" dirty="0" err="1" smtClean="0">
                <a:latin typeface="Corbel" pitchFamily="34" charset="0"/>
              </a:rPr>
              <a:t>медико-біологічних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err="1" smtClean="0">
                <a:latin typeface="Corbel" pitchFamily="34" charset="0"/>
              </a:rPr>
              <a:t>дос-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ліджень</a:t>
            </a:r>
            <a:r>
              <a:rPr lang="uk-UA" sz="1500" dirty="0" smtClean="0">
                <a:latin typeface="Corbel" pitchFamily="34" charset="0"/>
              </a:rPr>
              <a:t>. На </a:t>
            </a:r>
            <a:r>
              <a:rPr lang="uk-UA" sz="1500" dirty="0" smtClean="0">
                <a:latin typeface="Corbel" pitchFamily="34" charset="0"/>
              </a:rPr>
              <a:t>основі вивчення будови в функціонування зорового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аналізатора </a:t>
            </a:r>
            <a:r>
              <a:rPr lang="uk-UA" sz="1500" dirty="0" smtClean="0">
                <a:latin typeface="Corbel" pitchFamily="34" charset="0"/>
              </a:rPr>
              <a:t>жаби біоніки створили прилад </a:t>
            </a:r>
            <a:r>
              <a:rPr lang="uk-UA" sz="1500" dirty="0" err="1" smtClean="0">
                <a:latin typeface="Corbel" pitchFamily="34" charset="0"/>
              </a:rPr>
              <a:t>ретинатрон</a:t>
            </a:r>
            <a:r>
              <a:rPr lang="uk-UA" sz="1500" dirty="0" smtClean="0">
                <a:latin typeface="Corbel" pitchFamily="34" charset="0"/>
              </a:rPr>
              <a:t>, який на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аеродромах </a:t>
            </a:r>
            <a:r>
              <a:rPr lang="uk-UA" sz="1500" dirty="0" smtClean="0">
                <a:latin typeface="Corbel" pitchFamily="34" charset="0"/>
              </a:rPr>
              <a:t>разом із радіолокаторами дає змогу добре </a:t>
            </a:r>
            <a:r>
              <a:rPr lang="uk-UA" sz="1500" dirty="0" err="1" smtClean="0">
                <a:latin typeface="Corbel" pitchFamily="34" charset="0"/>
              </a:rPr>
              <a:t>розріз-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няти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рухому об'єкти (літаки), стежити за ними.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Земноводні </a:t>
            </a:r>
            <a:r>
              <a:rPr lang="uk-UA" sz="1500" dirty="0" smtClean="0">
                <a:latin typeface="Corbel" pitchFamily="34" charset="0"/>
              </a:rPr>
              <a:t>можуть завдавати і деякої шкоди: переносити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небезпечні </a:t>
            </a:r>
            <a:r>
              <a:rPr lang="uk-UA" sz="1500" dirty="0" smtClean="0">
                <a:latin typeface="Corbel" pitchFamily="34" charset="0"/>
              </a:rPr>
              <a:t>хвороби, поїдати мальків риб. </a:t>
            </a:r>
            <a:r>
              <a:rPr lang="uk-UA" sz="1500" dirty="0" smtClean="0">
                <a:latin typeface="Corbel" pitchFamily="34" charset="0"/>
              </a:rPr>
              <a:t>У </a:t>
            </a:r>
            <a:r>
              <a:rPr lang="uk-UA" sz="1500" dirty="0" smtClean="0">
                <a:latin typeface="Corbel" pitchFamily="34" charset="0"/>
              </a:rPr>
              <a:t>деяких країнах </a:t>
            </a:r>
            <a:r>
              <a:rPr lang="uk-UA" sz="1500" dirty="0" err="1" smtClean="0">
                <a:latin typeface="Corbel" pitchFamily="34" charset="0"/>
              </a:rPr>
              <a:t>За-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хідної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Європи у результаті діяльності людини чисельність </a:t>
            </a:r>
            <a:r>
              <a:rPr lang="uk-UA" sz="1500" dirty="0" err="1" smtClean="0">
                <a:latin typeface="Corbel" pitchFamily="34" charset="0"/>
              </a:rPr>
              <a:t>зем-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новодних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різко скоротилася. Тому у Польщі, Англії, ФРН та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деяких </a:t>
            </a:r>
            <a:r>
              <a:rPr lang="uk-UA" sz="1500" dirty="0" smtClean="0">
                <a:latin typeface="Corbel" pitchFamily="34" charset="0"/>
              </a:rPr>
              <a:t>інших країнах ці тварини охороняються законом. </a:t>
            </a:r>
            <a:endParaRPr lang="ru-RU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Окремі </a:t>
            </a:r>
            <a:r>
              <a:rPr lang="uk-UA" sz="1500" dirty="0" smtClean="0">
                <a:latin typeface="Corbel" pitchFamily="34" charset="0"/>
              </a:rPr>
              <a:t>види стали нечисленними і в нашій країні. Повсюдно потребують охорони плямиста саламандра, жаба прудка, ропуха очеретяна, тритони карпатський та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гірський </a:t>
            </a:r>
            <a:r>
              <a:rPr lang="uk-UA" sz="1500" dirty="0" smtClean="0">
                <a:latin typeface="Corbel" pitchFamily="34" charset="0"/>
              </a:rPr>
              <a:t>які занесені до Червоної книги.</a:t>
            </a:r>
            <a:endParaRPr lang="ru-RU" sz="1500" dirty="0">
              <a:latin typeface="Corbel" pitchFamily="34" charset="0"/>
            </a:endParaRPr>
          </a:p>
        </p:txBody>
      </p:sp>
      <p:pic>
        <p:nvPicPr>
          <p:cNvPr id="4098" name="Picture 2" descr="D:\Аня ;)\Школа\Биология\800px-Unidentified_frog_of_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357563"/>
            <a:ext cx="3567142" cy="257176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Значення і охорона земноводних</a:t>
            </a:r>
            <a:endParaRPr lang="uk-UA" sz="47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Аня ;)\Школа\Биология\f529f2aa2560.jpg"/>
          <p:cNvPicPr>
            <a:picLocks noChangeAspect="1" noChangeArrowheads="1"/>
          </p:cNvPicPr>
          <p:nvPr/>
        </p:nvPicPr>
        <p:blipFill>
          <a:blip r:embed="rId2"/>
          <a:srcRect t="4805" b="1502"/>
          <a:stretch>
            <a:fillRect/>
          </a:stretch>
        </p:blipFill>
        <p:spPr bwMode="auto">
          <a:xfrm>
            <a:off x="24696" y="285728"/>
            <a:ext cx="9047898" cy="6357982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6157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yrillicChancellor" pitchFamily="2" charset="0"/>
              </a:rPr>
              <a:t>Дякую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yrillicChancellor" pitchFamily="2" charset="0"/>
              </a:rPr>
              <a:t> за 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yrillicChancellor" pitchFamily="2" charset="0"/>
              </a:rPr>
              <a:t>увагу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yrillicChancellor" pitchFamily="2" charset="0"/>
              </a:rPr>
              <a:t>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yrillicChancellor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815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Джерела</a:t>
            </a:r>
            <a:endParaRPr lang="uk-UA" sz="47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908" y="1571612"/>
            <a:ext cx="30003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coolreferat.com</a:t>
            </a:r>
            <a:endParaRPr lang="uk-UA" sz="16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school.xvatit.com</a:t>
            </a:r>
            <a:endParaRPr lang="uk-UA" sz="16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bankreferatov.com.ua</a:t>
            </a:r>
            <a:endParaRPr lang="uk-UA" sz="16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uk.wikipedia.org</a:t>
            </a:r>
            <a:endParaRPr lang="uk-UA" sz="16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latin typeface="Corbel" pitchFamily="34" charset="0"/>
              </a:rPr>
              <a:t>cytoplazma.ru</a:t>
            </a:r>
            <a:endParaRPr lang="ru-RU" sz="1600" dirty="0">
              <a:latin typeface="Corbe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06526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                                                                        </a:t>
            </a:r>
            <a:r>
              <a:rPr lang="uk-UA" sz="1500" b="1" dirty="0" smtClean="0">
                <a:latin typeface="Corbel" pitchFamily="34" charset="0"/>
              </a:rPr>
              <a:t>Клас </a:t>
            </a:r>
            <a:r>
              <a:rPr lang="uk-UA" sz="1500" b="1" dirty="0">
                <a:latin typeface="Corbel" pitchFamily="34" charset="0"/>
              </a:rPr>
              <a:t>земноводні або амфібії </a:t>
            </a:r>
            <a:r>
              <a:rPr lang="uk-UA" sz="1500" dirty="0">
                <a:latin typeface="Corbel" pitchFamily="34" charset="0"/>
              </a:rPr>
              <a:t>- лат. </a:t>
            </a:r>
            <a:r>
              <a:rPr lang="uk-UA" sz="1500" dirty="0" err="1">
                <a:latin typeface="Corbel" pitchFamily="34" charset="0"/>
              </a:rPr>
              <a:t>Amphibia</a:t>
            </a:r>
            <a:r>
              <a:rPr lang="uk-UA" sz="1500" dirty="0">
                <a:latin typeface="Corbel" pitchFamily="34" charset="0"/>
              </a:rPr>
              <a:t>, стародавні хребетні </a:t>
            </a:r>
            <a:r>
              <a:rPr lang="uk-UA" sz="1500" dirty="0" err="1" smtClean="0">
                <a:latin typeface="Corbel" pitchFamily="34" charset="0"/>
              </a:rPr>
              <a:t>твари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ни</a:t>
            </a:r>
            <a:r>
              <a:rPr lang="uk-UA" sz="1500" dirty="0">
                <a:latin typeface="Corbel" pitchFamily="34" charset="0"/>
              </a:rPr>
              <a:t>, які з'явилися задовго до появи плазунів. При вивченні викопних </a:t>
            </a:r>
            <a:r>
              <a:rPr lang="uk-UA" sz="1500" dirty="0" err="1" smtClean="0">
                <a:latin typeface="Corbel" pitchFamily="34" charset="0"/>
              </a:rPr>
              <a:t>реш-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ток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тварин, вченими було припущено, що земноводні походять від </a:t>
            </a:r>
            <a:r>
              <a:rPr lang="uk-UA" sz="1500" dirty="0" err="1" smtClean="0">
                <a:latin typeface="Corbel" pitchFamily="34" charset="0"/>
              </a:rPr>
              <a:t>кисте-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перих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риб. Перші земноводні стали пристосовуватися до суші, і на </a:t>
            </a:r>
            <a:r>
              <a:rPr lang="uk-UA" sz="1500" dirty="0" err="1" smtClean="0">
                <a:latin typeface="Corbel" pitchFamily="34" charset="0"/>
              </a:rPr>
              <a:t>відмі-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ну </a:t>
            </a:r>
            <a:r>
              <a:rPr lang="uk-UA" sz="1500" dirty="0">
                <a:latin typeface="Corbel" pitchFamily="34" charset="0"/>
              </a:rPr>
              <a:t>від кистеперих риб, вони втратили зябра і стали дихати за допомогою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легенів</a:t>
            </a:r>
            <a:r>
              <a:rPr lang="uk-UA" sz="1500" dirty="0">
                <a:latin typeface="Corbel" pitchFamily="34" charset="0"/>
              </a:rPr>
              <a:t>, також замість плавців у них з'явилися п'ятипалі кінцівки. </a:t>
            </a:r>
            <a:r>
              <a:rPr lang="uk-UA" sz="1500" dirty="0" err="1" smtClean="0">
                <a:latin typeface="Corbel" pitchFamily="34" charset="0"/>
              </a:rPr>
              <a:t>Зарод-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ження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перших земноводних відбувалося під час девонського періоду і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вже </a:t>
            </a:r>
            <a:r>
              <a:rPr lang="uk-UA" sz="1500" dirty="0">
                <a:latin typeface="Corbel" pitchFamily="34" charset="0"/>
              </a:rPr>
              <a:t>в кам'яновугільному періоді, земноводні поширилися по всій земній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кулі </a:t>
            </a:r>
            <a:r>
              <a:rPr lang="uk-UA" sz="1500" dirty="0">
                <a:latin typeface="Corbel" pitchFamily="34" charset="0"/>
              </a:rPr>
              <a:t>і відрізнялися один від одного своєю різноманітністю</a:t>
            </a:r>
            <a:r>
              <a:rPr lang="uk-UA" sz="1500" dirty="0" smtClean="0">
                <a:latin typeface="Corbel" pitchFamily="34" charset="0"/>
              </a:rPr>
              <a:t>.</a:t>
            </a:r>
          </a:p>
          <a:p>
            <a:r>
              <a:rPr lang="uk-UA" sz="1500" dirty="0" smtClean="0">
                <a:latin typeface="Corbel" pitchFamily="34" charset="0"/>
              </a:rPr>
              <a:t>                                                                          Це перші наземні хребетні, котрі зберігають тісний зв'язок з водяним </a:t>
            </a:r>
            <a:r>
              <a:rPr lang="uk-UA" sz="1500" dirty="0" err="1" smtClean="0">
                <a:latin typeface="Corbel" pitchFamily="34" charset="0"/>
              </a:rPr>
              <a:t>се-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редовищем</a:t>
            </a:r>
            <a:r>
              <a:rPr lang="uk-UA" sz="1500" dirty="0" smtClean="0">
                <a:latin typeface="Corbel" pitchFamily="34" charset="0"/>
              </a:rPr>
              <a:t>. Розмножуються у воді (у частини видів, зокрема, у поширеної в Карпатах саламандри, відоме </a:t>
            </a:r>
            <a:r>
              <a:rPr lang="uk-UA" sz="1500" dirty="0" err="1" smtClean="0">
                <a:latin typeface="Corbel" pitchFamily="34" charset="0"/>
              </a:rPr>
              <a:t>яйцеживородіння</a:t>
            </a:r>
            <a:r>
              <a:rPr lang="uk-UA" sz="1500" dirty="0" smtClean="0">
                <a:latin typeface="Corbel" pitchFamily="34" charset="0"/>
              </a:rPr>
              <a:t>). У процесі індивідуального розвитку земноводні </a:t>
            </a:r>
            <a:r>
              <a:rPr lang="uk-UA" sz="1500" dirty="0" err="1" smtClean="0">
                <a:latin typeface="Corbel" pitchFamily="34" charset="0"/>
              </a:rPr>
              <a:t>прохо-дять</a:t>
            </a:r>
            <a:r>
              <a:rPr lang="uk-UA" sz="1500" dirty="0" smtClean="0">
                <a:latin typeface="Corbel" pitchFamily="34" charset="0"/>
              </a:rPr>
              <a:t> стадію водної личинки, що дихає зябрами. У дорослих, окрім легень, у якості додаткового органу </a:t>
            </a:r>
            <a:r>
              <a:rPr lang="uk-UA" sz="1500" dirty="0" err="1" smtClean="0">
                <a:latin typeface="Corbel" pitchFamily="34" charset="0"/>
              </a:rPr>
              <a:t>ди-хання</a:t>
            </a:r>
            <a:r>
              <a:rPr lang="uk-UA" sz="1500" dirty="0" smtClean="0">
                <a:latin typeface="Corbel" pitchFamily="34" charset="0"/>
              </a:rPr>
              <a:t> використовується шкіра, вкрита слизом, що також засвідчує їхній тісний зв'язок з вологими біотопами.</a:t>
            </a:r>
          </a:p>
          <a:p>
            <a:r>
              <a:rPr lang="uk-UA" sz="1500" dirty="0" smtClean="0">
                <a:latin typeface="Corbel" pitchFamily="34" charset="0"/>
              </a:rPr>
              <a:t>Це найменший за кількістю видів (3-4 тисячі) клас наземних хребетних. З них виділяються 3 великі ряди:</a:t>
            </a:r>
          </a:p>
          <a:p>
            <a:pPr>
              <a:buFont typeface="Wingdings" pitchFamily="2" charset="2"/>
              <a:buChar char="Ø"/>
            </a:pPr>
            <a:r>
              <a:rPr lang="uk-UA" sz="1500" dirty="0" smtClean="0">
                <a:latin typeface="Corbel" pitchFamily="34" charset="0"/>
              </a:rPr>
              <a:t>  безногі;</a:t>
            </a:r>
            <a:endParaRPr lang="en-US" sz="15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500" dirty="0" smtClean="0">
                <a:latin typeface="Corbel" pitchFamily="34" charset="0"/>
              </a:rPr>
              <a:t>  хвостаті;</a:t>
            </a:r>
            <a:endParaRPr lang="en-US" sz="15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500" dirty="0" smtClean="0">
                <a:latin typeface="Corbel" pitchFamily="34" charset="0"/>
              </a:rPr>
              <a:t>  безхвості.</a:t>
            </a:r>
          </a:p>
          <a:p>
            <a:r>
              <a:rPr lang="uk-UA" sz="1500" dirty="0" smtClean="0">
                <a:latin typeface="Corbel" pitchFamily="34" charset="0"/>
              </a:rPr>
              <a:t>В Україні поширені види двох останніх груп (20 видів). Найвідомішими у нас є такі види, як </a:t>
            </a: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тритон звичайний, ропуха сіра, жаба озерна.</a:t>
            </a:r>
            <a:endParaRPr lang="uk-UA" sz="1500" dirty="0">
              <a:latin typeface="Corbel" pitchFamily="34" charset="0"/>
            </a:endParaRPr>
          </a:p>
        </p:txBody>
      </p:sp>
      <p:pic>
        <p:nvPicPr>
          <p:cNvPr id="21506" name="Picture 2" descr="D:\Аня ;)\Школа\Биология\659px-Cochranella_spino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604459"/>
            <a:ext cx="2714644" cy="2467483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Загальна інформація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06526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Довжина </a:t>
            </a:r>
            <a:r>
              <a:rPr lang="uk-UA" sz="1500" dirty="0">
                <a:latin typeface="Corbel" pitchFamily="34" charset="0"/>
              </a:rPr>
              <a:t>тіла від 1,5 см до 1,6 м, проте переважають дрібні форми (3-30 </a:t>
            </a:r>
            <a:r>
              <a:rPr lang="uk-UA" sz="1500" dirty="0" smtClean="0">
                <a:latin typeface="Corbel" pitchFamily="34" charset="0"/>
              </a:rPr>
              <a:t>см). Тіло земноводних, як і риб, складається з голови, тулуба й хвоста (мал.1). Але в жаб, ропух і деяких інших представників цього класу</a:t>
            </a:r>
          </a:p>
          <a:p>
            <a:r>
              <a:rPr lang="uk-UA" sz="1500" dirty="0" smtClean="0">
                <a:latin typeface="Corbel" pitchFamily="34" charset="0"/>
              </a:rPr>
              <a:t>хвостовий відділ не виражений. Шкіра гола, без </a:t>
            </a:r>
            <a:r>
              <a:rPr lang="uk-UA" sz="1500" dirty="0" err="1" smtClean="0">
                <a:latin typeface="Corbel" pitchFamily="34" charset="0"/>
              </a:rPr>
              <a:t>лусок</a:t>
            </a:r>
            <a:r>
              <a:rPr lang="uk-UA" sz="1500" dirty="0" smtClean="0">
                <a:latin typeface="Corbel" pitchFamily="34" charset="0"/>
              </a:rPr>
              <a:t>. </a:t>
            </a:r>
            <a:r>
              <a:rPr lang="uk-UA" sz="1500" dirty="0">
                <a:latin typeface="Corbel" pitchFamily="34" charset="0"/>
              </a:rPr>
              <a:t>Забарвлення тіла земноводних зумовлюються </a:t>
            </a:r>
            <a:r>
              <a:rPr lang="uk-UA" sz="1500" dirty="0" err="1" smtClean="0">
                <a:latin typeface="Corbel" pitchFamily="34" charset="0"/>
              </a:rPr>
              <a:t>на-явністю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пігментних клітин, що розташовані у нижніх шарах епідермісу, і буває захисним або </a:t>
            </a:r>
            <a:r>
              <a:rPr lang="uk-UA" sz="1500" dirty="0" err="1" smtClean="0">
                <a:latin typeface="Corbel" pitchFamily="34" charset="0"/>
              </a:rPr>
              <a:t>попереджу-вальним</a:t>
            </a:r>
            <a:r>
              <a:rPr lang="uk-UA" sz="1500" dirty="0">
                <a:latin typeface="Corbel" pitchFamily="34" charset="0"/>
              </a:rPr>
              <a:t>. Окремі види здатні змінювати забарвлення залежно від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кольору фону. У шкірі є багато залоз, які виділяють слиз. Цей слиз </a:t>
            </a:r>
          </a:p>
          <a:p>
            <a:r>
              <a:rPr lang="uk-UA" sz="1500" dirty="0" smtClean="0">
                <a:latin typeface="Corbel" pitchFamily="34" charset="0"/>
              </a:rPr>
              <a:t>зволожує поверхню тіла й полегшує газообмін через шкіру, </a:t>
            </a:r>
            <a:r>
              <a:rPr lang="uk-UA" sz="1500" dirty="0" err="1" smtClean="0">
                <a:latin typeface="Corbel" pitchFamily="34" charset="0"/>
              </a:rPr>
              <a:t>захи-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щає</a:t>
            </a:r>
            <a:r>
              <a:rPr lang="uk-UA" sz="1500" dirty="0" smtClean="0">
                <a:latin typeface="Corbel" pitchFamily="34" charset="0"/>
              </a:rPr>
              <a:t> тварин від проникнення хвороботворних мікроорганізмів. А в </a:t>
            </a:r>
          </a:p>
          <a:p>
            <a:r>
              <a:rPr lang="uk-UA" sz="1500" dirty="0" smtClean="0">
                <a:latin typeface="Corbel" pitchFamily="34" charset="0"/>
              </a:rPr>
              <a:t>деяких видів (саламандри плямистої, </a:t>
            </a:r>
            <a:r>
              <a:rPr lang="uk-UA" sz="1500" dirty="0" err="1" smtClean="0">
                <a:latin typeface="Corbel" pitchFamily="34" charset="0"/>
              </a:rPr>
              <a:t>кумок</a:t>
            </a:r>
            <a:r>
              <a:rPr lang="uk-UA" sz="1500" dirty="0" smtClean="0">
                <a:latin typeface="Corbel" pitchFamily="34" charset="0"/>
              </a:rPr>
              <a:t>, деяких видів ропух) у </a:t>
            </a:r>
          </a:p>
          <a:p>
            <a:r>
              <a:rPr lang="uk-UA" sz="1500" dirty="0" smtClean="0">
                <a:latin typeface="Corbel" pitchFamily="34" charset="0"/>
              </a:rPr>
              <a:t>шкірі є отруйні залози, тому їхній слиз містить отруйні сполуки, що </a:t>
            </a:r>
          </a:p>
          <a:p>
            <a:r>
              <a:rPr lang="uk-UA" sz="1500" dirty="0" smtClean="0">
                <a:latin typeface="Corbel" pitchFamily="34" charset="0"/>
              </a:rPr>
              <a:t>захищає цих тварин від нападу хижаків. У </a:t>
            </a:r>
            <a:r>
              <a:rPr lang="uk-UA" sz="1500" dirty="0">
                <a:latin typeface="Corbel" pitchFamily="34" charset="0"/>
              </a:rPr>
              <a:t>більшості земноводних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шкіра з'єднується </a:t>
            </a:r>
            <a:r>
              <a:rPr lang="uk-UA" sz="1500" dirty="0">
                <a:latin typeface="Corbel" pitchFamily="34" charset="0"/>
              </a:rPr>
              <a:t>з м'язами лише в окремих місцях, утворена </a:t>
            </a:r>
            <a:r>
              <a:rPr lang="uk-UA" sz="1500" dirty="0" err="1" smtClean="0">
                <a:latin typeface="Corbel" pitchFamily="34" charset="0"/>
              </a:rPr>
              <a:t>ви-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повнені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лімфою </a:t>
            </a:r>
            <a:r>
              <a:rPr lang="uk-UA" sz="1500" dirty="0" smtClean="0">
                <a:latin typeface="Corbel" pitchFamily="34" charset="0"/>
              </a:rPr>
              <a:t>порожнини</a:t>
            </a:r>
            <a:r>
              <a:rPr lang="uk-UA" sz="1500" dirty="0">
                <a:latin typeface="Corbel" pitchFamily="34" charset="0"/>
              </a:rPr>
              <a:t>, які є резервуарами запасної води </a:t>
            </a:r>
            <a:r>
              <a:rPr lang="uk-UA" sz="1500" dirty="0" smtClean="0">
                <a:latin typeface="Corbel" pitchFamily="34" charset="0"/>
              </a:rPr>
              <a:t>при </a:t>
            </a:r>
          </a:p>
          <a:p>
            <a:r>
              <a:rPr lang="uk-UA" sz="1500" dirty="0" smtClean="0">
                <a:latin typeface="Corbel" pitchFamily="34" charset="0"/>
              </a:rPr>
              <a:t>значному </a:t>
            </a:r>
            <a:r>
              <a:rPr lang="uk-UA" sz="1500" dirty="0">
                <a:latin typeface="Corbel" pitchFamily="34" charset="0"/>
              </a:rPr>
              <a:t>зниженні </a:t>
            </a:r>
            <a:r>
              <a:rPr lang="uk-UA" sz="1500" dirty="0" smtClean="0">
                <a:latin typeface="Corbel" pitchFamily="34" charset="0"/>
              </a:rPr>
              <a:t>вологості</a:t>
            </a:r>
            <a:r>
              <a:rPr lang="uk-UA" sz="1500" dirty="0">
                <a:latin typeface="Corbel" pitchFamily="34" charset="0"/>
              </a:rPr>
              <a:t>. Тому земноводні здебільшого </a:t>
            </a:r>
            <a:r>
              <a:rPr lang="uk-UA" sz="1500" dirty="0" err="1" smtClean="0">
                <a:latin typeface="Corbel" pitchFamily="34" charset="0"/>
              </a:rPr>
              <a:t>насе-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ляють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лише вологі місця. </a:t>
            </a:r>
            <a:r>
              <a:rPr lang="uk-UA" sz="1500" dirty="0" smtClean="0">
                <a:latin typeface="Corbel" pitchFamily="34" charset="0"/>
              </a:rPr>
              <a:t>У </a:t>
            </a:r>
            <a:r>
              <a:rPr lang="uk-UA" sz="1500" dirty="0">
                <a:latin typeface="Corbel" pitchFamily="34" charset="0"/>
              </a:rPr>
              <a:t>деяких земноводних лікувальні </a:t>
            </a:r>
            <a:r>
              <a:rPr lang="uk-UA" sz="1500" dirty="0" err="1" smtClean="0">
                <a:latin typeface="Corbel" pitchFamily="34" charset="0"/>
              </a:rPr>
              <a:t>власти-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вості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речовин, що </a:t>
            </a:r>
            <a:r>
              <a:rPr lang="uk-UA" sz="1500" dirty="0" err="1" smtClean="0">
                <a:latin typeface="Corbel" pitchFamily="34" charset="0"/>
              </a:rPr>
              <a:t>виділя-ються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отруйними залозами </a:t>
            </a:r>
            <a:r>
              <a:rPr lang="uk-UA" sz="1500" dirty="0" smtClean="0">
                <a:latin typeface="Corbel" pitchFamily="34" charset="0"/>
              </a:rPr>
              <a:t>амфібії, </a:t>
            </a:r>
            <a:r>
              <a:rPr lang="uk-UA" sz="1500" dirty="0" err="1" smtClean="0">
                <a:latin typeface="Corbel" pitchFamily="34" charset="0"/>
              </a:rPr>
              <a:t>вив-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err="1" smtClean="0">
                <a:latin typeface="Corbel" pitchFamily="34" charset="0"/>
              </a:rPr>
              <a:t>чаються</a:t>
            </a:r>
            <a:r>
              <a:rPr lang="uk-UA" sz="1500" dirty="0">
                <a:latin typeface="Corbel" pitchFamily="34" charset="0"/>
              </a:rPr>
              <a:t>. </a:t>
            </a:r>
            <a:endParaRPr lang="ru-RU" sz="1500" dirty="0">
              <a:latin typeface="Corbel" pitchFamily="34" charset="0"/>
            </a:endParaRPr>
          </a:p>
          <a:p>
            <a:endParaRPr lang="uk-UA" sz="1500" dirty="0">
              <a:latin typeface="Corbel" pitchFamily="34" charset="0"/>
            </a:endParaRPr>
          </a:p>
        </p:txBody>
      </p:sp>
      <p:pic>
        <p:nvPicPr>
          <p:cNvPr id="22532" name="Picture 4" descr="D:\Аня ;)\Школа\Биология\M185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93811"/>
            <a:ext cx="3301213" cy="2757263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Будова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06526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У </a:t>
            </a:r>
            <a:r>
              <a:rPr lang="uk-UA" sz="1500" dirty="0">
                <a:latin typeface="Corbel" pitchFamily="34" charset="0"/>
              </a:rPr>
              <a:t>зв'язку з виходом на сушу в амфібій ускладнюється будова скелета. Хребет диференційований на відділи: шийний, тулубний, крижовий, хвостовий. Хребці щільніше ніж у риб, з'єднані між собою. Грудної клітки немає. </a:t>
            </a:r>
            <a:endParaRPr lang="ru-RU" sz="1500" dirty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  Череп </a:t>
            </a:r>
            <a:r>
              <a:rPr lang="uk-UA" sz="1500" dirty="0">
                <a:latin typeface="Corbel" pitchFamily="34" charset="0"/>
              </a:rPr>
              <a:t>з'єднаний із хребтом двома потиличними виростами. Наявність шийного хребця та особливості його зменшування з черепом забезпечують рухомість голови у вертикальній площині. У черепі ще зберігається багато хрящових елементів. З'являються парні наземного типу. Вони побудовані за принципом </a:t>
            </a:r>
            <a:r>
              <a:rPr lang="uk-UA" sz="1500" dirty="0" smtClean="0">
                <a:latin typeface="Corbel" pitchFamily="34" charset="0"/>
              </a:rPr>
              <a:t>системи </a:t>
            </a:r>
            <a:r>
              <a:rPr lang="uk-UA" sz="1500" dirty="0" err="1" smtClean="0">
                <a:latin typeface="Corbel" pitchFamily="34" charset="0"/>
              </a:rPr>
              <a:t>ва-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желів</a:t>
            </a:r>
            <a:r>
              <a:rPr lang="uk-UA" sz="1500" dirty="0">
                <a:latin typeface="Corbel" pitchFamily="34" charset="0"/>
              </a:rPr>
              <a:t>, з'єднаних шарнірними суглобами. Обидві </a:t>
            </a:r>
            <a:r>
              <a:rPr lang="uk-UA" sz="1500" dirty="0" smtClean="0">
                <a:latin typeface="Corbel" pitchFamily="34" charset="0"/>
              </a:rPr>
              <a:t>пари </a:t>
            </a: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кінцівок </a:t>
            </a:r>
            <a:r>
              <a:rPr lang="uk-UA" sz="1500" dirty="0">
                <a:latin typeface="Corbel" pitchFamily="34" charset="0"/>
              </a:rPr>
              <a:t>мають будову, спільну для всіх наземних </a:t>
            </a:r>
            <a:r>
              <a:rPr lang="uk-UA" sz="1500" dirty="0" err="1" smtClean="0">
                <a:latin typeface="Corbel" pitchFamily="34" charset="0"/>
              </a:rPr>
              <a:t>хре-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бетних</a:t>
            </a:r>
            <a:r>
              <a:rPr lang="uk-UA" sz="1500" dirty="0">
                <a:latin typeface="Corbel" pitchFamily="34" charset="0"/>
              </a:rPr>
              <a:t>. Передня кінцівка складається з </a:t>
            </a:r>
            <a:r>
              <a:rPr lang="uk-UA" sz="1500" dirty="0" smtClean="0">
                <a:latin typeface="Corbel" pitchFamily="34" charset="0"/>
              </a:rPr>
              <a:t>плечової </a:t>
            </a:r>
            <a:r>
              <a:rPr lang="uk-UA" sz="1500" dirty="0" err="1" smtClean="0">
                <a:latin typeface="Corbel" pitchFamily="34" charset="0"/>
              </a:rPr>
              <a:t>кіст-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ки</a:t>
            </a:r>
            <a:r>
              <a:rPr lang="uk-UA" sz="1500" dirty="0">
                <a:latin typeface="Corbel" pitchFamily="34" charset="0"/>
              </a:rPr>
              <a:t>, передпліччя, кисті. До складу задньої кінцівки </a:t>
            </a:r>
            <a:r>
              <a:rPr lang="uk-UA" sz="1500" dirty="0" err="1" smtClean="0">
                <a:latin typeface="Corbel" pitchFamily="34" charset="0"/>
              </a:rPr>
              <a:t>вхо-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дять</a:t>
            </a:r>
            <a:r>
              <a:rPr lang="uk-UA" sz="1500" dirty="0">
                <a:latin typeface="Corbel" pitchFamily="34" charset="0"/>
              </a:rPr>
              <a:t>: стегнова кістка, гомілка, стопа. </a:t>
            </a:r>
            <a:endParaRPr lang="ru-RU" sz="1500" dirty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  У </a:t>
            </a:r>
            <a:r>
              <a:rPr lang="uk-UA" sz="1500" dirty="0">
                <a:latin typeface="Corbel" pitchFamily="34" charset="0"/>
              </a:rPr>
              <a:t>зв'язку з великими навантаженнями на </a:t>
            </a:r>
            <a:r>
              <a:rPr lang="uk-UA" sz="1500" dirty="0" smtClean="0">
                <a:latin typeface="Corbel" pitchFamily="34" charset="0"/>
              </a:rPr>
              <a:t>кінцівки </a:t>
            </a:r>
            <a:r>
              <a:rPr lang="uk-UA" sz="1500" dirty="0" err="1" smtClean="0">
                <a:latin typeface="Corbel" pitchFamily="34" charset="0"/>
              </a:rPr>
              <a:t>зна-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чного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розвитку досягають пояси кінцівок, що </a:t>
            </a:r>
            <a:r>
              <a:rPr lang="uk-UA" sz="1500" dirty="0" err="1" smtClean="0">
                <a:latin typeface="Corbel" pitchFamily="34" charset="0"/>
              </a:rPr>
              <a:t>склада-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</a:t>
            </a:r>
            <a:r>
              <a:rPr lang="uk-UA" sz="1500" dirty="0" err="1" smtClean="0">
                <a:latin typeface="Corbel" pitchFamily="34" charset="0"/>
              </a:rPr>
              <a:t>ються</a:t>
            </a:r>
            <a:r>
              <a:rPr lang="uk-UA" sz="1500" dirty="0" smtClean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з лопатки, </a:t>
            </a:r>
            <a:r>
              <a:rPr lang="uk-UA" sz="1500" dirty="0" err="1">
                <a:latin typeface="Corbel" pitchFamily="34" charset="0"/>
              </a:rPr>
              <a:t>коракоїда</a:t>
            </a:r>
            <a:r>
              <a:rPr lang="uk-UA" sz="1500" dirty="0">
                <a:latin typeface="Corbel" pitchFamily="34" charset="0"/>
              </a:rPr>
              <a:t>, а у </a:t>
            </a:r>
            <a:r>
              <a:rPr lang="uk-UA" sz="1500" dirty="0" smtClean="0">
                <a:latin typeface="Corbel" pitchFamily="34" charset="0"/>
              </a:rPr>
              <a:t>безхвостих </a:t>
            </a:r>
            <a:r>
              <a:rPr lang="uk-UA" sz="1500" dirty="0" err="1" smtClean="0">
                <a:latin typeface="Corbel" pitchFamily="34" charset="0"/>
              </a:rPr>
              <a:t>земновод-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них - із ключиці. Проте у будові як самих кінцівок</a:t>
            </a:r>
            <a:r>
              <a:rPr lang="uk-UA" sz="1500" dirty="0">
                <a:latin typeface="Corbel" pitchFamily="34" charset="0"/>
              </a:rPr>
              <a:t>, (що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складаються </a:t>
            </a:r>
            <a:r>
              <a:rPr lang="uk-UA" sz="1500" dirty="0">
                <a:latin typeface="Corbel" pitchFamily="34" charset="0"/>
              </a:rPr>
              <a:t>з лопатки) так і їхніх поясах, </a:t>
            </a:r>
            <a:r>
              <a:rPr lang="uk-UA" sz="1500" dirty="0" smtClean="0">
                <a:latin typeface="Corbel" pitchFamily="34" charset="0"/>
              </a:rPr>
              <a:t>є </a:t>
            </a:r>
            <a:r>
              <a:rPr lang="uk-UA" sz="1500" dirty="0">
                <a:latin typeface="Corbel" pitchFamily="34" charset="0"/>
              </a:rPr>
              <a:t>ще примітні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ознаки</a:t>
            </a:r>
            <a:r>
              <a:rPr lang="uk-UA" sz="1500" dirty="0">
                <a:latin typeface="Corbel" pitchFamily="34" charset="0"/>
              </a:rPr>
              <a:t>: неповне окостеніння поясів; паралельне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розташування </a:t>
            </a:r>
            <a:r>
              <a:rPr lang="uk-UA" sz="1500" dirty="0">
                <a:latin typeface="Corbel" pitchFamily="34" charset="0"/>
              </a:rPr>
              <a:t>плеча і стегна до поверхні землі;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відсутність </a:t>
            </a:r>
            <a:r>
              <a:rPr lang="uk-UA" sz="1500" dirty="0">
                <a:latin typeface="Corbel" pitchFamily="34" charset="0"/>
              </a:rPr>
              <a:t>зв'язків плечового пояса з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>
                <a:latin typeface="Corbel" pitchFamily="34" charset="0"/>
              </a:rPr>
              <a:t> </a:t>
            </a:r>
            <a:r>
              <a:rPr lang="uk-UA" sz="1500" dirty="0" smtClean="0">
                <a:latin typeface="Corbel" pitchFamily="34" charset="0"/>
              </a:rPr>
              <a:t>                                                                                                                  осьовим </a:t>
            </a:r>
            <a:r>
              <a:rPr lang="uk-UA" sz="1500" dirty="0">
                <a:latin typeface="Corbel" pitchFamily="34" charset="0"/>
              </a:rPr>
              <a:t>скелетом. </a:t>
            </a:r>
            <a:endParaRPr lang="ru-RU" sz="1500" dirty="0">
              <a:latin typeface="Corbel" pitchFamily="34" charset="0"/>
            </a:endParaRPr>
          </a:p>
          <a:p>
            <a:endParaRPr lang="uk-UA" sz="1500" dirty="0">
              <a:latin typeface="Corbel" pitchFamily="34" charset="0"/>
            </a:endParaRPr>
          </a:p>
        </p:txBody>
      </p:sp>
      <p:pic>
        <p:nvPicPr>
          <p:cNvPr id="23554" name="Picture 2" descr="D:\Аня ;)\Школа\Биология\060401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28934"/>
            <a:ext cx="4348790" cy="316275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Органи травлення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6526"/>
            <a:ext cx="9144000" cy="42627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Вихід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хребетних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нове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місце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існування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супроводжувався</a:t>
            </a:r>
            <a:r>
              <a:rPr lang="ru-RU" sz="1500" dirty="0">
                <a:latin typeface="Corbel" pitchFamily="34" charset="0"/>
              </a:rPr>
              <a:t> не </a:t>
            </a:r>
            <a:r>
              <a:rPr lang="ru-RU" sz="1500" dirty="0" err="1">
                <a:latin typeface="Corbel" pitchFamily="34" charset="0"/>
              </a:rPr>
              <a:t>тільки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зміною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вологості</a:t>
            </a:r>
            <a:r>
              <a:rPr lang="ru-RU" sz="1500" dirty="0">
                <a:latin typeface="Corbel" pitchFamily="34" charset="0"/>
              </a:rPr>
              <a:t> та </a:t>
            </a:r>
            <a:r>
              <a:rPr lang="ru-RU" sz="1500" dirty="0" err="1">
                <a:latin typeface="Corbel" pitchFamily="34" charset="0"/>
              </a:rPr>
              <a:t>температури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тобто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зміною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факторів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неживої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природи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але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зміною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взаємовідносин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іншими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живими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організмами</a:t>
            </a:r>
            <a:r>
              <a:rPr lang="ru-RU" sz="1500" dirty="0">
                <a:latin typeface="Corbel" pitchFamily="34" charset="0"/>
              </a:rPr>
              <a:t>, перш за все </a:t>
            </a:r>
            <a:r>
              <a:rPr lang="ru-RU" sz="1500" dirty="0" err="1">
                <a:latin typeface="Corbel" pitchFamily="34" charset="0"/>
              </a:rPr>
              <a:t>тими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які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служать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їжею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Перші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наземні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хребетні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мабуть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мали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достатньо</a:t>
            </a:r>
            <a:r>
              <a:rPr lang="ru-RU" sz="1500" dirty="0">
                <a:latin typeface="Corbel" pitchFamily="34" charset="0"/>
              </a:rPr>
              <a:t> корму,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стимул до </a:t>
            </a:r>
            <a:r>
              <a:rPr lang="ru-RU" sz="1500" dirty="0" err="1">
                <a:latin typeface="Corbel" pitchFamily="34" charset="0"/>
              </a:rPr>
              <a:t>подальшого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прогресивного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розвитку</a:t>
            </a:r>
            <a:r>
              <a:rPr lang="ru-RU" sz="1500" dirty="0">
                <a:latin typeface="Corbel" pitchFamily="34" charset="0"/>
              </a:rPr>
              <a:t> травного тракту,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забезпечує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максимальне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перетравлення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засвоєння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, у них </a:t>
            </a:r>
            <a:r>
              <a:rPr lang="ru-RU" sz="1500" dirty="0" err="1">
                <a:latin typeface="Corbel" pitchFamily="34" charset="0"/>
              </a:rPr>
              <a:t>був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відсутній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Крім</a:t>
            </a:r>
            <a:r>
              <a:rPr lang="ru-RU" sz="1500" dirty="0">
                <a:latin typeface="Corbel" pitchFamily="34" charset="0"/>
              </a:rPr>
              <a:t> того, при </a:t>
            </a:r>
            <a:r>
              <a:rPr lang="ru-RU" sz="1500" dirty="0" err="1">
                <a:latin typeface="Corbel" pitchFamily="34" charset="0"/>
              </a:rPr>
              <a:t>низькому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рівні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окислювальних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процесів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непостійн</a:t>
            </a:r>
            <a:r>
              <a:rPr lang="uk-UA" sz="1500" dirty="0" err="1">
                <a:latin typeface="Corbel" pitchFamily="34" charset="0"/>
              </a:rPr>
              <a:t>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температурі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тіла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незначній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рухливості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тварини</a:t>
            </a:r>
            <a:r>
              <a:rPr lang="ru-RU" sz="1500" dirty="0">
                <a:latin typeface="Corbel" pitchFamily="34" charset="0"/>
              </a:rPr>
              <a:t> потреба в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невели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ка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Диференціація</a:t>
            </a:r>
            <a:r>
              <a:rPr lang="ru-RU" sz="1500" dirty="0">
                <a:latin typeface="Corbel" pitchFamily="34" charset="0"/>
              </a:rPr>
              <a:t> травного тракту у </a:t>
            </a:r>
            <a:r>
              <a:rPr lang="ru-RU" sz="1500" dirty="0" err="1">
                <a:latin typeface="Corbel" pitchFamily="34" charset="0"/>
              </a:rPr>
              <a:t>цих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тварин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залишилася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приб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лизно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на тому ж </a:t>
            </a:r>
            <a:r>
              <a:rPr lang="ru-RU" sz="1500" dirty="0" err="1">
                <a:latin typeface="Corbel" pitchFamily="34" charset="0"/>
              </a:rPr>
              <a:t>рівні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й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їхніх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предків</a:t>
            </a:r>
            <a:r>
              <a:rPr lang="ru-RU" sz="1500" dirty="0">
                <a:latin typeface="Corbel" pitchFamily="34" charset="0"/>
              </a:rPr>
              <a:t> - </a:t>
            </a:r>
            <a:r>
              <a:rPr lang="ru-RU" sz="1500" dirty="0" err="1">
                <a:latin typeface="Corbel" pitchFamily="34" charset="0"/>
              </a:rPr>
              <a:t>риб</a:t>
            </a:r>
            <a:r>
              <a:rPr lang="ru-RU" sz="1500" dirty="0">
                <a:latin typeface="Corbel" pitchFamily="34" charset="0"/>
              </a:rPr>
              <a:t>. Земноводні </a:t>
            </a:r>
            <a:r>
              <a:rPr lang="ru-RU" sz="1500" dirty="0" err="1" smtClean="0">
                <a:latin typeface="Corbel" pitchFamily="34" charset="0"/>
              </a:rPr>
              <a:t>мають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спільну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ротоглоточную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порожнину</a:t>
            </a:r>
            <a:r>
              <a:rPr lang="ru-RU" sz="1500" dirty="0">
                <a:latin typeface="Corbel" pitchFamily="34" charset="0"/>
              </a:rPr>
              <a:t>, короткий </a:t>
            </a:r>
            <a:r>
              <a:rPr lang="ru-RU" sz="1500" dirty="0" err="1">
                <a:latin typeface="Corbel" pitchFamily="34" charset="0"/>
              </a:rPr>
              <a:t>стравохід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пере-</a:t>
            </a:r>
          </a:p>
          <a:p>
            <a:r>
              <a:rPr lang="ru-RU" sz="1500" dirty="0" smtClean="0">
                <a:latin typeface="Corbel" pitchFamily="34" charset="0"/>
              </a:rPr>
              <a:t>ходить </a:t>
            </a:r>
            <a:r>
              <a:rPr lang="ru-RU" sz="1500" dirty="0">
                <a:latin typeface="Corbel" pitchFamily="34" charset="0"/>
              </a:rPr>
              <a:t>в </a:t>
            </a:r>
            <a:r>
              <a:rPr lang="ru-RU" sz="1500" dirty="0" err="1">
                <a:latin typeface="Corbel" pitchFamily="34" charset="0"/>
              </a:rPr>
              <a:t>порівняно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слабко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відокремлений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шлунок</a:t>
            </a:r>
            <a:r>
              <a:rPr lang="ru-RU" sz="1500" dirty="0">
                <a:latin typeface="Corbel" pitchFamily="34" charset="0"/>
              </a:rPr>
              <a:t>. 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більш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розвинений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шлунок</a:t>
            </a:r>
            <a:r>
              <a:rPr lang="ru-RU" sz="1500" dirty="0">
                <a:latin typeface="Corbel" pitchFamily="34" charset="0"/>
              </a:rPr>
              <a:t>, а в кишечнику </a:t>
            </a:r>
            <a:r>
              <a:rPr lang="ru-RU" sz="1500" dirty="0" err="1">
                <a:latin typeface="Corbel" pitchFamily="34" charset="0"/>
              </a:rPr>
              <a:t>помітно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виділяється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дванадцятипала</a:t>
            </a:r>
            <a:r>
              <a:rPr lang="ru-RU" sz="1500" dirty="0">
                <a:latin typeface="Corbel" pitchFamily="34" charset="0"/>
              </a:rPr>
              <a:t>, тонка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товста</a:t>
            </a:r>
            <a:r>
              <a:rPr lang="ru-RU" sz="1500" dirty="0">
                <a:latin typeface="Corbel" pitchFamily="34" charset="0"/>
              </a:rPr>
              <a:t> кишки. У </a:t>
            </a:r>
            <a:r>
              <a:rPr lang="ru-RU" sz="1500" dirty="0" err="1">
                <a:latin typeface="Corbel" pitchFamily="34" charset="0"/>
              </a:rPr>
              <a:t>дванадцятипалу</a:t>
            </a:r>
            <a:r>
              <a:rPr lang="ru-RU" sz="1500" dirty="0">
                <a:latin typeface="Corbel" pitchFamily="34" charset="0"/>
              </a:rPr>
              <a:t> кишку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відкриваються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протоки </a:t>
            </a:r>
            <a:r>
              <a:rPr lang="ru-RU" sz="1500" dirty="0" err="1">
                <a:latin typeface="Corbel" pitchFamily="34" charset="0"/>
              </a:rPr>
              <a:t>печінки</a:t>
            </a:r>
            <a:r>
              <a:rPr lang="ru-RU" sz="1500" dirty="0">
                <a:latin typeface="Corbel" pitchFamily="34" charset="0"/>
              </a:rPr>
              <a:t> разом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протокою </a:t>
            </a:r>
            <a:r>
              <a:rPr lang="ru-RU" sz="1500" dirty="0" err="1">
                <a:latin typeface="Corbel" pitchFamily="34" charset="0"/>
              </a:rPr>
              <a:t>жовчного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міху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ра</a:t>
            </a:r>
            <a:r>
              <a:rPr lang="ru-RU" sz="1500" dirty="0">
                <a:latin typeface="Corbel" pitchFamily="34" charset="0"/>
              </a:rPr>
              <a:t>, до </a:t>
            </a:r>
            <a:r>
              <a:rPr lang="ru-RU" sz="1500" dirty="0" err="1">
                <a:latin typeface="Corbel" pitchFamily="34" charset="0"/>
              </a:rPr>
              <a:t>якого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відкриваються</a:t>
            </a:r>
            <a:r>
              <a:rPr lang="ru-RU" sz="1500" dirty="0">
                <a:latin typeface="Corbel" pitchFamily="34" charset="0"/>
              </a:rPr>
              <a:t> протоки </a:t>
            </a:r>
            <a:r>
              <a:rPr lang="ru-RU" sz="1500" dirty="0" err="1">
                <a:latin typeface="Corbel" pitchFamily="34" charset="0"/>
              </a:rPr>
              <a:t>підшлункової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залози</a:t>
            </a:r>
            <a:r>
              <a:rPr lang="ru-RU" sz="1500" dirty="0">
                <a:latin typeface="Corbel" pitchFamily="34" charset="0"/>
              </a:rPr>
              <a:t>. У </a:t>
            </a:r>
            <a:r>
              <a:rPr lang="ru-RU" sz="1500" dirty="0" err="1">
                <a:latin typeface="Corbel" pitchFamily="34" charset="0"/>
              </a:rPr>
              <a:t>тонкій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кишці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відбувається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остаточне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перетравлення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 та </a:t>
            </a:r>
            <a:r>
              <a:rPr lang="ru-RU" sz="1500" dirty="0" err="1">
                <a:latin typeface="Corbel" pitchFamily="34" charset="0"/>
              </a:rPr>
              <a:t>всмоктування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в</a:t>
            </a:r>
          </a:p>
          <a:p>
            <a:r>
              <a:rPr lang="ru-RU" sz="1500" dirty="0" smtClean="0">
                <a:latin typeface="Corbel" pitchFamily="34" charset="0"/>
              </a:rPr>
              <a:t>кров </a:t>
            </a:r>
            <a:r>
              <a:rPr lang="ru-RU" sz="1500" dirty="0" err="1">
                <a:latin typeface="Corbel" pitchFamily="34" charset="0"/>
              </a:rPr>
              <a:t>поживних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речовин</a:t>
            </a:r>
            <a:r>
              <a:rPr lang="ru-RU" sz="1500" dirty="0">
                <a:latin typeface="Corbel" pitchFamily="34" charset="0"/>
              </a:rPr>
              <a:t>. У </a:t>
            </a:r>
            <a:r>
              <a:rPr lang="ru-RU" sz="1500" dirty="0" err="1">
                <a:latin typeface="Corbel" pitchFamily="34" charset="0"/>
              </a:rPr>
              <a:t>товстій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кишці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скупчуються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не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перетрав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лені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залишки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24578" name="Picture 2" descr="D:\Аня ;)\Школа\Биология\654px-Red-eyed_Tree_Frog_-_Litoria_chloris_edi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3143272" cy="2883461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6526"/>
            <a:ext cx="9144000" cy="4939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Товста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кишка </a:t>
            </a:r>
            <a:r>
              <a:rPr lang="ru-RU" sz="1500" dirty="0" err="1">
                <a:latin typeface="Corbel" pitchFamily="34" charset="0"/>
              </a:rPr>
              <a:t>закінчується</a:t>
            </a:r>
            <a:r>
              <a:rPr lang="ru-RU" sz="1500" dirty="0">
                <a:latin typeface="Corbel" pitchFamily="34" charset="0"/>
              </a:rPr>
              <a:t> прям</a:t>
            </a:r>
            <a:r>
              <a:rPr lang="uk-UA" sz="1500" dirty="0" err="1">
                <a:latin typeface="Corbel" pitchFamily="34" charset="0"/>
              </a:rPr>
              <a:t>ою</a:t>
            </a:r>
            <a:r>
              <a:rPr lang="ru-RU" sz="1500" dirty="0">
                <a:latin typeface="Corbel" pitchFamily="34" charset="0"/>
              </a:rPr>
              <a:t> кишкою, звано</a:t>
            </a:r>
            <a:r>
              <a:rPr lang="uk-UA" sz="1500" dirty="0">
                <a:latin typeface="Corbel" pitchFamily="34" charset="0"/>
              </a:rPr>
              <a:t>ю</a:t>
            </a:r>
            <a:r>
              <a:rPr lang="ru-RU" sz="1500" dirty="0">
                <a:latin typeface="Corbel" pitchFamily="34" charset="0"/>
              </a:rPr>
              <a:t> клоакою. </a:t>
            </a:r>
            <a:r>
              <a:rPr lang="ru-RU" sz="1500" dirty="0" err="1">
                <a:latin typeface="Corbel" pitchFamily="34" charset="0"/>
              </a:rPr>
              <a:t>Сюди</a:t>
            </a:r>
            <a:r>
              <a:rPr lang="ru-RU" sz="1500" dirty="0">
                <a:latin typeface="Corbel" pitchFamily="34" charset="0"/>
              </a:rPr>
              <a:t> ж </a:t>
            </a:r>
            <a:r>
              <a:rPr lang="ru-RU" sz="1500" dirty="0" err="1">
                <a:latin typeface="Corbel" pitchFamily="34" charset="0"/>
              </a:rPr>
              <a:t>відкриваються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сечовий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міхур</a:t>
            </a:r>
            <a:r>
              <a:rPr lang="ru-RU" sz="1500" dirty="0">
                <a:latin typeface="Corbel" pitchFamily="34" charset="0"/>
              </a:rPr>
              <a:t> (</a:t>
            </a:r>
            <a:r>
              <a:rPr lang="ru-RU" sz="1500" dirty="0" err="1">
                <a:latin typeface="Corbel" pitchFamily="34" charset="0"/>
              </a:rPr>
              <a:t>обороняючись</a:t>
            </a:r>
            <a:r>
              <a:rPr lang="ru-RU" sz="1500" dirty="0">
                <a:latin typeface="Corbel" pitchFamily="34" charset="0"/>
              </a:rPr>
              <a:t>, жаба </a:t>
            </a:r>
            <a:r>
              <a:rPr lang="ru-RU" sz="1500" dirty="0" err="1">
                <a:latin typeface="Corbel" pitchFamily="34" charset="0"/>
              </a:rPr>
              <a:t>може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випустити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струмінь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зібран</a:t>
            </a:r>
            <a:r>
              <a:rPr lang="uk-UA" sz="1500" dirty="0" err="1">
                <a:latin typeface="Corbel" pitchFamily="34" charset="0"/>
              </a:rPr>
              <a:t>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сечі</a:t>
            </a:r>
            <a:r>
              <a:rPr lang="ru-RU" sz="1500" dirty="0">
                <a:latin typeface="Corbel" pitchFamily="34" charset="0"/>
              </a:rPr>
              <a:t>), </a:t>
            </a:r>
            <a:r>
              <a:rPr lang="ru-RU" sz="1500" dirty="0" err="1">
                <a:latin typeface="Corbel" pitchFamily="34" charset="0"/>
              </a:rPr>
              <a:t>сечоводи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яйцепровід</a:t>
            </a:r>
            <a:r>
              <a:rPr lang="ru-RU" sz="1500" dirty="0">
                <a:latin typeface="Corbel" pitchFamily="34" charset="0"/>
              </a:rPr>
              <a:t> (у самок</a:t>
            </a:r>
            <a:r>
              <a:rPr lang="ru-RU" sz="1500" dirty="0" smtClean="0">
                <a:latin typeface="Corbel" pitchFamily="34" charset="0"/>
              </a:rPr>
              <a:t>). 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Шлунок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без </a:t>
            </a:r>
            <a:r>
              <a:rPr lang="ru-RU" sz="1500" dirty="0" err="1">
                <a:latin typeface="Corbel" pitchFamily="34" charset="0"/>
              </a:rPr>
              <a:t>різкої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межі</a:t>
            </a:r>
            <a:r>
              <a:rPr lang="ru-RU" sz="1500" dirty="0">
                <a:latin typeface="Corbel" pitchFamily="34" charset="0"/>
              </a:rPr>
              <a:t> переходить в кишечник, в </a:t>
            </a:r>
            <a:r>
              <a:rPr lang="ru-RU" sz="1500" dirty="0" err="1">
                <a:latin typeface="Corbel" pitchFamily="34" charset="0"/>
              </a:rPr>
              <a:t>якому</a:t>
            </a:r>
            <a:r>
              <a:rPr lang="ru-RU" sz="1500" dirty="0">
                <a:latin typeface="Corbel" pitchFamily="34" charset="0"/>
              </a:rPr>
              <a:t> добре </a:t>
            </a:r>
            <a:r>
              <a:rPr lang="ru-RU" sz="1500" dirty="0" err="1">
                <a:latin typeface="Corbel" pitchFamily="34" charset="0"/>
              </a:rPr>
              <a:t>відокремлена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тільки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задня</a:t>
            </a:r>
            <a:r>
              <a:rPr lang="ru-RU" sz="1500" dirty="0">
                <a:latin typeface="Corbel" pitchFamily="34" charset="0"/>
              </a:rPr>
              <a:t> (пряма) кишка,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відкривається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в клоаку. Велика </a:t>
            </a:r>
            <a:r>
              <a:rPr lang="ru-RU" sz="1500" dirty="0" err="1">
                <a:latin typeface="Corbel" pitchFamily="34" charset="0"/>
              </a:rPr>
              <a:t>печінка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забезпечена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жовчним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міхуром</a:t>
            </a:r>
            <a:r>
              <a:rPr lang="ru-RU" sz="1500" dirty="0">
                <a:latin typeface="Corbel" pitchFamily="34" charset="0"/>
              </a:rPr>
              <a:t>; </a:t>
            </a:r>
            <a:r>
              <a:rPr lang="ru-RU" sz="1500" dirty="0" err="1">
                <a:latin typeface="Corbel" pitchFamily="34" charset="0"/>
              </a:rPr>
              <a:t>підшлункова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залоза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розташована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smtClean="0">
                <a:latin typeface="Corbel" pitchFamily="34" charset="0"/>
              </a:rPr>
              <a:t>як </a:t>
            </a:r>
          </a:p>
          <a:p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завжди</a:t>
            </a:r>
            <a:r>
              <a:rPr lang="ru-RU" sz="1500" dirty="0" smtClean="0">
                <a:latin typeface="Corbel" pitchFamily="34" charset="0"/>
              </a:rPr>
              <a:t>, в </a:t>
            </a:r>
            <a:r>
              <a:rPr lang="ru-RU" sz="1500" dirty="0" err="1" smtClean="0">
                <a:latin typeface="Corbel" pitchFamily="34" charset="0"/>
              </a:rPr>
              <a:t>перші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петлі</a:t>
            </a:r>
            <a:r>
              <a:rPr lang="ru-RU" sz="1500" dirty="0" smtClean="0">
                <a:latin typeface="Corbel" pitchFamily="34" charset="0"/>
              </a:rPr>
              <a:t> кишечника. </a:t>
            </a:r>
            <a:r>
              <a:rPr lang="ru-RU" sz="1500" dirty="0" err="1" smtClean="0">
                <a:latin typeface="Corbel" pitchFamily="34" charset="0"/>
              </a:rPr>
              <a:t>Зуби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всіх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сучасних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новодних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якщо</a:t>
            </a:r>
            <a:r>
              <a:rPr lang="ru-RU" sz="1500" dirty="0">
                <a:latin typeface="Corbel" pitchFamily="34" charset="0"/>
              </a:rPr>
              <a:t> вони у них </a:t>
            </a:r>
            <a:r>
              <a:rPr lang="ru-RU" sz="1500" dirty="0" err="1">
                <a:latin typeface="Corbel" pitchFamily="34" charset="0"/>
              </a:rPr>
              <a:t>є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мають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вигляд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простих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кону-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сів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прирощен</a:t>
            </a:r>
            <a:r>
              <a:rPr lang="uk-UA" sz="1500" dirty="0" err="1">
                <a:latin typeface="Corbel" pitchFamily="34" charset="0"/>
              </a:rPr>
              <a:t>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підставою</a:t>
            </a:r>
            <a:r>
              <a:rPr lang="ru-RU" sz="1500" dirty="0">
                <a:latin typeface="Corbel" pitchFamily="34" charset="0"/>
              </a:rPr>
              <a:t> до </a:t>
            </a:r>
            <a:r>
              <a:rPr lang="ru-RU" sz="1500" dirty="0" err="1">
                <a:latin typeface="Corbel" pitchFamily="34" charset="0"/>
              </a:rPr>
              <a:t>кістки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Всі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зуби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однорідні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служать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лише</a:t>
            </a:r>
            <a:r>
              <a:rPr lang="ru-RU" sz="1500" dirty="0">
                <a:latin typeface="Corbel" pitchFamily="34" charset="0"/>
              </a:rPr>
              <a:t> для </a:t>
            </a:r>
            <a:r>
              <a:rPr lang="ru-RU" sz="1500" dirty="0" err="1">
                <a:latin typeface="Corbel" pitchFamily="34" charset="0"/>
              </a:rPr>
              <a:t>утримання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здобичі</a:t>
            </a:r>
            <a:r>
              <a:rPr lang="ru-RU" sz="1500" dirty="0">
                <a:latin typeface="Corbel" pitchFamily="34" charset="0"/>
              </a:rPr>
              <a:t>, яка </a:t>
            </a:r>
            <a:r>
              <a:rPr lang="ru-RU" sz="1500" dirty="0" err="1" smtClean="0">
                <a:latin typeface="Corbel" pitchFamily="34" charset="0"/>
              </a:rPr>
              <a:t>заковтується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цілком</a:t>
            </a:r>
            <a:r>
              <a:rPr lang="ru-RU" sz="1500" dirty="0" smtClean="0">
                <a:latin typeface="Corbel" pitchFamily="34" charset="0"/>
              </a:rPr>
              <a:t>. Вони </a:t>
            </a:r>
            <a:r>
              <a:rPr lang="ru-RU" sz="1500" dirty="0" err="1" smtClean="0">
                <a:latin typeface="Corbel" pitchFamily="34" charset="0"/>
              </a:rPr>
              <a:t>дуже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малі</a:t>
            </a:r>
            <a:r>
              <a:rPr lang="ru-RU" sz="1500" dirty="0" smtClean="0">
                <a:latin typeface="Corbel" pitchFamily="34" charset="0"/>
              </a:rPr>
              <a:t>, в </a:t>
            </a:r>
            <a:r>
              <a:rPr lang="ru-RU" sz="1500" dirty="0" err="1" smtClean="0">
                <a:latin typeface="Corbel" pitchFamily="34" charset="0"/>
              </a:rPr>
              <a:t>міру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зношування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випадають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за-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мінюються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іншими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Сидять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зуби</a:t>
            </a:r>
            <a:r>
              <a:rPr lang="ru-RU" sz="1500" dirty="0" smtClean="0">
                <a:latin typeface="Corbel" pitchFamily="34" charset="0"/>
              </a:rPr>
              <a:t> не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на </a:t>
            </a:r>
            <a:r>
              <a:rPr lang="ru-RU" sz="1500" dirty="0" err="1" smtClean="0">
                <a:latin typeface="Corbel" pitchFamily="34" charset="0"/>
              </a:rPr>
              <a:t>щелепах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але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на </a:t>
            </a:r>
            <a:r>
              <a:rPr lang="uk-UA" sz="1500" dirty="0" smtClean="0">
                <a:latin typeface="Corbel" pitchFamily="34" charset="0"/>
              </a:rPr>
              <a:t>с</a:t>
            </a:r>
            <a:r>
              <a:rPr lang="ru-RU" sz="1500" dirty="0" err="1" smtClean="0">
                <a:latin typeface="Corbel" pitchFamily="34" charset="0"/>
              </a:rPr>
              <a:t>ошник</a:t>
            </a:r>
            <a:r>
              <a:rPr lang="uk-UA" sz="1500" dirty="0" smtClean="0">
                <a:latin typeface="Corbel" pitchFamily="34" charset="0"/>
              </a:rPr>
              <a:t>ах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Присутність</a:t>
            </a:r>
            <a:r>
              <a:rPr lang="ru-RU" sz="1500" dirty="0" smtClean="0">
                <a:latin typeface="Corbel" pitchFamily="34" charset="0"/>
              </a:rPr>
              <a:t> сошников</a:t>
            </a:r>
            <a:r>
              <a:rPr lang="uk-UA" sz="1500" dirty="0" err="1" smtClean="0">
                <a:latin typeface="Corbel" pitchFamily="34" charset="0"/>
              </a:rPr>
              <a:t>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зубів</a:t>
            </a:r>
            <a:r>
              <a:rPr lang="ru-RU" sz="1500" dirty="0" smtClean="0">
                <a:latin typeface="Corbel" pitchFamily="34" charset="0"/>
              </a:rPr>
              <a:t> характерно 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тільки</a:t>
            </a:r>
            <a:r>
              <a:rPr lang="ru-RU" sz="1500" dirty="0" smtClean="0">
                <a:latin typeface="Corbel" pitchFamily="34" charset="0"/>
              </a:rPr>
              <a:t> для </a:t>
            </a:r>
            <a:r>
              <a:rPr lang="ru-RU" sz="1500" dirty="0" err="1" smtClean="0">
                <a:latin typeface="Corbel" pitchFamily="34" charset="0"/>
              </a:rPr>
              <a:t>риб</a:t>
            </a:r>
            <a:r>
              <a:rPr lang="ru-RU" sz="1500" dirty="0" smtClean="0">
                <a:latin typeface="Corbel" pitchFamily="34" charset="0"/>
              </a:rPr>
              <a:t> та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   У </a:t>
            </a:r>
            <a:r>
              <a:rPr lang="ru-RU" sz="1500" dirty="0" err="1">
                <a:latin typeface="Corbel" pitchFamily="34" charset="0"/>
              </a:rPr>
              <a:t>ротоглоточную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амфібій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відкриваються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сутні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у </a:t>
            </a:r>
            <a:r>
              <a:rPr lang="ru-RU" sz="1500" dirty="0" err="1">
                <a:latin typeface="Corbel" pitchFamily="34" charset="0"/>
              </a:rPr>
              <a:t>риб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слинні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залози</a:t>
            </a:r>
            <a:r>
              <a:rPr lang="ru-RU" sz="1500" dirty="0">
                <a:latin typeface="Corbel" pitchFamily="34" charset="0"/>
              </a:rPr>
              <a:t>, секрет </a:t>
            </a:r>
            <a:r>
              <a:rPr lang="ru-RU" sz="1500" dirty="0" err="1">
                <a:latin typeface="Corbel" pitchFamily="34" charset="0"/>
              </a:rPr>
              <a:t>яких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змочує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ротову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по-</a:t>
            </a: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рожнину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їжу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але</a:t>
            </a:r>
            <a:r>
              <a:rPr lang="ru-RU" sz="1500" dirty="0">
                <a:latin typeface="Corbel" pitchFamily="34" charset="0"/>
              </a:rPr>
              <a:t> не </a:t>
            </a:r>
            <a:r>
              <a:rPr lang="ru-RU" sz="1500" dirty="0" err="1">
                <a:latin typeface="Corbel" pitchFamily="34" charset="0"/>
              </a:rPr>
              <a:t>діє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хімічно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Поява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слинних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залоз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ти-пово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для </a:t>
            </a:r>
            <a:r>
              <a:rPr lang="ru-RU" sz="1500" dirty="0" err="1">
                <a:latin typeface="Corbel" pitchFamily="34" charset="0"/>
              </a:rPr>
              <a:t>наземних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хребетних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служить </a:t>
            </a:r>
            <a:r>
              <a:rPr lang="ru-RU" sz="1500" dirty="0" err="1">
                <a:latin typeface="Corbel" pitchFamily="34" charset="0"/>
              </a:rPr>
              <a:t>пристосуванням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проти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висушуюч</a:t>
            </a:r>
            <a:r>
              <a:rPr lang="uk-UA" sz="1500" dirty="0" err="1">
                <a:latin typeface="Corbel" pitchFamily="34" charset="0"/>
              </a:rPr>
              <a:t>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дії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повітряного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середовища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r>
              <a:rPr lang="ru-RU" sz="1500" dirty="0">
                <a:latin typeface="Corbel" pitchFamily="34" charset="0"/>
              </a:rPr>
              <a:t>У </a:t>
            </a:r>
            <a:r>
              <a:rPr lang="ru-RU" sz="1500" dirty="0" err="1">
                <a:latin typeface="Corbel" pitchFamily="34" charset="0"/>
              </a:rPr>
              <a:t>порівнянні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рибами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прогресивно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розвивається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uk-UA" sz="1500" dirty="0">
                <a:latin typeface="Corbel" pitchFamily="34" charset="0"/>
              </a:rPr>
              <a:t>язик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маючи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власн</a:t>
            </a:r>
            <a:r>
              <a:rPr lang="uk-UA" sz="1500" dirty="0">
                <a:latin typeface="Corbel" pitchFamily="34" charset="0"/>
              </a:rPr>
              <a:t>у</a:t>
            </a:r>
            <a:r>
              <a:rPr lang="ru-RU" sz="1500" dirty="0">
                <a:latin typeface="Corbel" pitchFamily="34" charset="0"/>
              </a:rPr>
              <a:t> мускулатур</a:t>
            </a:r>
            <a:r>
              <a:rPr lang="uk-UA" sz="1500" dirty="0">
                <a:latin typeface="Corbel" pitchFamily="34" charset="0"/>
              </a:rPr>
              <a:t>у</a:t>
            </a:r>
            <a:r>
              <a:rPr lang="ru-RU" sz="1500" dirty="0">
                <a:latin typeface="Corbel" pitchFamily="34" charset="0"/>
              </a:rPr>
              <a:t>,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бере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участь у </a:t>
            </a:r>
            <a:r>
              <a:rPr lang="ru-RU" sz="1500" dirty="0" err="1">
                <a:latin typeface="Corbel" pitchFamily="34" charset="0"/>
              </a:rPr>
              <a:t>загарбанн</a:t>
            </a:r>
            <a:r>
              <a:rPr lang="uk-UA" sz="1500" dirty="0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Земноводні </a:t>
            </a:r>
            <a:r>
              <a:rPr lang="ru-RU" sz="1500" dirty="0" err="1">
                <a:latin typeface="Corbel" pitchFamily="34" charset="0"/>
              </a:rPr>
              <a:t>здатні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дуже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довгий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термін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виносити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голодування</a:t>
            </a:r>
            <a:r>
              <a:rPr lang="ru-RU" sz="1500" dirty="0">
                <a:latin typeface="Corbel" pitchFamily="34" charset="0"/>
              </a:rPr>
              <a:t>; жаба, </a:t>
            </a:r>
            <a:r>
              <a:rPr lang="ru-RU" sz="1500" dirty="0" err="1">
                <a:latin typeface="Corbel" pitchFamily="34" charset="0"/>
              </a:rPr>
              <a:t>посаджена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сире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місце</a:t>
            </a:r>
            <a:r>
              <a:rPr lang="ru-RU" sz="1500" dirty="0">
                <a:latin typeface="Corbel" pitchFamily="34" charset="0"/>
              </a:rPr>
              <a:t>,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                     </a:t>
            </a:r>
            <a:r>
              <a:rPr lang="ru-RU" sz="1500" dirty="0" err="1" smtClean="0">
                <a:latin typeface="Corbel" pitchFamily="34" charset="0"/>
              </a:rPr>
              <a:t>може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пробути</a:t>
            </a:r>
            <a:r>
              <a:rPr lang="ru-RU" sz="1500" dirty="0">
                <a:latin typeface="Corbel" pitchFamily="34" charset="0"/>
              </a:rPr>
              <a:t> без </a:t>
            </a:r>
            <a:r>
              <a:rPr lang="ru-RU" sz="1500" dirty="0" err="1">
                <a:latin typeface="Corbel" pitchFamily="34" charset="0"/>
              </a:rPr>
              <a:t>їжі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більше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двох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років</a:t>
            </a:r>
            <a:r>
              <a:rPr lang="ru-RU" sz="1500" dirty="0" smtClean="0">
                <a:latin typeface="Corbel" pitchFamily="34" charset="0"/>
              </a:rPr>
              <a:t>.</a:t>
            </a:r>
            <a:endParaRPr lang="ru-RU" sz="1500" dirty="0">
              <a:latin typeface="Corbel" pitchFamily="34" charset="0"/>
            </a:endParaRPr>
          </a:p>
        </p:txBody>
      </p:sp>
      <p:pic>
        <p:nvPicPr>
          <p:cNvPr id="25602" name="Picture 2" descr="D:\Аня ;)\Школа\Биология\800px-Lithobates_sylvaticus_(wood_fro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68132"/>
            <a:ext cx="3929090" cy="294681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Органи дихання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652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dirty="0" smtClean="0">
                <a:latin typeface="Corbel" pitchFamily="34" charset="0"/>
              </a:rPr>
              <a:t>  Умови </a:t>
            </a:r>
            <a:r>
              <a:rPr lang="uk-UA" sz="1500" dirty="0">
                <a:latin typeface="Corbel" pitchFamily="34" charset="0"/>
              </a:rPr>
              <a:t>проживання у воді і на суші різко відмінні, і організація 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амфібій </a:t>
            </a:r>
            <a:r>
              <a:rPr lang="uk-UA" sz="1500" dirty="0">
                <a:latin typeface="Corbel" pitchFamily="34" charset="0"/>
              </a:rPr>
              <a:t>найглибшим чином відрізняється від організації їх </a:t>
            </a:r>
            <a:r>
              <a:rPr lang="uk-UA" sz="1500" dirty="0" err="1" smtClean="0">
                <a:latin typeface="Corbel" pitchFamily="34" charset="0"/>
              </a:rPr>
              <a:t>вод-</a:t>
            </a:r>
            <a:endParaRPr lang="uk-UA" sz="1500" dirty="0" smtClean="0">
              <a:latin typeface="Corbel" pitchFamily="34" charset="0"/>
            </a:endParaRPr>
          </a:p>
          <a:p>
            <a:r>
              <a:rPr lang="uk-UA" sz="1500" dirty="0" smtClean="0">
                <a:latin typeface="Corbel" pitchFamily="34" charset="0"/>
              </a:rPr>
              <a:t>них предків</a:t>
            </a:r>
            <a:r>
              <a:rPr lang="uk-UA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Вологість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постійна</a:t>
            </a:r>
            <a:r>
              <a:rPr lang="ru-RU" sz="1500" dirty="0">
                <a:latin typeface="Corbel" pitchFamily="34" charset="0"/>
              </a:rPr>
              <a:t> для водного </a:t>
            </a:r>
            <a:r>
              <a:rPr lang="ru-RU" sz="1500" dirty="0" err="1">
                <a:latin typeface="Corbel" pitchFamily="34" charset="0"/>
              </a:rPr>
              <a:t>середовища</a:t>
            </a:r>
            <a:r>
              <a:rPr lang="ru-RU" sz="1500" dirty="0">
                <a:latin typeface="Corbel" pitchFamily="34" charset="0"/>
              </a:rPr>
              <a:t>, на </a:t>
            </a:r>
            <a:r>
              <a:rPr lang="ru-RU" sz="1500" dirty="0" smtClean="0">
                <a:latin typeface="Corbel" pitchFamily="34" charset="0"/>
              </a:rPr>
              <a:t>су-</a:t>
            </a:r>
          </a:p>
          <a:p>
            <a:r>
              <a:rPr lang="ru-RU" sz="1500" dirty="0" err="1" smtClean="0">
                <a:latin typeface="Corbel" pitchFamily="34" charset="0"/>
              </a:rPr>
              <a:t>ші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різко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змінюється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на </a:t>
            </a:r>
            <a:r>
              <a:rPr lang="ru-RU" sz="1500" dirty="0" err="1">
                <a:latin typeface="Corbel" pitchFamily="34" charset="0"/>
              </a:rPr>
              <a:t>більшій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частині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поверхні</a:t>
            </a:r>
            <a:r>
              <a:rPr lang="ru-RU" sz="1500" dirty="0">
                <a:latin typeface="Corbel" pitchFamily="34" charset="0"/>
              </a:rPr>
              <a:t> вона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відносно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мала. </a:t>
            </a:r>
            <a:r>
              <a:rPr lang="ru-RU" sz="1500" dirty="0" err="1">
                <a:latin typeface="Corbel" pitchFamily="34" charset="0"/>
              </a:rPr>
              <a:t>Оскільки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газообмін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між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організмом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середови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щем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можливий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тільки</a:t>
            </a:r>
            <a:r>
              <a:rPr lang="ru-RU" sz="1500" dirty="0">
                <a:latin typeface="Corbel" pitchFamily="34" charset="0"/>
              </a:rPr>
              <a:t> через </a:t>
            </a:r>
            <a:r>
              <a:rPr lang="ru-RU" sz="1500" dirty="0" err="1">
                <a:latin typeface="Corbel" pitchFamily="34" charset="0"/>
              </a:rPr>
              <a:t>водну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плівку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зябра</a:t>
            </a:r>
            <a:r>
              <a:rPr lang="ru-RU" sz="1500" dirty="0">
                <a:latin typeface="Corbel" pitchFamily="34" charset="0"/>
              </a:rPr>
              <a:t>, легко </a:t>
            </a:r>
            <a:r>
              <a:rPr lang="ru-RU" sz="1500" dirty="0" err="1" smtClean="0">
                <a:latin typeface="Corbel" pitchFamily="34" charset="0"/>
              </a:rPr>
              <a:t>висиха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ють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на </a:t>
            </a:r>
            <a:r>
              <a:rPr lang="ru-RU" sz="1500" dirty="0" err="1" smtClean="0">
                <a:latin typeface="Corbel" pitchFamily="34" charset="0"/>
              </a:rPr>
              <a:t>повітрі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виявляються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непридатними</a:t>
            </a:r>
            <a:r>
              <a:rPr lang="ru-RU" sz="1500" dirty="0">
                <a:latin typeface="Corbel" pitchFamily="34" charset="0"/>
              </a:rPr>
              <a:t> як </a:t>
            </a:r>
            <a:r>
              <a:rPr lang="ru-RU" sz="1500" dirty="0" err="1">
                <a:latin typeface="Corbel" pitchFamily="34" charset="0"/>
              </a:rPr>
              <a:t>органи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smtClean="0">
                <a:latin typeface="Corbel" pitchFamily="34" charset="0"/>
              </a:rPr>
              <a:t>для </a:t>
            </a:r>
            <a:r>
              <a:rPr lang="ru-RU" sz="1500" dirty="0" err="1" smtClean="0">
                <a:latin typeface="Corbel" pitchFamily="34" charset="0"/>
              </a:rPr>
              <a:t>наземних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тварин</a:t>
            </a:r>
            <a:r>
              <a:rPr lang="ru-RU" sz="1500" dirty="0">
                <a:latin typeface="Corbel" pitchFamily="34" charset="0"/>
              </a:rPr>
              <a:t>. Вони </a:t>
            </a:r>
            <a:r>
              <a:rPr lang="ru-RU" sz="1500" dirty="0" err="1">
                <a:latin typeface="Corbel" pitchFamily="34" charset="0"/>
              </a:rPr>
              <a:t>замінюються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амфібій</a:t>
            </a:r>
            <a:r>
              <a:rPr lang="ru-RU" sz="1500" dirty="0">
                <a:latin typeface="Corbel" pitchFamily="34" charset="0"/>
              </a:rPr>
              <a:t> легкими. На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відміну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зябер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легкі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розташовані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глибоко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всередині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тіла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err="1" smtClean="0">
                <a:latin typeface="Corbel" pitchFamily="34" charset="0"/>
              </a:rPr>
              <a:t>захищені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висихання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Лег</a:t>
            </a:r>
            <a:r>
              <a:rPr lang="uk-UA" sz="1500" dirty="0" err="1">
                <a:latin typeface="Corbel" pitchFamily="34" charset="0"/>
              </a:rPr>
              <a:t>ен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являють</a:t>
            </a:r>
            <a:r>
              <a:rPr lang="ru-RU" sz="1500" dirty="0">
                <a:latin typeface="Corbel" pitchFamily="34" charset="0"/>
              </a:rPr>
              <a:t> собою </a:t>
            </a:r>
            <a:r>
              <a:rPr lang="ru-RU" sz="1500" dirty="0" err="1">
                <a:latin typeface="Corbel" pitchFamily="34" charset="0"/>
              </a:rPr>
              <a:t>парні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мішки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порожнисті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всередині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Їх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тонкі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стінки</a:t>
            </a:r>
            <a:r>
              <a:rPr lang="ru-RU" sz="1500" dirty="0">
                <a:latin typeface="Corbel" pitchFamily="34" charset="0"/>
              </a:rPr>
              <a:t> на </a:t>
            </a:r>
            <a:r>
              <a:rPr lang="ru-RU" sz="1500" dirty="0" err="1">
                <a:latin typeface="Corbel" pitchFamily="34" charset="0"/>
              </a:rPr>
              <a:t>внутрішній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пове-рхні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мають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більш-менш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розвинен</a:t>
            </a:r>
            <a:r>
              <a:rPr lang="uk-UA" sz="1500" dirty="0">
                <a:latin typeface="Corbel" pitchFamily="34" charset="0"/>
              </a:rPr>
              <a:t>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пористу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будову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Однак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поверхня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легень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ще</a:t>
            </a:r>
            <a:r>
              <a:rPr lang="ru-RU" sz="1500" dirty="0">
                <a:latin typeface="Corbel" pitchFamily="34" charset="0"/>
              </a:rPr>
              <a:t> невелика. 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Дихальні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шляхи в </a:t>
            </a:r>
            <a:r>
              <a:rPr lang="ru-RU" sz="1500" dirty="0" err="1">
                <a:latin typeface="Corbel" pitchFamily="34" charset="0"/>
              </a:rPr>
              <a:t>амфібій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розвинені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також</a:t>
            </a:r>
            <a:r>
              <a:rPr lang="ru-RU" sz="1500" dirty="0">
                <a:latin typeface="Corbel" pitchFamily="34" charset="0"/>
              </a:rPr>
              <a:t> слабо. У </a:t>
            </a:r>
            <a:r>
              <a:rPr lang="ru-RU" sz="1500" dirty="0" err="1">
                <a:latin typeface="Corbel" pitchFamily="34" charset="0"/>
              </a:rPr>
              <a:t>хвостатих</a:t>
            </a:r>
            <a:r>
              <a:rPr lang="ru-RU" sz="1500" dirty="0">
                <a:latin typeface="Corbel" pitchFamily="34" charset="0"/>
              </a:rPr>
              <a:t> вони </a:t>
            </a:r>
            <a:r>
              <a:rPr lang="ru-RU" sz="1500" dirty="0" err="1">
                <a:latin typeface="Corbel" pitchFamily="34" charset="0"/>
              </a:rPr>
              <a:t>представлені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вигляді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досить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довгої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smtClean="0">
                <a:latin typeface="Corbel" pitchFamily="34" charset="0"/>
              </a:rPr>
              <a:t>трубки </a:t>
            </a:r>
            <a:r>
              <a:rPr lang="ru-RU" sz="1500" dirty="0">
                <a:latin typeface="Corbel" pitchFamily="34" charset="0"/>
              </a:rPr>
              <a:t>- </a:t>
            </a:r>
            <a:r>
              <a:rPr lang="ru-RU" sz="1500" dirty="0" err="1">
                <a:latin typeface="Corbel" pitchFamily="34" charset="0"/>
              </a:rPr>
              <a:t>трахеї</a:t>
            </a:r>
            <a:r>
              <a:rPr lang="ru-RU" sz="1500" dirty="0">
                <a:latin typeface="Corbel" pitchFamily="34" charset="0"/>
              </a:rPr>
              <a:t>; у </a:t>
            </a:r>
            <a:r>
              <a:rPr lang="ru-RU" sz="1500" dirty="0" err="1">
                <a:latin typeface="Corbel" pitchFamily="34" charset="0"/>
              </a:rPr>
              <a:t>безхвостих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це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лише</a:t>
            </a:r>
            <a:r>
              <a:rPr lang="ru-RU" sz="1500" dirty="0">
                <a:latin typeface="Corbel" pitchFamily="34" charset="0"/>
              </a:rPr>
              <a:t> коротка </a:t>
            </a:r>
            <a:r>
              <a:rPr lang="ru-RU" sz="1500" dirty="0" err="1">
                <a:latin typeface="Corbel" pitchFamily="34" charset="0"/>
              </a:rPr>
              <a:t>трахейн</a:t>
            </a:r>
            <a:r>
              <a:rPr lang="uk-UA" sz="1500" dirty="0">
                <a:latin typeface="Corbel" pitchFamily="34" charset="0"/>
              </a:rPr>
              <a:t>о</a:t>
            </a:r>
            <a:r>
              <a:rPr lang="ru-RU" sz="1500" dirty="0">
                <a:latin typeface="Corbel" pitchFamily="34" charset="0"/>
              </a:rPr>
              <a:t>-</a:t>
            </a:r>
            <a:r>
              <a:rPr lang="ru-RU" sz="1500" dirty="0" err="1">
                <a:latin typeface="Corbel" pitchFamily="34" charset="0"/>
              </a:rPr>
              <a:t>гортанн</a:t>
            </a:r>
            <a:r>
              <a:rPr lang="uk-UA" sz="1500" dirty="0">
                <a:latin typeface="Corbel" pitchFamily="34" charset="0"/>
              </a:rPr>
              <a:t>а</a:t>
            </a:r>
            <a:r>
              <a:rPr lang="ru-RU" sz="1500" dirty="0">
                <a:latin typeface="Corbel" pitchFamily="34" charset="0"/>
              </a:rPr>
              <a:t> камера, </a:t>
            </a:r>
            <a:r>
              <a:rPr lang="ru-RU" sz="1500" dirty="0" err="1">
                <a:latin typeface="Corbel" pitchFamily="34" charset="0"/>
              </a:rPr>
              <a:t>безпосередньо</a:t>
            </a:r>
            <a:r>
              <a:rPr lang="ru-RU" sz="1500" dirty="0">
                <a:latin typeface="Corbel" pitchFamily="34" charset="0"/>
              </a:rPr>
              <a:t> переходить у </a:t>
            </a:r>
            <a:r>
              <a:rPr lang="ru-RU" sz="1500" dirty="0" err="1" smtClean="0">
                <a:latin typeface="Corbel" pitchFamily="34" charset="0"/>
              </a:rPr>
              <a:t>по-рожнину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легенів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Відповідно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перетворення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наземних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хребетних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тварин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змінюється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механізм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.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smtClean="0">
                <a:latin typeface="Corbel" pitchFamily="34" charset="0"/>
              </a:rPr>
              <a:t>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він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ще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примітивного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нагнітального</a:t>
            </a:r>
            <a:r>
              <a:rPr lang="ru-RU" sz="1500" dirty="0">
                <a:latin typeface="Corbel" pitchFamily="34" charset="0"/>
              </a:rPr>
              <a:t> типу. </a:t>
            </a:r>
            <a:r>
              <a:rPr lang="ru-RU" sz="1500" dirty="0" err="1">
                <a:latin typeface="Corbel" pitchFamily="34" charset="0"/>
              </a:rPr>
              <a:t>Тварина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набирає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ротову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</a:t>
            </a:r>
            <a:r>
              <a:rPr lang="ru-RU" sz="1500" dirty="0" smtClean="0">
                <a:latin typeface="Corbel" pitchFamily="34" charset="0"/>
              </a:rPr>
              <a:t>-</a:t>
            </a:r>
          </a:p>
          <a:p>
            <a:r>
              <a:rPr lang="ru-RU" sz="1500" dirty="0" err="1" smtClean="0">
                <a:latin typeface="Corbel" pitchFamily="34" charset="0"/>
              </a:rPr>
              <a:t>нину</a:t>
            </a:r>
            <a:r>
              <a:rPr lang="ru-RU" sz="1500" dirty="0">
                <a:latin typeface="Corbel" pitchFamily="34" charset="0"/>
              </a:rPr>
              <a:t>, для </a:t>
            </a:r>
            <a:r>
              <a:rPr lang="ru-RU" sz="1500" dirty="0" err="1">
                <a:latin typeface="Corbel" pitchFamily="34" charset="0"/>
              </a:rPr>
              <a:t>чого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відкриває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ніздрі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опускає</a:t>
            </a:r>
            <a:r>
              <a:rPr lang="ru-RU" sz="1500" dirty="0">
                <a:latin typeface="Corbel" pitchFamily="34" charset="0"/>
              </a:rPr>
              <a:t> дно </a:t>
            </a:r>
            <a:r>
              <a:rPr lang="ru-RU" sz="1500" dirty="0" err="1">
                <a:latin typeface="Corbel" pitchFamily="34" charset="0"/>
              </a:rPr>
              <a:t>ротової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порожнини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Потім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ніздрі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закриваються</a:t>
            </a:r>
            <a:r>
              <a:rPr lang="ru-RU" sz="1500" dirty="0">
                <a:latin typeface="Corbel" pitchFamily="34" charset="0"/>
              </a:rPr>
              <a:t> 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smtClean="0">
                <a:latin typeface="Corbel" pitchFamily="34" charset="0"/>
              </a:rPr>
              <a:t>клапанами</a:t>
            </a:r>
            <a:r>
              <a:rPr lang="ru-RU" sz="1500" dirty="0">
                <a:latin typeface="Corbel" pitchFamily="34" charset="0"/>
              </a:rPr>
              <a:t>, дно </a:t>
            </a:r>
            <a:r>
              <a:rPr lang="ru-RU" sz="1500" dirty="0" err="1">
                <a:latin typeface="Corbel" pitchFamily="34" charset="0"/>
              </a:rPr>
              <a:t>ротової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піднімається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нагнітається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легені</a:t>
            </a:r>
            <a:r>
              <a:rPr lang="ru-RU" sz="1500" dirty="0">
                <a:latin typeface="Corbel" pitchFamily="34" charset="0"/>
              </a:rPr>
              <a:t>. </a:t>
            </a:r>
          </a:p>
          <a:p>
            <a:endParaRPr lang="ru-RU" sz="1500" dirty="0">
              <a:latin typeface="Corbel" pitchFamily="34" charset="0"/>
            </a:endParaRPr>
          </a:p>
        </p:txBody>
      </p:sp>
      <p:pic>
        <p:nvPicPr>
          <p:cNvPr id="26626" name="Picture 2" descr="D:\Аня ;)\Школа\Биология\Caerulea3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3673"/>
            <a:ext cx="3571900" cy="235395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06526"/>
            <a:ext cx="9144000" cy="49705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err="1" smtClean="0">
                <a:latin typeface="Corbel" pitchFamily="34" charset="0"/>
              </a:rPr>
              <a:t>Видалення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повітря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з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легенів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відбувається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завдяки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дії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черевної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мускулатури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і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спадання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стінок</a:t>
            </a:r>
            <a:r>
              <a:rPr lang="ru-RU" sz="1600" dirty="0" smtClean="0">
                <a:latin typeface="Corbel" pitchFamily="34" charset="0"/>
              </a:rPr>
              <a:t> </a:t>
            </a:r>
            <a:r>
              <a:rPr lang="ru-RU" sz="1600" dirty="0" err="1" smtClean="0">
                <a:latin typeface="Corbel" pitchFamily="34" charset="0"/>
              </a:rPr>
              <a:t>легенів</a:t>
            </a:r>
            <a:r>
              <a:rPr lang="ru-RU" sz="1600" dirty="0" smtClean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Механізм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відрізняє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не </a:t>
            </a:r>
            <a:r>
              <a:rPr lang="ru-RU" sz="1500" dirty="0" err="1">
                <a:latin typeface="Corbel" pitchFamily="34" charset="0"/>
              </a:rPr>
              <a:t>тільки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риб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але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інших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наземних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хребетних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яких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здійснюється</a:t>
            </a:r>
            <a:r>
              <a:rPr lang="ru-RU" sz="1500" dirty="0">
                <a:latin typeface="Corbel" pitchFamily="34" charset="0"/>
              </a:rPr>
              <a:t> за </a:t>
            </a:r>
            <a:r>
              <a:rPr lang="ru-RU" sz="1500" dirty="0" err="1">
                <a:latin typeface="Corbel" pitchFamily="34" charset="0"/>
              </a:rPr>
              <a:t>допомогою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обсягу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грудної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клітини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Покрови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функціонують</a:t>
            </a:r>
            <a:r>
              <a:rPr lang="ru-RU" sz="1500" dirty="0">
                <a:latin typeface="Corbel" pitchFamily="34" charset="0"/>
              </a:rPr>
              <a:t> як </a:t>
            </a:r>
            <a:r>
              <a:rPr lang="ru-RU" sz="1500" dirty="0" err="1">
                <a:latin typeface="Corbel" pitchFamily="34" charset="0"/>
              </a:rPr>
              <a:t>додатковий</a:t>
            </a:r>
            <a:r>
              <a:rPr lang="ru-RU" sz="1500" dirty="0">
                <a:latin typeface="Corbel" pitchFamily="34" charset="0"/>
              </a:rPr>
              <a:t> орган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відрізняються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зв'язку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цим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ря</a:t>
            </a:r>
            <a:r>
              <a:rPr lang="en-US" sz="1500" dirty="0" smtClean="0">
                <a:latin typeface="Corbel" pitchFamily="34" charset="0"/>
              </a:rPr>
              <a:t>-</a:t>
            </a:r>
            <a:r>
              <a:rPr lang="ru-RU" sz="1500" dirty="0" smtClean="0">
                <a:latin typeface="Corbel" pitchFamily="34" charset="0"/>
              </a:rPr>
              <a:t>дом </a:t>
            </a:r>
            <a:r>
              <a:rPr lang="ru-RU" sz="1500" dirty="0" err="1">
                <a:latin typeface="Corbel" pitchFamily="34" charset="0"/>
              </a:rPr>
              <a:t>особливостей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Шкіра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гола,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сприяє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вільному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газообміну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кровоносних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судинах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утворюють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ній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густу</a:t>
            </a:r>
            <a:r>
              <a:rPr lang="ru-RU" sz="1500" dirty="0">
                <a:latin typeface="Corbel" pitchFamily="34" charset="0"/>
              </a:rPr>
              <a:t> мережу. Так як </a:t>
            </a:r>
            <a:r>
              <a:rPr lang="ru-RU" sz="1500" dirty="0" err="1">
                <a:latin typeface="Corbel" pitchFamily="34" charset="0"/>
              </a:rPr>
              <a:t>обмін</a:t>
            </a:r>
            <a:r>
              <a:rPr lang="ru-RU" sz="1500" dirty="0">
                <a:latin typeface="Corbel" pitchFamily="34" charset="0"/>
              </a:rPr>
              <a:t> газами </a:t>
            </a:r>
            <a:r>
              <a:rPr lang="ru-RU" sz="1500" dirty="0" err="1">
                <a:latin typeface="Corbel" pitchFamily="34" charset="0"/>
              </a:rPr>
              <a:t>між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організмом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середовищем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йде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тільки</a:t>
            </a:r>
            <a:r>
              <a:rPr lang="ru-RU" sz="1500" dirty="0">
                <a:latin typeface="Corbel" pitchFamily="34" charset="0"/>
              </a:rPr>
              <a:t> через </a:t>
            </a:r>
            <a:r>
              <a:rPr lang="ru-RU" sz="1500" dirty="0" err="1">
                <a:latin typeface="Corbel" pitchFamily="34" charset="0"/>
              </a:rPr>
              <a:t>водну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плівку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шкіра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постійно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зволожується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слизом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що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виробляється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численними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залозами</a:t>
            </a:r>
            <a:r>
              <a:rPr lang="ru-RU" sz="1500" dirty="0">
                <a:latin typeface="Corbel" pitchFamily="34" charset="0"/>
              </a:rPr>
              <a:t>. </a:t>
            </a: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Ступінь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розвитку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тієї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чи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іншої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системи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змінюється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віком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тварини</a:t>
            </a:r>
            <a:r>
              <a:rPr lang="ru-RU" sz="1500" dirty="0" smtClean="0">
                <a:latin typeface="Corbel" pitchFamily="34" charset="0"/>
              </a:rPr>
              <a:t>. </a:t>
            </a:r>
            <a:endParaRPr lang="ru-RU" sz="1500" dirty="0">
              <a:latin typeface="Corbel" pitchFamily="34" charset="0"/>
            </a:endParaRPr>
          </a:p>
          <a:p>
            <a:r>
              <a:rPr lang="ru-RU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Легені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мають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вигляд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довгастих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мішечків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</a:t>
            </a:r>
            <a:r>
              <a:rPr lang="ru-RU" sz="1500" dirty="0">
                <a:latin typeface="Corbel" pitchFamily="34" charset="0"/>
              </a:rPr>
              <a:t> тонкими </a:t>
            </a:r>
            <a:r>
              <a:rPr lang="ru-RU" sz="1500" dirty="0" err="1">
                <a:latin typeface="Corbel" pitchFamily="34" charset="0"/>
              </a:rPr>
              <a:t>еластичними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стінками</a:t>
            </a:r>
            <a:r>
              <a:rPr lang="ru-RU" sz="1500" dirty="0">
                <a:latin typeface="Corbel" pitchFamily="34" charset="0"/>
              </a:rPr>
              <a:t>, в </a:t>
            </a:r>
            <a:r>
              <a:rPr lang="ru-RU" sz="1500" dirty="0" err="1">
                <a:latin typeface="Corbel" pitchFamily="34" charset="0"/>
              </a:rPr>
              <a:t>яких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розгалужується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безліч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капілярів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Такі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легені</a:t>
            </a:r>
            <a:r>
              <a:rPr lang="ru-RU" sz="1500" dirty="0">
                <a:latin typeface="Corbel" pitchFamily="34" charset="0"/>
              </a:rPr>
              <a:t> не </a:t>
            </a:r>
            <a:r>
              <a:rPr lang="ru-RU" sz="1500" dirty="0" err="1">
                <a:latin typeface="Corbel" pitchFamily="34" charset="0"/>
              </a:rPr>
              <a:t>можуть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повністю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забезпечувати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організм</a:t>
            </a:r>
            <a:r>
              <a:rPr lang="ru-RU" sz="1500" dirty="0">
                <a:latin typeface="Corbel" pitchFamily="34" charset="0"/>
              </a:rPr>
              <a:t> киснем. </a:t>
            </a:r>
            <a:r>
              <a:rPr lang="ru-RU" sz="1500" dirty="0" err="1">
                <a:latin typeface="Corbel" pitchFamily="34" charset="0"/>
              </a:rPr>
              <a:t>Амфібії</a:t>
            </a:r>
            <a:r>
              <a:rPr lang="ru-RU" sz="1500" dirty="0">
                <a:latin typeface="Corbel" pitchFamily="34" charset="0"/>
              </a:rPr>
              <a:t> не </a:t>
            </a:r>
            <a:r>
              <a:rPr lang="ru-RU" sz="1500" dirty="0" err="1">
                <a:latin typeface="Corbel" pitchFamily="34" charset="0"/>
              </a:rPr>
              <a:t>всмокту</a:t>
            </a:r>
            <a:r>
              <a:rPr lang="uk-UA" sz="1500" dirty="0" err="1">
                <a:latin typeface="Corbel" pitchFamily="34" charset="0"/>
              </a:rPr>
              <a:t>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, а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заковтують</a:t>
            </a:r>
            <a:r>
              <a:rPr lang="ru-RU" sz="1500" dirty="0">
                <a:latin typeface="Corbel" pitchFamily="34" charset="0"/>
              </a:rPr>
              <a:t>. </a:t>
            </a:r>
            <a:r>
              <a:rPr lang="ru-RU" sz="1500" dirty="0" err="1">
                <a:latin typeface="Corbel" pitchFamily="34" charset="0"/>
              </a:rPr>
              <a:t>Тварина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збільшує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об'єм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ротової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порожнини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в </a:t>
            </a:r>
            <a:r>
              <a:rPr lang="ru-RU" sz="1500" dirty="0" err="1">
                <a:latin typeface="Corbel" pitchFamily="34" charset="0"/>
              </a:rPr>
              <a:t>неї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че</a:t>
            </a:r>
            <a:r>
              <a:rPr lang="en-US" sz="1500" dirty="0" smtClean="0">
                <a:latin typeface="Corbel" pitchFamily="34" charset="0"/>
              </a:rPr>
              <a:t>-</a:t>
            </a: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smtClean="0">
                <a:latin typeface="Corbel" pitchFamily="34" charset="0"/>
              </a:rPr>
              <a:t>рез </a:t>
            </a:r>
            <a:r>
              <a:rPr lang="ru-RU" sz="1500" dirty="0" err="1">
                <a:latin typeface="Corbel" pitchFamily="34" charset="0"/>
              </a:rPr>
              <a:t>ніздрі</a:t>
            </a:r>
            <a:r>
              <a:rPr lang="ru-RU" sz="1500" dirty="0">
                <a:latin typeface="Corbel" pitchFamily="34" charset="0"/>
              </a:rPr>
              <a:t> входить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. Коли дно </a:t>
            </a:r>
            <a:r>
              <a:rPr lang="ru-RU" sz="1500" dirty="0" err="1">
                <a:latin typeface="Corbel" pitchFamily="34" charset="0"/>
              </a:rPr>
              <a:t>ротової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порожнини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підніма</a:t>
            </a:r>
            <a:r>
              <a:rPr lang="en-US" sz="1500" dirty="0" smtClean="0">
                <a:latin typeface="Corbel" pitchFamily="34" charset="0"/>
              </a:rPr>
              <a:t>-</a:t>
            </a: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до неба, </a:t>
            </a:r>
            <a:r>
              <a:rPr lang="ru-RU" sz="1500" dirty="0" err="1">
                <a:latin typeface="Corbel" pitchFamily="34" charset="0"/>
              </a:rPr>
              <a:t>ніздрі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закриваються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проштовхуються</a:t>
            </a:r>
            <a:r>
              <a:rPr lang="ru-RU" sz="1500" dirty="0">
                <a:latin typeface="Corbel" pitchFamily="34" charset="0"/>
              </a:rPr>
              <a:t> через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smtClean="0">
                <a:latin typeface="Corbel" pitchFamily="34" charset="0"/>
              </a:rPr>
              <a:t>гортань </a:t>
            </a:r>
            <a:r>
              <a:rPr lang="ru-RU" sz="1500" dirty="0">
                <a:latin typeface="Corbel" pitchFamily="34" charset="0"/>
              </a:rPr>
              <a:t>в </a:t>
            </a:r>
            <a:r>
              <a:rPr lang="ru-RU" sz="1500" dirty="0" err="1">
                <a:latin typeface="Corbel" pitchFamily="34" charset="0"/>
              </a:rPr>
              <a:t>легені</a:t>
            </a:r>
            <a:r>
              <a:rPr lang="ru-RU" sz="1500" dirty="0">
                <a:latin typeface="Corbel" pitchFamily="34" charset="0"/>
              </a:rPr>
              <a:t>. У </a:t>
            </a:r>
            <a:r>
              <a:rPr lang="ru-RU" sz="1500" dirty="0" err="1">
                <a:latin typeface="Corbel" pitchFamily="34" charset="0"/>
              </a:rPr>
              <a:t>легенях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відбувається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газообмін</a:t>
            </a:r>
            <a:r>
              <a:rPr lang="ru-RU" sz="1500" dirty="0">
                <a:latin typeface="Corbel" pitchFamily="34" charset="0"/>
              </a:rPr>
              <a:t>: </a:t>
            </a:r>
            <a:r>
              <a:rPr lang="ru-RU" sz="1500" dirty="0" err="1">
                <a:latin typeface="Corbel" pitchFamily="34" charset="0"/>
              </a:rPr>
              <a:t>кисень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прони</a:t>
            </a:r>
            <a:r>
              <a:rPr lang="en-US" sz="1500" dirty="0" smtClean="0">
                <a:latin typeface="Corbel" pitchFamily="34" charset="0"/>
              </a:rPr>
              <a:t>-</a:t>
            </a: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кає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в </a:t>
            </a:r>
            <a:r>
              <a:rPr lang="ru-RU" sz="1500" dirty="0" err="1">
                <a:latin typeface="Corbel" pitchFamily="34" charset="0"/>
              </a:rPr>
              <a:t>капіляри</a:t>
            </a:r>
            <a:r>
              <a:rPr lang="ru-RU" sz="1500" dirty="0">
                <a:latin typeface="Corbel" pitchFamily="34" charset="0"/>
              </a:rPr>
              <a:t>, а </a:t>
            </a:r>
            <a:r>
              <a:rPr lang="ru-RU" sz="1500" dirty="0" err="1">
                <a:latin typeface="Corbel" pitchFamily="34" charset="0"/>
              </a:rPr>
              <a:t>вуглекислий</a:t>
            </a:r>
            <a:r>
              <a:rPr lang="ru-RU" sz="1500" dirty="0">
                <a:latin typeface="Corbel" pitchFamily="34" charset="0"/>
              </a:rPr>
              <a:t> газ </a:t>
            </a:r>
            <a:r>
              <a:rPr lang="ru-RU" sz="1500" dirty="0" err="1">
                <a:latin typeface="Corbel" pitchFamily="34" charset="0"/>
              </a:rPr>
              <a:t>із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крові</a:t>
            </a:r>
            <a:r>
              <a:rPr lang="ru-RU" sz="1500" dirty="0">
                <a:latin typeface="Corbel" pitchFamily="34" charset="0"/>
              </a:rPr>
              <a:t> переходить у </a:t>
            </a:r>
            <a:r>
              <a:rPr lang="ru-RU" sz="1500" dirty="0" err="1">
                <a:latin typeface="Corbel" pitchFamily="34" charset="0"/>
              </a:rPr>
              <a:t>повітря</a:t>
            </a:r>
            <a:r>
              <a:rPr lang="ru-RU" sz="1500" dirty="0">
                <a:latin typeface="Corbel" pitchFamily="34" charset="0"/>
              </a:rPr>
              <a:t>, </a:t>
            </a:r>
            <a:r>
              <a:rPr lang="ru-RU" sz="1500" dirty="0" err="1">
                <a:latin typeface="Corbel" pitchFamily="34" charset="0"/>
              </a:rPr>
              <a:t>який</a:t>
            </a:r>
            <a:r>
              <a:rPr lang="ru-RU" sz="1500" dirty="0">
                <a:latin typeface="Corbel" pitchFamily="34" charset="0"/>
              </a:rPr>
              <a:t>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потім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виводиться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назовні</a:t>
            </a:r>
            <a:r>
              <a:rPr lang="ru-RU" sz="1500" dirty="0">
                <a:latin typeface="Corbel" pitchFamily="34" charset="0"/>
              </a:rPr>
              <a:t>.</a:t>
            </a: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Легеневе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>
                <a:latin typeface="Corbel" pitchFamily="34" charset="0"/>
              </a:rPr>
              <a:t>та </a:t>
            </a:r>
            <a:r>
              <a:rPr lang="ru-RU" sz="1500" dirty="0" err="1">
                <a:latin typeface="Corbel" pitchFamily="34" charset="0"/>
              </a:rPr>
              <a:t>шкіряну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дихання</a:t>
            </a:r>
            <a:r>
              <a:rPr lang="ru-RU" sz="1500" dirty="0">
                <a:latin typeface="Corbel" pitchFamily="34" charset="0"/>
              </a:rPr>
              <a:t> у </a:t>
            </a:r>
            <a:r>
              <a:rPr lang="ru-RU" sz="1500" dirty="0" err="1">
                <a:latin typeface="Corbel" pitchFamily="34" charset="0"/>
              </a:rPr>
              <a:t>земноводних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розвинуте</a:t>
            </a:r>
            <a:r>
              <a:rPr lang="ru-RU" sz="1500" dirty="0">
                <a:latin typeface="Corbel" pitchFamily="34" charset="0"/>
              </a:rPr>
              <a:t>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неоднаково</a:t>
            </a:r>
            <a:r>
              <a:rPr lang="ru-RU" sz="1500" dirty="0">
                <a:latin typeface="Corbel" pitchFamily="34" charset="0"/>
              </a:rPr>
              <a:t>. У тих, </a:t>
            </a:r>
            <a:r>
              <a:rPr lang="ru-RU" sz="1500" dirty="0" err="1">
                <a:latin typeface="Corbel" pitchFamily="34" charset="0"/>
              </a:rPr>
              <a:t>хто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більшу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частину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життя</a:t>
            </a:r>
            <a:r>
              <a:rPr lang="ru-RU" sz="1500" dirty="0">
                <a:latin typeface="Corbel" pitchFamily="34" charset="0"/>
              </a:rPr>
              <a:t> проводить у </a:t>
            </a:r>
            <a:r>
              <a:rPr lang="ru-RU" sz="1500" dirty="0" err="1">
                <a:latin typeface="Corbel" pitchFamily="34" charset="0"/>
              </a:rPr>
              <a:t>воді</a:t>
            </a:r>
            <a:r>
              <a:rPr lang="ru-RU" sz="1500" dirty="0">
                <a:latin typeface="Corbel" pitchFamily="34" charset="0"/>
              </a:rPr>
              <a:t>,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слабше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розвинені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легені</a:t>
            </a:r>
            <a:r>
              <a:rPr lang="ru-RU" sz="1500" dirty="0">
                <a:latin typeface="Corbel" pitchFamily="34" charset="0"/>
              </a:rPr>
              <a:t>, а </a:t>
            </a:r>
            <a:r>
              <a:rPr lang="ru-RU" sz="1500" dirty="0" err="1">
                <a:latin typeface="Corbel" pitchFamily="34" charset="0"/>
              </a:rPr>
              <a:t>краще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шкірн</a:t>
            </a:r>
            <a:r>
              <a:rPr lang="uk-UA" sz="1500" dirty="0" err="1">
                <a:latin typeface="Corbel" pitchFamily="34" charset="0"/>
              </a:rPr>
              <a:t>ий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подих</a:t>
            </a:r>
            <a:r>
              <a:rPr lang="ru-RU" sz="1500" dirty="0">
                <a:latin typeface="Corbel" pitchFamily="34" charset="0"/>
              </a:rPr>
              <a:t>. Личинки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дихають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зябрами</a:t>
            </a:r>
            <a:r>
              <a:rPr lang="ru-RU" sz="1500" dirty="0">
                <a:latin typeface="Corbel" pitchFamily="34" charset="0"/>
              </a:rPr>
              <a:t>. У </a:t>
            </a:r>
            <a:r>
              <a:rPr lang="ru-RU" sz="1500" dirty="0" err="1">
                <a:latin typeface="Corbel" pitchFamily="34" charset="0"/>
              </a:rPr>
              <a:t>деяких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хвостатих</a:t>
            </a:r>
            <a:r>
              <a:rPr lang="ru-RU" sz="1500" dirty="0">
                <a:latin typeface="Corbel" pitchFamily="34" charset="0"/>
              </a:rPr>
              <a:t> </a:t>
            </a:r>
            <a:endParaRPr lang="en-US" sz="1500" dirty="0" smtClean="0">
              <a:latin typeface="Corbel" pitchFamily="34" charset="0"/>
            </a:endParaRPr>
          </a:p>
          <a:p>
            <a:r>
              <a:rPr lang="en-US" sz="1500" dirty="0" smtClean="0">
                <a:latin typeface="Corbel" pitchFamily="34" charset="0"/>
              </a:rPr>
              <a:t>                                                                                      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зябра</a:t>
            </a:r>
            <a:r>
              <a:rPr lang="ru-RU" sz="1500" dirty="0">
                <a:latin typeface="Corbel" pitchFamily="34" charset="0"/>
              </a:rPr>
              <a:t> </a:t>
            </a:r>
            <a:r>
              <a:rPr lang="ru-RU" sz="1500" dirty="0" err="1">
                <a:latin typeface="Corbel" pitchFamily="34" charset="0"/>
              </a:rPr>
              <a:t>зберігаються</a:t>
            </a:r>
            <a:r>
              <a:rPr lang="ru-RU" sz="1500" dirty="0">
                <a:latin typeface="Corbel" pitchFamily="34" charset="0"/>
              </a:rPr>
              <a:t> на все </a:t>
            </a:r>
            <a:r>
              <a:rPr lang="ru-RU" sz="1500" dirty="0" err="1">
                <a:latin typeface="Corbel" pitchFamily="34" charset="0"/>
              </a:rPr>
              <a:t>життя</a:t>
            </a:r>
            <a:r>
              <a:rPr lang="ru-RU" sz="1500" dirty="0">
                <a:latin typeface="Corbel" pitchFamily="34" charset="0"/>
              </a:rPr>
              <a:t>. </a:t>
            </a:r>
          </a:p>
        </p:txBody>
      </p:sp>
      <p:pic>
        <p:nvPicPr>
          <p:cNvPr id="1026" name="Picture 2" descr="D:\Аня ;)\Школа\Биология\800px-Litoria_phyllochr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892692"/>
            <a:ext cx="3214709" cy="232239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Кровоносні органи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050" name="Picture 2" descr="D:\Аня ;)\Школа\Биология\Копия z2-6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572008"/>
            <a:ext cx="2730500" cy="20066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06526"/>
            <a:ext cx="91440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 smtClean="0">
                <a:latin typeface="Corbel" pitchFamily="34" charset="0"/>
              </a:rPr>
              <a:t>  </a:t>
            </a:r>
            <a:r>
              <a:rPr lang="ru-RU" sz="1500" dirty="0" smtClean="0">
                <a:latin typeface="Corbel" pitchFamily="34" charset="0"/>
              </a:rPr>
              <a:t>З </a:t>
            </a:r>
            <a:r>
              <a:rPr lang="ru-RU" sz="1500" dirty="0" err="1" smtClean="0">
                <a:latin typeface="Corbel" pitchFamily="34" charset="0"/>
              </a:rPr>
              <a:t>розвитком</a:t>
            </a:r>
            <a:r>
              <a:rPr lang="ru-RU" sz="1500" dirty="0" smtClean="0">
                <a:latin typeface="Corbel" pitchFamily="34" charset="0"/>
              </a:rPr>
              <a:t> наземного органу </a:t>
            </a:r>
            <a:r>
              <a:rPr lang="ru-RU" sz="1500" dirty="0" err="1" smtClean="0">
                <a:latin typeface="Corbel" pitchFamily="34" charset="0"/>
              </a:rPr>
              <a:t>дихання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тісно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пов'язана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перебудова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системи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кровообігу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Серце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земноводних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складається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двох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цілком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відокремлених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передсердь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загального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шлуночка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артеріального</a:t>
            </a:r>
            <a:r>
              <a:rPr lang="ru-RU" sz="1500" dirty="0" smtClean="0">
                <a:latin typeface="Corbel" pitchFamily="34" charset="0"/>
              </a:rPr>
              <a:t> конуса,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якого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відходить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загальний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стовбур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аорти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розділяє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потім</a:t>
            </a:r>
            <a:r>
              <a:rPr lang="ru-RU" sz="1500" dirty="0" smtClean="0">
                <a:latin typeface="Corbel" pitchFamily="34" charset="0"/>
              </a:rPr>
              <a:t> на три пари </a:t>
            </a:r>
            <a:r>
              <a:rPr lang="ru-RU" sz="1500" dirty="0" err="1" smtClean="0">
                <a:latin typeface="Corbel" pitchFamily="34" charset="0"/>
              </a:rPr>
              <a:t>артеріальних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судин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en-US" sz="1500" dirty="0" smtClean="0">
                <a:latin typeface="Corbel" pitchFamily="34" charset="0"/>
              </a:rPr>
              <a:t>  </a:t>
            </a:r>
            <a:r>
              <a:rPr lang="ru-RU" sz="1500" dirty="0" err="1" smtClean="0">
                <a:latin typeface="Corbel" pitchFamily="34" charset="0"/>
              </a:rPr>
              <a:t>Передні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них - </a:t>
            </a:r>
            <a:r>
              <a:rPr lang="ru-RU" sz="1500" dirty="0" err="1" smtClean="0">
                <a:latin typeface="Corbel" pitchFamily="34" charset="0"/>
              </a:rPr>
              <a:t>сонні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 - </a:t>
            </a:r>
            <a:r>
              <a:rPr lang="ru-RU" sz="1500" dirty="0" err="1" smtClean="0">
                <a:latin typeface="Corbel" pitchFamily="34" charset="0"/>
              </a:rPr>
              <a:t>несуть</a:t>
            </a:r>
            <a:r>
              <a:rPr lang="ru-RU" sz="1500" dirty="0" smtClean="0">
                <a:latin typeface="Corbel" pitchFamily="34" charset="0"/>
              </a:rPr>
              <a:t> кров до </a:t>
            </a:r>
            <a:r>
              <a:rPr lang="ru-RU" sz="1500" dirty="0" err="1" smtClean="0">
                <a:latin typeface="Corbel" pitchFamily="34" charset="0"/>
              </a:rPr>
              <a:t>голови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Наступні</a:t>
            </a:r>
            <a:r>
              <a:rPr lang="ru-RU" sz="1500" dirty="0" smtClean="0">
                <a:latin typeface="Corbel" pitchFamily="34" charset="0"/>
              </a:rPr>
              <a:t> за ними </a:t>
            </a:r>
            <a:r>
              <a:rPr lang="ru-RU" sz="1500" dirty="0" err="1" smtClean="0">
                <a:latin typeface="Corbel" pitchFamily="34" charset="0"/>
              </a:rPr>
              <a:t>судини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носять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назву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системних</a:t>
            </a:r>
            <a:r>
              <a:rPr lang="ru-RU" sz="1500" dirty="0" smtClean="0">
                <a:latin typeface="Corbel" pitchFamily="34" charset="0"/>
              </a:rPr>
              <a:t> дуг </a:t>
            </a:r>
            <a:r>
              <a:rPr lang="ru-RU" sz="1500" dirty="0" err="1" smtClean="0">
                <a:latin typeface="Corbel" pitchFamily="34" charset="0"/>
              </a:rPr>
              <a:t>аорти</a:t>
            </a:r>
            <a:r>
              <a:rPr lang="ru-RU" sz="1500" dirty="0" smtClean="0">
                <a:latin typeface="Corbel" pitchFamily="34" charset="0"/>
              </a:rPr>
              <a:t>. Права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ліва</a:t>
            </a:r>
            <a:r>
              <a:rPr lang="ru-RU" sz="1500" dirty="0" smtClean="0">
                <a:latin typeface="Corbel" pitchFamily="34" charset="0"/>
              </a:rPr>
              <a:t> дуги </a:t>
            </a:r>
            <a:r>
              <a:rPr lang="ru-RU" sz="1500" dirty="0" err="1" smtClean="0">
                <a:latin typeface="Corbel" pitchFamily="34" charset="0"/>
              </a:rPr>
              <a:t>аорти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відсилаючи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кожна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потужно</a:t>
            </a:r>
            <a:r>
              <a:rPr lang="uk-UA" sz="1500" dirty="0" smtClean="0">
                <a:latin typeface="Corbel" pitchFamily="34" charset="0"/>
              </a:rPr>
              <a:t>ї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передніх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кінцівок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з'єднуються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нижче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серця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непарну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спинну</a:t>
            </a:r>
            <a:r>
              <a:rPr lang="ru-RU" sz="1500" dirty="0" smtClean="0">
                <a:latin typeface="Corbel" pitchFamily="34" charset="0"/>
              </a:rPr>
              <a:t> аорту. </a:t>
            </a:r>
            <a:r>
              <a:rPr lang="ru-RU" sz="1500" dirty="0" err="1" smtClean="0">
                <a:latin typeface="Corbel" pitchFamily="34" charset="0"/>
              </a:rPr>
              <a:t>Остання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тягнеться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уздовж</a:t>
            </a:r>
            <a:r>
              <a:rPr lang="ru-RU" sz="1500" dirty="0" smtClean="0">
                <a:latin typeface="Corbel" pitchFamily="34" charset="0"/>
              </a:rPr>
              <a:t> хребта, </a:t>
            </a:r>
            <a:r>
              <a:rPr lang="ru-RU" sz="1500" dirty="0" err="1" smtClean="0">
                <a:latin typeface="Corbel" pitchFamily="34" charset="0"/>
              </a:rPr>
              <a:t>посилаючи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себе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 до </a:t>
            </a:r>
            <a:r>
              <a:rPr lang="ru-RU" sz="1500" dirty="0" err="1" smtClean="0">
                <a:latin typeface="Corbel" pitchFamily="34" charset="0"/>
              </a:rPr>
              <a:t>різних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органів</a:t>
            </a:r>
            <a:r>
              <a:rPr lang="ru-RU" sz="1500" dirty="0" smtClean="0">
                <a:latin typeface="Corbel" pitchFamily="34" charset="0"/>
              </a:rPr>
              <a:t>.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загального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стовбура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аорти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відходять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також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легенево-шкірні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артерії</a:t>
            </a:r>
            <a:r>
              <a:rPr lang="ru-RU" sz="1500" dirty="0" smtClean="0">
                <a:latin typeface="Corbel" pitchFamily="34" charset="0"/>
              </a:rPr>
              <a:t>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несуть</a:t>
            </a:r>
            <a:r>
              <a:rPr lang="ru-RU" sz="1500" dirty="0" smtClean="0">
                <a:latin typeface="Corbel" pitchFamily="34" charset="0"/>
              </a:rPr>
              <a:t> кров до </a:t>
            </a:r>
            <a:r>
              <a:rPr lang="ru-RU" sz="1500" dirty="0" err="1" smtClean="0">
                <a:latin typeface="Corbel" pitchFamily="34" charset="0"/>
              </a:rPr>
              <a:t>легенів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шкірі</a:t>
            </a:r>
            <a:r>
              <a:rPr lang="ru-RU" sz="1500" dirty="0" smtClean="0">
                <a:latin typeface="Corbel" pitchFamily="34" charset="0"/>
              </a:rPr>
              <a:t>.</a:t>
            </a:r>
          </a:p>
          <a:p>
            <a:r>
              <a:rPr lang="en-US" sz="1500" dirty="0" smtClean="0">
                <a:latin typeface="Corbel" pitchFamily="34" charset="0"/>
              </a:rPr>
              <a:t>  </a:t>
            </a:r>
            <a:r>
              <a:rPr lang="uk-UA" sz="1500" dirty="0" smtClean="0">
                <a:latin typeface="Corbel" pitchFamily="34" charset="0"/>
              </a:rPr>
              <a:t>Венозна кров від передніх відділів тіла збирається у парні передні порожнисті вени, куди відкриваються також дуже характерні для земноводних великі шкірні вени, що несуть артеріальну кров від шкіри. </a:t>
            </a:r>
            <a:r>
              <a:rPr lang="ru-RU" sz="1500" dirty="0" err="1" smtClean="0">
                <a:latin typeface="Corbel" pitchFamily="34" charset="0"/>
              </a:rPr>
              <a:t>Передні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порожнисті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вени</a:t>
            </a:r>
            <a:r>
              <a:rPr lang="ru-RU" sz="1500" dirty="0" smtClean="0">
                <a:latin typeface="Corbel" pitchFamily="34" charset="0"/>
              </a:rPr>
              <a:t>, як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непарна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задня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порожниста</a:t>
            </a:r>
            <a:r>
              <a:rPr lang="ru-RU" sz="1500" dirty="0" smtClean="0">
                <a:latin typeface="Corbel" pitchFamily="34" charset="0"/>
              </a:rPr>
              <a:t> вена, </a:t>
            </a:r>
            <a:r>
              <a:rPr lang="ru-RU" sz="1500" dirty="0" err="1" smtClean="0">
                <a:latin typeface="Corbel" pitchFamily="34" charset="0"/>
              </a:rPr>
              <a:t>впадають</a:t>
            </a:r>
            <a:r>
              <a:rPr lang="ru-RU" sz="1500" dirty="0" smtClean="0">
                <a:latin typeface="Corbel" pitchFamily="34" charset="0"/>
              </a:rPr>
              <a:t> у праве </a:t>
            </a:r>
            <a:r>
              <a:rPr lang="ru-RU" sz="1500" dirty="0" err="1" smtClean="0">
                <a:latin typeface="Corbel" pitchFamily="34" charset="0"/>
              </a:rPr>
              <a:t>передсердя</a:t>
            </a:r>
            <a:r>
              <a:rPr lang="ru-RU" sz="1500" dirty="0" smtClean="0">
                <a:latin typeface="Corbel" pitchFamily="34" charset="0"/>
              </a:rPr>
              <a:t>.</a:t>
            </a:r>
            <a:r>
              <a:rPr lang="uk-UA" sz="1500" dirty="0" smtClean="0">
                <a:latin typeface="Corbel" pitchFamily="34" charset="0"/>
              </a:rPr>
              <a:t> </a:t>
            </a:r>
            <a:endParaRPr lang="ru-RU" sz="1500" dirty="0" smtClean="0">
              <a:latin typeface="Corbel" pitchFamily="34" charset="0"/>
            </a:endParaRPr>
          </a:p>
          <a:p>
            <a:r>
              <a:rPr lang="ru-RU" sz="1500" dirty="0" smtClean="0">
                <a:latin typeface="Corbel" pitchFamily="34" charset="0"/>
              </a:rPr>
              <a:t>В </a:t>
            </a:r>
            <a:r>
              <a:rPr lang="ru-RU" sz="1500" dirty="0" err="1" smtClean="0">
                <a:latin typeface="Corbel" pitchFamily="34" charset="0"/>
              </a:rPr>
              <a:t>задню</a:t>
            </a:r>
            <a:r>
              <a:rPr lang="ru-RU" sz="1500" dirty="0" smtClean="0">
                <a:latin typeface="Corbel" pitchFamily="34" charset="0"/>
              </a:rPr>
              <a:t> полу вену </a:t>
            </a:r>
            <a:r>
              <a:rPr lang="ru-RU" sz="1500" dirty="0" err="1" smtClean="0">
                <a:latin typeface="Corbel" pitchFamily="34" charset="0"/>
              </a:rPr>
              <a:t>збирається</a:t>
            </a:r>
            <a:r>
              <a:rPr lang="ru-RU" sz="1500" dirty="0" smtClean="0">
                <a:latin typeface="Corbel" pitchFamily="34" charset="0"/>
              </a:rPr>
              <a:t> кров </a:t>
            </a:r>
            <a:r>
              <a:rPr lang="ru-RU" sz="1500" dirty="0" err="1" smtClean="0">
                <a:latin typeface="Corbel" pitchFamily="34" charset="0"/>
              </a:rPr>
              <a:t>з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задніх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відділів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тіла</a:t>
            </a:r>
            <a:r>
              <a:rPr lang="ru-RU" sz="1500" dirty="0" smtClean="0">
                <a:latin typeface="Corbel" pitchFamily="34" charset="0"/>
              </a:rPr>
              <a:t>. Вона </a:t>
            </a:r>
            <a:r>
              <a:rPr lang="ru-RU" sz="1500" dirty="0" err="1" smtClean="0">
                <a:latin typeface="Corbel" pitchFamily="34" charset="0"/>
              </a:rPr>
              <a:t>приймає</a:t>
            </a:r>
            <a:r>
              <a:rPr lang="ru-RU" sz="1500" dirty="0" smtClean="0">
                <a:latin typeface="Corbel" pitchFamily="34" charset="0"/>
              </a:rPr>
              <a:t> в себе </a:t>
            </a:r>
            <a:r>
              <a:rPr lang="ru-RU" sz="1500" dirty="0" err="1" smtClean="0">
                <a:latin typeface="Corbel" pitchFamily="34" charset="0"/>
              </a:rPr>
              <a:t>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печінкову</a:t>
            </a:r>
            <a:r>
              <a:rPr lang="ru-RU" sz="1500" dirty="0" smtClean="0">
                <a:latin typeface="Corbel" pitchFamily="34" charset="0"/>
              </a:rPr>
              <a:t> вену, </a:t>
            </a:r>
            <a:r>
              <a:rPr lang="ru-RU" sz="1500" dirty="0" err="1" smtClean="0">
                <a:latin typeface="Corbel" pitchFamily="34" charset="0"/>
              </a:rPr>
              <a:t>що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збирає</a:t>
            </a:r>
            <a:r>
              <a:rPr lang="ru-RU" sz="1500" dirty="0" smtClean="0">
                <a:latin typeface="Corbel" pitchFamily="34" charset="0"/>
              </a:rPr>
              <a:t> кров </a:t>
            </a:r>
            <a:r>
              <a:rPr lang="ru-RU" sz="1500" dirty="0" err="1" smtClean="0">
                <a:latin typeface="Corbel" pitchFamily="34" charset="0"/>
              </a:rPr>
              <a:t>від</a:t>
            </a:r>
            <a:r>
              <a:rPr lang="ru-RU" sz="1500" dirty="0" smtClean="0">
                <a:latin typeface="Corbel" pitchFamily="34" charset="0"/>
              </a:rPr>
              <a:t> кишечника. </a:t>
            </a:r>
            <a:r>
              <a:rPr lang="ru-RU" sz="1500" dirty="0" err="1" smtClean="0">
                <a:latin typeface="Corbel" pitchFamily="34" charset="0"/>
              </a:rPr>
              <a:t>Нарешті</a:t>
            </a:r>
            <a:r>
              <a:rPr lang="ru-RU" sz="1500" dirty="0" smtClean="0">
                <a:latin typeface="Corbel" pitchFamily="34" charset="0"/>
              </a:rPr>
              <a:t>, у </a:t>
            </a:r>
            <a:r>
              <a:rPr lang="ru-RU" sz="1500" dirty="0" err="1" smtClean="0">
                <a:latin typeface="Corbel" pitchFamily="34" charset="0"/>
              </a:rPr>
              <a:t>ліве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передсердя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впадає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загальна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легенева</a:t>
            </a:r>
            <a:r>
              <a:rPr lang="ru-RU" sz="1500" dirty="0" smtClean="0">
                <a:latin typeface="Corbel" pitchFamily="34" charset="0"/>
              </a:rPr>
              <a:t> вена, яка </a:t>
            </a:r>
            <a:r>
              <a:rPr lang="ru-RU" sz="1500" dirty="0" err="1" smtClean="0">
                <a:latin typeface="Corbel" pitchFamily="34" charset="0"/>
              </a:rPr>
              <a:t>утворилася</a:t>
            </a:r>
            <a:r>
              <a:rPr lang="ru-RU" sz="1500" dirty="0" smtClean="0">
                <a:latin typeface="Corbel" pitchFamily="34" charset="0"/>
              </a:rPr>
              <a:t> в </a:t>
            </a:r>
            <a:r>
              <a:rPr lang="ru-RU" sz="1500" dirty="0" err="1" smtClean="0">
                <a:latin typeface="Corbel" pitchFamily="34" charset="0"/>
              </a:rPr>
              <a:t>результаті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злиття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парних</a:t>
            </a:r>
            <a:r>
              <a:rPr lang="ru-RU" sz="1500" dirty="0" smtClean="0">
                <a:latin typeface="Corbel" pitchFamily="34" charset="0"/>
              </a:rPr>
              <a:t> </a:t>
            </a:r>
            <a:r>
              <a:rPr lang="ru-RU" sz="1500" dirty="0" err="1" smtClean="0">
                <a:latin typeface="Corbel" pitchFamily="34" charset="0"/>
              </a:rPr>
              <a:t>легеневих</a:t>
            </a:r>
            <a:r>
              <a:rPr lang="ru-RU" sz="1500" dirty="0" smtClean="0">
                <a:latin typeface="Corbel" pitchFamily="34" charset="0"/>
              </a:rPr>
              <a:t> вен.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357826"/>
            <a:ext cx="35004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500" i="1" dirty="0" smtClean="0">
                <a:latin typeface="Corbel" pitchFamily="34" charset="0"/>
              </a:rPr>
              <a:t>На малюнку:</a:t>
            </a:r>
          </a:p>
          <a:p>
            <a:r>
              <a:rPr lang="uk-UA" sz="1500" i="1" dirty="0" smtClean="0">
                <a:latin typeface="Corbel" pitchFamily="34" charset="0"/>
              </a:rPr>
              <a:t>1 – серце;</a:t>
            </a:r>
          </a:p>
          <a:p>
            <a:r>
              <a:rPr lang="uk-UA" sz="1500" i="1" dirty="0" smtClean="0">
                <a:latin typeface="Corbel" pitchFamily="34" charset="0"/>
              </a:rPr>
              <a:t>2 – судини великого кола кровообігу;</a:t>
            </a:r>
          </a:p>
          <a:p>
            <a:r>
              <a:rPr lang="uk-UA" sz="1500" i="1" dirty="0" smtClean="0">
                <a:latin typeface="Corbel" pitchFamily="34" charset="0"/>
              </a:rPr>
              <a:t>3 – судини малого кола кровообігу.</a:t>
            </a:r>
            <a:endParaRPr lang="ru-RU" sz="1500" i="1" dirty="0" smtClean="0">
              <a:latin typeface="Corbe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ircles">
  <a:themeElements>
    <a:clrScheme name="circles 6">
      <a:dk1>
        <a:srgbClr val="496B2E"/>
      </a:dk1>
      <a:lt1>
        <a:srgbClr val="CCE3B5"/>
      </a:lt1>
      <a:dk2>
        <a:srgbClr val="619933"/>
      </a:dk2>
      <a:lt2>
        <a:srgbClr val="F2F8ED"/>
      </a:lt2>
      <a:accent1>
        <a:srgbClr val="94CC66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3555</Words>
  <Application>Microsoft Office PowerPoint</Application>
  <PresentationFormat>Экран (4:3)</PresentationFormat>
  <Paragraphs>201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circles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Purple template</dc:title>
  <dc:creator>Presentation Magazine</dc:creator>
  <cp:lastModifiedBy>Admin</cp:lastModifiedBy>
  <cp:revision>31</cp:revision>
  <dcterms:created xsi:type="dcterms:W3CDTF">2005-04-26T09:52:17Z</dcterms:created>
  <dcterms:modified xsi:type="dcterms:W3CDTF">2011-01-23T17:25:31Z</dcterms:modified>
</cp:coreProperties>
</file>