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000240"/>
            <a:ext cx="8029604" cy="1829761"/>
          </a:xfrm>
        </p:spPr>
        <p:txBody>
          <a:bodyPr>
            <a:noAutofit/>
          </a:bodyPr>
          <a:lstStyle/>
          <a:p>
            <a:r>
              <a:rPr lang="uk-UA" sz="6000" dirty="0" smtClean="0">
                <a:solidFill>
                  <a:schemeClr val="tx1"/>
                </a:solidFill>
              </a:rPr>
              <a:t>ВІТАМІН РР (Нікотинова </a:t>
            </a:r>
            <a:r>
              <a:rPr lang="uk-UA" sz="6000" dirty="0" smtClean="0">
                <a:solidFill>
                  <a:schemeClr val="tx1"/>
                </a:solidFill>
              </a:rPr>
              <a:t>кислота)</a:t>
            </a:r>
            <a:endParaRPr lang="ru-RU" sz="6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6326227"/>
            <a:ext cx="8029604" cy="531773"/>
          </a:xfrm>
        </p:spPr>
        <p:txBody>
          <a:bodyPr>
            <a:normAutofit/>
          </a:bodyPr>
          <a:lstStyle/>
          <a:p>
            <a:r>
              <a:rPr lang="uk-UA" i="1" dirty="0" smtClean="0">
                <a:solidFill>
                  <a:schemeClr val="tx1"/>
                </a:solidFill>
              </a:rPr>
              <a:t>Підготували Реутенко А., Даниленко А., 11-А</a:t>
            </a:r>
            <a:endParaRPr lang="ru-R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2984" y="-29413"/>
            <a:ext cx="5699411" cy="631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Формула </a:t>
            </a:r>
            <a:r>
              <a:rPr lang="uk-UA" dirty="0" smtClean="0">
                <a:solidFill>
                  <a:schemeClr val="tx1"/>
                </a:solidFill>
              </a:rPr>
              <a:t>нікотинової кислоти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b="1" dirty="0" smtClean="0"/>
              <a:t>Нікотинова кислота, також </a:t>
            </a:r>
            <a:r>
              <a:rPr lang="uk-UA" sz="2400" b="1" dirty="0" err="1" smtClean="0"/>
              <a:t>Ніацин</a:t>
            </a:r>
            <a:r>
              <a:rPr lang="uk-UA" sz="2400" b="1" dirty="0" smtClean="0"/>
              <a:t>, вітамін </a:t>
            </a:r>
            <a:r>
              <a:rPr lang="en-US" sz="2400" b="1" dirty="0" smtClean="0"/>
              <a:t>PP, </a:t>
            </a:r>
            <a:r>
              <a:rPr lang="uk-UA" sz="2400" b="1" dirty="0" smtClean="0"/>
              <a:t>вітамін </a:t>
            </a:r>
            <a:r>
              <a:rPr lang="en-US" sz="2400" b="1" dirty="0" smtClean="0"/>
              <a:t>B3 </a:t>
            </a:r>
            <a:r>
              <a:rPr lang="en-US" sz="2400" dirty="0" smtClean="0"/>
              <a:t>— </a:t>
            </a:r>
            <a:r>
              <a:rPr lang="uk-UA" sz="2400" dirty="0" smtClean="0"/>
              <a:t>розчинний у воді вітамін; необхідний для багатьох реакцій окислення у живих клітинах.</a:t>
            </a:r>
          </a:p>
          <a:p>
            <a:r>
              <a:rPr lang="en-US" sz="2400" dirty="0" smtClean="0"/>
              <a:t>C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NO</a:t>
            </a:r>
            <a:r>
              <a:rPr lang="en-US" sz="2400" baseline="-25000" dirty="0" smtClean="0"/>
              <a:t>2</a:t>
            </a:r>
            <a:r>
              <a:rPr lang="uk-UA" sz="2400" baseline="-25000" dirty="0" smtClean="0"/>
              <a:t> </a:t>
            </a:r>
            <a:r>
              <a:rPr lang="uk-UA" sz="2400" dirty="0" smtClean="0"/>
              <a:t> </a:t>
            </a:r>
          </a:p>
          <a:p>
            <a:r>
              <a:rPr lang="uk-UA" sz="2400" dirty="0" smtClean="0"/>
              <a:t>Структурна формула та кулькова модель </a:t>
            </a:r>
            <a:r>
              <a:rPr lang="uk-UA" sz="2400" dirty="0" err="1" smtClean="0"/>
              <a:t>ніацину</a:t>
            </a:r>
            <a:r>
              <a:rPr lang="uk-UA" sz="2400" dirty="0" smtClean="0"/>
              <a:t>:</a:t>
            </a:r>
            <a:endParaRPr lang="uk-UA" sz="2400" baseline="-25000" dirty="0" smtClean="0"/>
          </a:p>
          <a:p>
            <a:endParaRPr lang="ru-RU" baseline="-25000" dirty="0"/>
          </a:p>
        </p:txBody>
      </p:sp>
      <p:pic>
        <p:nvPicPr>
          <p:cNvPr id="1028" name="Picture 4" descr="C:\Users\Vladeletc\Desktop\Niacin_structur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000504"/>
            <a:ext cx="2786082" cy="2328991"/>
          </a:xfrm>
          <a:prstGeom prst="rect">
            <a:avLst/>
          </a:prstGeom>
          <a:noFill/>
        </p:spPr>
      </p:pic>
      <p:pic>
        <p:nvPicPr>
          <p:cNvPr id="1029" name="Picture 5" descr="C:\Users\Vladeletc\Desktop\800px-Niacin-3D-ball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4214818"/>
            <a:ext cx="3182636" cy="21716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Головне джерело добування нікотинової кислоти – алкалоїд </a:t>
            </a:r>
            <a:r>
              <a:rPr lang="uk-UA" sz="2400" b="1" u="sng" dirty="0" smtClean="0"/>
              <a:t>нікотин</a:t>
            </a:r>
            <a:r>
              <a:rPr lang="uk-UA" sz="2400" dirty="0" smtClean="0"/>
              <a:t>, який є побічним продуктом виробництва тютюну, та алкалоїд анабазин, що міститься в анабазисі – дикоростучій рослині в Середній Азії. Ці алкалоїди легко </a:t>
            </a:r>
            <a:r>
              <a:rPr lang="uk-UA" sz="2400" dirty="0" err="1" smtClean="0"/>
              <a:t>окиснюються</a:t>
            </a:r>
            <a:r>
              <a:rPr lang="uk-UA" sz="2400" dirty="0" smtClean="0"/>
              <a:t> різними окисниками до нікотинової кислоти:</a:t>
            </a:r>
            <a:endParaRPr lang="uk-UA" sz="2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Реакція, що лежить в основі добування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4143380"/>
            <a:ext cx="7451149" cy="184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 err="1" smtClean="0"/>
              <a:t>Білі</a:t>
            </a:r>
            <a:r>
              <a:rPr lang="ru-RU" sz="3200" dirty="0" smtClean="0"/>
              <a:t> </a:t>
            </a:r>
            <a:r>
              <a:rPr lang="ru-RU" sz="3200" dirty="0" err="1" smtClean="0"/>
              <a:t>голчасті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кристали</a:t>
            </a:r>
            <a:r>
              <a:rPr lang="ru-RU" sz="3200" dirty="0" smtClean="0"/>
              <a:t> без запаху, </a:t>
            </a:r>
            <a:endParaRPr lang="ru-RU" sz="3200" dirty="0" smtClean="0"/>
          </a:p>
          <a:p>
            <a:r>
              <a:rPr lang="ru-RU" sz="3200" dirty="0" err="1" smtClean="0"/>
              <a:t>кислуватий</a:t>
            </a:r>
            <a:r>
              <a:rPr lang="ru-RU" sz="3200" dirty="0" smtClean="0"/>
              <a:t> смак, </a:t>
            </a:r>
          </a:p>
          <a:p>
            <a:r>
              <a:rPr lang="ru-RU" sz="3200" dirty="0" err="1" smtClean="0"/>
              <a:t>дуже</a:t>
            </a:r>
            <a:r>
              <a:rPr lang="ru-RU" sz="3200" dirty="0" smtClean="0"/>
              <a:t> </a:t>
            </a:r>
            <a:r>
              <a:rPr lang="ru-RU" sz="3200" dirty="0" err="1" smtClean="0"/>
              <a:t>стійкі</a:t>
            </a:r>
            <a:r>
              <a:rPr lang="ru-RU" sz="3200" dirty="0" smtClean="0"/>
              <a:t> в </a:t>
            </a:r>
            <a:r>
              <a:rPr lang="ru-RU" sz="3200" dirty="0" err="1" smtClean="0"/>
              <a:t>зовнішньому</a:t>
            </a:r>
            <a:r>
              <a:rPr lang="ru-RU" sz="3200" dirty="0" smtClean="0"/>
              <a:t> </a:t>
            </a:r>
            <a:r>
              <a:rPr lang="ru-RU" sz="3200" dirty="0" err="1" smtClean="0"/>
              <a:t>середовищі</a:t>
            </a:r>
            <a:r>
              <a:rPr lang="ru-RU" sz="3200" dirty="0" smtClean="0"/>
              <a:t>,</a:t>
            </a:r>
          </a:p>
          <a:p>
            <a:r>
              <a:rPr lang="ru-RU" sz="3200" dirty="0" err="1" smtClean="0"/>
              <a:t>витримує</a:t>
            </a:r>
            <a:r>
              <a:rPr lang="ru-RU" sz="3200" dirty="0" smtClean="0"/>
              <a:t> </a:t>
            </a:r>
            <a:r>
              <a:rPr lang="ru-RU" sz="3200" dirty="0" err="1" smtClean="0"/>
              <a:t>нагрівання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тривале</a:t>
            </a:r>
            <a:r>
              <a:rPr lang="ru-RU" sz="3200" dirty="0" smtClean="0"/>
              <a:t> </a:t>
            </a:r>
            <a:r>
              <a:rPr lang="ru-RU" sz="3200" dirty="0" err="1" smtClean="0"/>
              <a:t>зберігання</a:t>
            </a:r>
            <a:endParaRPr lang="ru-RU" sz="3200" dirty="0" smtClean="0"/>
          </a:p>
          <a:p>
            <a:r>
              <a:rPr lang="ru-RU" sz="3200" dirty="0" smtClean="0"/>
              <a:t>добре </a:t>
            </a:r>
            <a:r>
              <a:rPr lang="ru-RU" sz="3200" dirty="0" err="1" smtClean="0"/>
              <a:t>зберігається</a:t>
            </a:r>
            <a:r>
              <a:rPr lang="ru-RU" sz="3200" dirty="0" smtClean="0"/>
              <a:t> в </a:t>
            </a:r>
            <a:r>
              <a:rPr lang="ru-RU" sz="3200" dirty="0" err="1" smtClean="0"/>
              <a:t>харчових</a:t>
            </a:r>
            <a:r>
              <a:rPr lang="ru-RU" sz="3200" dirty="0" smtClean="0"/>
              <a:t> </a:t>
            </a:r>
            <a:r>
              <a:rPr lang="ru-RU" sz="3200" dirty="0" smtClean="0"/>
              <a:t>продуктах при </a:t>
            </a:r>
            <a:r>
              <a:rPr lang="ru-RU" sz="3200" dirty="0" err="1" smtClean="0"/>
              <a:t>сушінні</a:t>
            </a:r>
            <a:r>
              <a:rPr lang="ru-RU" sz="3200" dirty="0" smtClean="0"/>
              <a:t>. </a:t>
            </a:r>
            <a:endParaRPr lang="ru-RU" sz="3200" dirty="0" smtClean="0"/>
          </a:p>
          <a:p>
            <a:r>
              <a:rPr lang="ru-RU" sz="3200" dirty="0" smtClean="0"/>
              <a:t>У </a:t>
            </a:r>
            <a:r>
              <a:rPr lang="ru-RU" sz="3200" dirty="0" err="1" smtClean="0"/>
              <a:t>тваринному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організмі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знаходиться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амід</a:t>
            </a:r>
            <a:r>
              <a:rPr lang="ru-RU" sz="3200" dirty="0" smtClean="0"/>
              <a:t> </a:t>
            </a:r>
            <a:r>
              <a:rPr lang="ru-RU" sz="3200" dirty="0" err="1" smtClean="0"/>
              <a:t>нікотинової</a:t>
            </a:r>
            <a:r>
              <a:rPr lang="ru-RU" sz="3200" dirty="0" smtClean="0"/>
              <a:t> </a:t>
            </a:r>
            <a:r>
              <a:rPr lang="ru-RU" sz="3200" dirty="0" err="1" smtClean="0"/>
              <a:t>кислоти</a:t>
            </a:r>
            <a:r>
              <a:rPr lang="ru-RU" sz="3200" dirty="0" smtClean="0"/>
              <a:t> (</a:t>
            </a:r>
            <a:r>
              <a:rPr lang="ru-RU" sz="3200" dirty="0" err="1" smtClean="0"/>
              <a:t>нікотинамід</a:t>
            </a:r>
            <a:r>
              <a:rPr lang="ru-RU" sz="3200" dirty="0" smtClean="0"/>
              <a:t>), </a:t>
            </a:r>
            <a:r>
              <a:rPr lang="ru-RU" sz="3200" dirty="0" err="1" smtClean="0"/>
              <a:t>який</a:t>
            </a:r>
            <a:r>
              <a:rPr lang="ru-RU" sz="3200" dirty="0" smtClean="0"/>
              <a:t> </a:t>
            </a:r>
            <a:r>
              <a:rPr lang="ru-RU" sz="3200" dirty="0" err="1" smtClean="0"/>
              <a:t>також</a:t>
            </a:r>
            <a:r>
              <a:rPr lang="ru-RU" sz="3200" dirty="0" smtClean="0"/>
              <a:t> </a:t>
            </a:r>
            <a:r>
              <a:rPr lang="ru-RU" sz="3200" dirty="0" err="1" smtClean="0"/>
              <a:t>відрізняється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досить</a:t>
            </a:r>
            <a:r>
              <a:rPr lang="ru-RU" sz="3200" dirty="0" smtClean="0"/>
              <a:t> </a:t>
            </a:r>
            <a:r>
              <a:rPr lang="ru-RU" sz="3200" dirty="0" err="1" smtClean="0"/>
              <a:t>високою</a:t>
            </a:r>
            <a:r>
              <a:rPr lang="ru-RU" sz="3200" dirty="0" smtClean="0"/>
              <a:t> </a:t>
            </a:r>
            <a:r>
              <a:rPr lang="ru-RU" sz="3200" dirty="0" err="1" smtClean="0"/>
              <a:t>стійкістю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При </a:t>
            </a:r>
            <a:r>
              <a:rPr lang="ru-RU" sz="3200" dirty="0" err="1" smtClean="0"/>
              <a:t>відсутності</a:t>
            </a:r>
            <a:r>
              <a:rPr lang="ru-RU" sz="3200" dirty="0" smtClean="0"/>
              <a:t> в </a:t>
            </a:r>
            <a:r>
              <a:rPr lang="ru-RU" sz="3200" dirty="0" err="1" smtClean="0"/>
              <a:t>їжї</a:t>
            </a:r>
            <a:r>
              <a:rPr lang="ru-RU" sz="3200" dirty="0" smtClean="0"/>
              <a:t> </a:t>
            </a:r>
            <a:r>
              <a:rPr lang="ru-RU" sz="3200" dirty="0" err="1" smtClean="0"/>
              <a:t>вітаміну</a:t>
            </a:r>
            <a:r>
              <a:rPr lang="ru-RU" sz="3200" dirty="0" smtClean="0"/>
              <a:t> РР у </a:t>
            </a:r>
            <a:r>
              <a:rPr lang="ru-RU" sz="3200" dirty="0" err="1" smtClean="0"/>
              <a:t>людини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розвивається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захворювання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пелагра</a:t>
            </a:r>
            <a:endParaRPr lang="ru-RU" sz="32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Фізичні властивості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64357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Фармацевтичне засіб «Нікотинова кислота» робить позитивний вплив на стан здоров’я людини, а саме: </a:t>
            </a:r>
          </a:p>
          <a:p>
            <a:pPr lvl="1"/>
            <a:r>
              <a:rPr lang="uk-UA" dirty="0" smtClean="0"/>
              <a:t>метаболічний вплив, що веде до стабілізації процесу обміну речовин і нормалізації структури нейронів;</a:t>
            </a:r>
          </a:p>
          <a:p>
            <a:pPr lvl="1"/>
            <a:r>
              <a:rPr lang="uk-UA" dirty="0" smtClean="0"/>
              <a:t>активізація обміну ліпідів і вуглеводів; </a:t>
            </a:r>
          </a:p>
          <a:p>
            <a:pPr lvl="1"/>
            <a:r>
              <a:rPr lang="uk-UA" dirty="0" smtClean="0"/>
              <a:t>відновлення порушеного кровопостачання головного мозку і частин тіла хворого (використовується препарат як у формі таблеток, так і уколів); </a:t>
            </a:r>
          </a:p>
          <a:p>
            <a:pPr lvl="1"/>
            <a:r>
              <a:rPr lang="uk-UA" dirty="0" smtClean="0"/>
              <a:t>розширення судин, що веде до нормалізації окисних процесів і кисневого обміну; </a:t>
            </a:r>
          </a:p>
          <a:p>
            <a:pPr lvl="1"/>
            <a:r>
              <a:rPr lang="uk-UA" dirty="0" smtClean="0"/>
              <a:t>очищення організму від токсинів (що дозволяє використовувати медикамент для усунення наслідків отруєння).</a:t>
            </a:r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Застосування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</TotalTime>
  <Words>244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ВІТАМІН РР (Нікотинова кислота)</vt:lpstr>
      <vt:lpstr>Слайд 2</vt:lpstr>
      <vt:lpstr>Формула нікотинової кислоти</vt:lpstr>
      <vt:lpstr>Реакція, що лежить в основі добування</vt:lpstr>
      <vt:lpstr>Фізичні властивості</vt:lpstr>
      <vt:lpstr>Застосування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ДИВІНИЛОВИЙ КАУЧУК</dc:title>
  <dc:creator>Vladeletc</dc:creator>
  <cp:lastModifiedBy>Vladeletc</cp:lastModifiedBy>
  <cp:revision>7</cp:revision>
  <dcterms:created xsi:type="dcterms:W3CDTF">2014-01-28T19:13:33Z</dcterms:created>
  <dcterms:modified xsi:type="dcterms:W3CDTF">2014-02-25T15:19:28Z</dcterms:modified>
</cp:coreProperties>
</file>