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5" r:id="rId3"/>
    <p:sldId id="310" r:id="rId4"/>
    <p:sldId id="311" r:id="rId5"/>
    <p:sldId id="312" r:id="rId6"/>
    <p:sldId id="313" r:id="rId7"/>
    <p:sldId id="314" r:id="rId8"/>
    <p:sldId id="315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6" autoAdjust="0"/>
    <p:restoredTop sz="94629" autoAdjust="0"/>
  </p:normalViewPr>
  <p:slideViewPr>
    <p:cSldViewPr showGuides="1">
      <p:cViewPr varScale="1">
        <p:scale>
          <a:sx n="70" d="100"/>
          <a:sy n="70" d="100"/>
        </p:scale>
        <p:origin x="-876" y="-90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EED61-EEEA-43D3-883A-7CBE7FD7A9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3FD5A-14D8-4F24-A1DA-B371B271B585}">
      <dgm:prSet phldrT="[Текст]"/>
      <dgm:spPr/>
      <dgm:t>
        <a:bodyPr/>
        <a:lstStyle/>
        <a:p>
          <a:r>
            <a:rPr lang="ru-RU" dirty="0" smtClean="0"/>
            <a:t>за </a:t>
          </a:r>
          <a:r>
            <a:rPr lang="ru-RU" dirty="0" err="1" smtClean="0"/>
            <a:t>хімічною</a:t>
          </a:r>
          <a:r>
            <a:rPr lang="ru-RU" dirty="0" smtClean="0"/>
            <a:t> </a:t>
          </a:r>
          <a:r>
            <a:rPr lang="ru-RU" dirty="0" err="1" smtClean="0"/>
            <a:t>будовою</a:t>
          </a:r>
          <a:endParaRPr lang="ru-RU" dirty="0"/>
        </a:p>
      </dgm:t>
    </dgm:pt>
    <dgm:pt modelId="{9E475EE1-F260-420A-8CCF-1EE126382E92}" type="parTrans" cxnId="{43628F32-4D34-47F3-8587-9AC2B505EBD2}">
      <dgm:prSet/>
      <dgm:spPr/>
      <dgm:t>
        <a:bodyPr/>
        <a:lstStyle/>
        <a:p>
          <a:endParaRPr lang="ru-RU"/>
        </a:p>
      </dgm:t>
    </dgm:pt>
    <dgm:pt modelId="{0B1B586E-6FA3-4A17-892E-40D02FE9C354}" type="sibTrans" cxnId="{43628F32-4D34-47F3-8587-9AC2B505EBD2}">
      <dgm:prSet/>
      <dgm:spPr/>
      <dgm:t>
        <a:bodyPr/>
        <a:lstStyle/>
        <a:p>
          <a:endParaRPr lang="ru-RU"/>
        </a:p>
      </dgm:t>
    </dgm:pt>
    <dgm:pt modelId="{E7A28438-3354-46BB-AE3C-E98833FF85AC}">
      <dgm:prSet phldrT="[Текст]"/>
      <dgm:spPr/>
      <dgm:t>
        <a:bodyPr/>
        <a:lstStyle/>
        <a:p>
          <a:r>
            <a:rPr lang="ru-RU" dirty="0" err="1" smtClean="0"/>
            <a:t>наприклад</a:t>
          </a:r>
          <a:r>
            <a:rPr lang="ru-RU" dirty="0" smtClean="0"/>
            <a:t> </a:t>
          </a:r>
          <a:r>
            <a:rPr lang="ru-RU" dirty="0" err="1" smtClean="0"/>
            <a:t>з'єднання-похідні</a:t>
          </a:r>
          <a:r>
            <a:rPr lang="ru-RU" dirty="0" smtClean="0"/>
            <a:t> фурфуролу , </a:t>
          </a:r>
          <a:r>
            <a:rPr lang="ru-RU" dirty="0" err="1" smtClean="0"/>
            <a:t>імідазолу</a:t>
          </a:r>
          <a:r>
            <a:rPr lang="ru-RU" dirty="0" smtClean="0"/>
            <a:t> , </a:t>
          </a:r>
          <a:r>
            <a:rPr lang="ru-RU" dirty="0" err="1" smtClean="0"/>
            <a:t>піримідину</a:t>
          </a:r>
          <a:r>
            <a:rPr lang="ru-RU" dirty="0" smtClean="0"/>
            <a:t> </a:t>
          </a:r>
          <a:endParaRPr lang="ru-RU" dirty="0"/>
        </a:p>
      </dgm:t>
    </dgm:pt>
    <dgm:pt modelId="{A39D3E9F-70CB-4BAE-A19F-3E3A1199B007}" type="parTrans" cxnId="{053FF939-1084-4AEF-9E4C-2DF9D799A11A}">
      <dgm:prSet/>
      <dgm:spPr/>
      <dgm:t>
        <a:bodyPr/>
        <a:lstStyle/>
        <a:p>
          <a:endParaRPr lang="ru-RU"/>
        </a:p>
      </dgm:t>
    </dgm:pt>
    <dgm:pt modelId="{95D42440-B155-417D-B5C8-83919B02A0B2}" type="sibTrans" cxnId="{053FF939-1084-4AEF-9E4C-2DF9D799A11A}">
      <dgm:prSet/>
      <dgm:spPr/>
      <dgm:t>
        <a:bodyPr/>
        <a:lstStyle/>
        <a:p>
          <a:endParaRPr lang="ru-RU"/>
        </a:p>
      </dgm:t>
    </dgm:pt>
    <dgm:pt modelId="{BF280099-3A7D-4E1D-931C-0161C32ADBE2}">
      <dgm:prSet phldrT="[Текст]"/>
      <dgm:spPr/>
      <dgm:t>
        <a:bodyPr/>
        <a:lstStyle/>
        <a:p>
          <a:r>
            <a:rPr lang="ru-RU" dirty="0" smtClean="0"/>
            <a:t>за </a:t>
          </a:r>
          <a:r>
            <a:rPr lang="ru-RU" dirty="0" err="1" smtClean="0"/>
            <a:t>походженням</a:t>
          </a:r>
          <a:endParaRPr lang="ru-RU" dirty="0"/>
        </a:p>
      </dgm:t>
    </dgm:pt>
    <dgm:pt modelId="{3D3B2E39-98E7-49AE-AE9F-086598E0901E}" type="parTrans" cxnId="{1B61B3C9-7616-4AAA-A42E-1CD525E97A9B}">
      <dgm:prSet/>
      <dgm:spPr/>
      <dgm:t>
        <a:bodyPr/>
        <a:lstStyle/>
        <a:p>
          <a:endParaRPr lang="ru-RU"/>
        </a:p>
      </dgm:t>
    </dgm:pt>
    <dgm:pt modelId="{129CF651-891A-4125-B52C-D6C7012174BA}" type="sibTrans" cxnId="{1B61B3C9-7616-4AAA-A42E-1CD525E97A9B}">
      <dgm:prSet/>
      <dgm:spPr/>
      <dgm:t>
        <a:bodyPr/>
        <a:lstStyle/>
        <a:p>
          <a:endParaRPr lang="ru-RU"/>
        </a:p>
      </dgm:t>
    </dgm:pt>
    <dgm:pt modelId="{B62872FE-773A-40F7-976A-A6CEA0604C6C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природні</a:t>
          </a:r>
          <a:r>
            <a:rPr lang="ru-RU" dirty="0" smtClean="0"/>
            <a:t>, </a:t>
          </a:r>
          <a:r>
            <a:rPr lang="ru-RU" dirty="0" err="1" smtClean="0"/>
            <a:t>синтетичні</a:t>
          </a:r>
          <a:r>
            <a:rPr lang="ru-RU" dirty="0" smtClean="0"/>
            <a:t>, </a:t>
          </a:r>
          <a:r>
            <a:rPr lang="ru-RU" dirty="0" err="1" smtClean="0"/>
            <a:t>мінеральні</a:t>
          </a:r>
          <a:endParaRPr lang="ru-RU" dirty="0"/>
        </a:p>
      </dgm:t>
    </dgm:pt>
    <dgm:pt modelId="{BE16061A-799B-438C-8D99-BA63F018CFEE}" type="parTrans" cxnId="{FE61E401-0B29-4922-8177-81964A32FFF2}">
      <dgm:prSet/>
      <dgm:spPr/>
      <dgm:t>
        <a:bodyPr/>
        <a:lstStyle/>
        <a:p>
          <a:endParaRPr lang="ru-RU"/>
        </a:p>
      </dgm:t>
    </dgm:pt>
    <dgm:pt modelId="{DC0D09CF-2F4B-4158-BBBF-C7D169072B28}" type="sibTrans" cxnId="{FE61E401-0B29-4922-8177-81964A32FFF2}">
      <dgm:prSet/>
      <dgm:spPr/>
      <dgm:t>
        <a:bodyPr/>
        <a:lstStyle/>
        <a:p>
          <a:endParaRPr lang="ru-RU"/>
        </a:p>
      </dgm:t>
    </dgm:pt>
    <dgm:pt modelId="{BE4262BB-402C-4EF1-81E3-8FCC082CB22E}">
      <dgm:prSet phldrT="[Текст]"/>
      <dgm:spPr/>
      <dgm:t>
        <a:bodyPr/>
        <a:lstStyle/>
        <a:p>
          <a:r>
            <a:rPr lang="ru-RU" dirty="0" smtClean="0"/>
            <a:t>по </a:t>
          </a:r>
          <a:r>
            <a:rPr lang="ru-RU" dirty="0" err="1" smtClean="0"/>
            <a:t>фармакологічній</a:t>
          </a:r>
          <a:r>
            <a:rPr lang="ru-RU" dirty="0" smtClean="0"/>
            <a:t> </a:t>
          </a:r>
          <a:r>
            <a:rPr lang="ru-RU" dirty="0" err="1" smtClean="0"/>
            <a:t>групі</a:t>
          </a:r>
          <a:endParaRPr lang="ru-RU" dirty="0"/>
        </a:p>
      </dgm:t>
    </dgm:pt>
    <dgm:pt modelId="{A8C8B0F8-551A-4797-916B-3BB5E9EA0105}" type="parTrans" cxnId="{DF190E4C-6627-44C7-81A1-4FB273C59AAE}">
      <dgm:prSet/>
      <dgm:spPr/>
      <dgm:t>
        <a:bodyPr/>
        <a:lstStyle/>
        <a:p>
          <a:endParaRPr lang="ru-RU"/>
        </a:p>
      </dgm:t>
    </dgm:pt>
    <dgm:pt modelId="{0DF0E97B-3C81-4F2E-A95C-A7A026F671E3}" type="sibTrans" cxnId="{DF190E4C-6627-44C7-81A1-4FB273C59AAE}">
      <dgm:prSet/>
      <dgm:spPr/>
      <dgm:t>
        <a:bodyPr/>
        <a:lstStyle/>
        <a:p>
          <a:endParaRPr lang="ru-RU"/>
        </a:p>
      </dgm:t>
    </dgm:pt>
    <dgm:pt modelId="{C9D06EFD-76EA-4BE5-9328-AB5F50CCA6C8}">
      <dgm:prSet phldrT="[Текст]"/>
      <dgm:spPr/>
      <dgm:t>
        <a:bodyPr/>
        <a:lstStyle/>
        <a:p>
          <a:r>
            <a:rPr lang="ru-RU" dirty="0" err="1" smtClean="0"/>
            <a:t>класифікація</a:t>
          </a:r>
          <a:r>
            <a:rPr lang="ru-RU" dirty="0" smtClean="0"/>
            <a:t>, заснована на </a:t>
          </a:r>
          <a:r>
            <a:rPr lang="ru-RU" dirty="0" err="1" smtClean="0"/>
            <a:t>впливі</a:t>
          </a:r>
          <a:r>
            <a:rPr lang="ru-RU" dirty="0" smtClean="0"/>
            <a:t> препарату на </a:t>
          </a:r>
          <a:r>
            <a:rPr lang="ru-RU" dirty="0" err="1" smtClean="0"/>
            <a:t>організм</a:t>
          </a:r>
          <a:r>
            <a:rPr lang="ru-RU" dirty="0" smtClean="0"/>
            <a:t> </a:t>
          </a:r>
          <a:r>
            <a:rPr lang="ru-RU" dirty="0" err="1" smtClean="0"/>
            <a:t>людини</a:t>
          </a:r>
          <a:endParaRPr lang="ru-RU" dirty="0"/>
        </a:p>
      </dgm:t>
    </dgm:pt>
    <dgm:pt modelId="{5804D79C-B87C-4F6B-8330-EB3447E674B8}" type="parTrans" cxnId="{A261694A-8272-4242-87EB-41578FC4A1CA}">
      <dgm:prSet/>
      <dgm:spPr/>
      <dgm:t>
        <a:bodyPr/>
        <a:lstStyle/>
        <a:p>
          <a:endParaRPr lang="ru-RU"/>
        </a:p>
      </dgm:t>
    </dgm:pt>
    <dgm:pt modelId="{CF7483D9-C577-4F83-B823-553067E907A8}" type="sibTrans" cxnId="{A261694A-8272-4242-87EB-41578FC4A1CA}">
      <dgm:prSet/>
      <dgm:spPr/>
      <dgm:t>
        <a:bodyPr/>
        <a:lstStyle/>
        <a:p>
          <a:endParaRPr lang="ru-RU"/>
        </a:p>
      </dgm:t>
    </dgm:pt>
    <dgm:pt modelId="{13AB6A64-FC2D-47FE-9EA3-299FDB372E12}">
      <dgm:prSet phldrT="[Текст]"/>
      <dgm:spPr/>
      <dgm:t>
        <a:bodyPr/>
        <a:lstStyle/>
        <a:p>
          <a:r>
            <a:rPr lang="ru-RU" dirty="0" smtClean="0"/>
            <a:t>анатомо -</a:t>
          </a:r>
          <a:r>
            <a:rPr lang="ru-RU" dirty="0" err="1" smtClean="0"/>
            <a:t>терапевтично</a:t>
          </a:r>
          <a:r>
            <a:rPr lang="ru-RU" dirty="0" smtClean="0"/>
            <a:t> - </a:t>
          </a:r>
          <a:r>
            <a:rPr lang="ru-RU" dirty="0" err="1" smtClean="0"/>
            <a:t>хімічна</a:t>
          </a:r>
          <a:r>
            <a:rPr lang="ru-RU" dirty="0" smtClean="0"/>
            <a:t> </a:t>
          </a:r>
          <a:r>
            <a:rPr lang="ru-RU" dirty="0" err="1" smtClean="0"/>
            <a:t>класифікація</a:t>
          </a:r>
          <a:r>
            <a:rPr lang="ru-RU" dirty="0" smtClean="0"/>
            <a:t> ( </a:t>
          </a:r>
          <a:r>
            <a:rPr lang="en-US" dirty="0" smtClean="0"/>
            <a:t>AT</a:t>
          </a:r>
          <a:r>
            <a:rPr lang="ru-RU" dirty="0" smtClean="0"/>
            <a:t>Х ) </a:t>
          </a:r>
          <a:endParaRPr lang="ru-RU" dirty="0"/>
        </a:p>
      </dgm:t>
    </dgm:pt>
    <dgm:pt modelId="{5BF57A84-A106-4A72-B9E9-1B6983DE837D}" type="parTrans" cxnId="{89E06648-CB53-4215-B7D9-7C8AEBA8C94E}">
      <dgm:prSet/>
      <dgm:spPr/>
      <dgm:t>
        <a:bodyPr/>
        <a:lstStyle/>
        <a:p>
          <a:endParaRPr lang="ru-RU"/>
        </a:p>
      </dgm:t>
    </dgm:pt>
    <dgm:pt modelId="{20EF0662-D1C0-489D-AF39-E89EB7F12990}" type="sibTrans" cxnId="{89E06648-CB53-4215-B7D9-7C8AEBA8C94E}">
      <dgm:prSet/>
      <dgm:spPr/>
      <dgm:t>
        <a:bodyPr/>
        <a:lstStyle/>
        <a:p>
          <a:endParaRPr lang="ru-RU"/>
        </a:p>
      </dgm:t>
    </dgm:pt>
    <dgm:pt modelId="{A3A24FD4-7DDA-4A1B-98C5-C1E2BFE137D4}" type="pres">
      <dgm:prSet presAssocID="{FD0EED61-EEEA-43D3-883A-7CBE7FD7A987}" presName="Name0" presStyleCnt="0">
        <dgm:presLayoutVars>
          <dgm:dir/>
          <dgm:animLvl val="lvl"/>
          <dgm:resizeHandles val="exact"/>
        </dgm:presLayoutVars>
      </dgm:prSet>
      <dgm:spPr/>
    </dgm:pt>
    <dgm:pt modelId="{A75F087B-4F51-4512-8A48-8B4061D7E67F}" type="pres">
      <dgm:prSet presAssocID="{8DF3FD5A-14D8-4F24-A1DA-B371B271B585}" presName="linNode" presStyleCnt="0"/>
      <dgm:spPr/>
    </dgm:pt>
    <dgm:pt modelId="{5C0F5EFC-6CDC-458A-A45D-0EC8F42064BA}" type="pres">
      <dgm:prSet presAssocID="{8DF3FD5A-14D8-4F24-A1DA-B371B271B585}" presName="parentText" presStyleLbl="node1" presStyleIdx="0" presStyleCnt="4" custLinFactNeighborX="586" custLinFactNeighborY="23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82BD3-9B52-4C93-B329-24C7CF8B5304}" type="pres">
      <dgm:prSet presAssocID="{8DF3FD5A-14D8-4F24-A1DA-B371B271B58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D3407-3807-48D2-948D-E3AED216886F}" type="pres">
      <dgm:prSet presAssocID="{0B1B586E-6FA3-4A17-892E-40D02FE9C354}" presName="sp" presStyleCnt="0"/>
      <dgm:spPr/>
    </dgm:pt>
    <dgm:pt modelId="{F83376D9-6A98-4C83-9AE9-84B530A69E00}" type="pres">
      <dgm:prSet presAssocID="{BF280099-3A7D-4E1D-931C-0161C32ADBE2}" presName="linNode" presStyleCnt="0"/>
      <dgm:spPr/>
    </dgm:pt>
    <dgm:pt modelId="{15BCDCF8-DA25-45BF-9251-C07AC034CAA9}" type="pres">
      <dgm:prSet presAssocID="{BF280099-3A7D-4E1D-931C-0161C32ADBE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AF8E6-6CFC-40A5-A31B-F5C7C24DC5B3}" type="pres">
      <dgm:prSet presAssocID="{BF280099-3A7D-4E1D-931C-0161C32ADBE2}" presName="descendantText" presStyleLbl="alignAccFollowNode1" presStyleIdx="1" presStyleCnt="3" custLinFactNeighborX="-496" custLinFactNeighborY="-1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C0B68-0B06-4D80-9FFD-626686965396}" type="pres">
      <dgm:prSet presAssocID="{129CF651-891A-4125-B52C-D6C7012174BA}" presName="sp" presStyleCnt="0"/>
      <dgm:spPr/>
    </dgm:pt>
    <dgm:pt modelId="{199720A5-1DB3-47FB-90A6-A42BDBB34A01}" type="pres">
      <dgm:prSet presAssocID="{BE4262BB-402C-4EF1-81E3-8FCC082CB22E}" presName="linNode" presStyleCnt="0"/>
      <dgm:spPr/>
    </dgm:pt>
    <dgm:pt modelId="{9624E570-39F2-4AA2-9059-3C64ACC7148C}" type="pres">
      <dgm:prSet presAssocID="{BE4262BB-402C-4EF1-81E3-8FCC082CB22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446E6-0A57-4740-AB7E-991A299882BB}" type="pres">
      <dgm:prSet presAssocID="{BE4262BB-402C-4EF1-81E3-8FCC082CB22E}" presName="descendantText" presStyleLbl="alignAccFollowNode1" presStyleIdx="2" presStyleCnt="3" custLinFactNeighborX="-496" custLinFactNeighborY="5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9EE29-EA15-4DAD-A011-376668EB65AC}" type="pres">
      <dgm:prSet presAssocID="{0DF0E97B-3C81-4F2E-A95C-A7A026F671E3}" presName="sp" presStyleCnt="0"/>
      <dgm:spPr/>
    </dgm:pt>
    <dgm:pt modelId="{FB102C01-3A1A-48AD-B97A-CC7A256A9299}" type="pres">
      <dgm:prSet presAssocID="{13AB6A64-FC2D-47FE-9EA3-299FDB372E12}" presName="linNode" presStyleCnt="0"/>
      <dgm:spPr/>
    </dgm:pt>
    <dgm:pt modelId="{6380982F-9EEE-49D5-98A4-DA369ADD2BD1}" type="pres">
      <dgm:prSet presAssocID="{13AB6A64-FC2D-47FE-9EA3-299FDB372E1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3FF939-1084-4AEF-9E4C-2DF9D799A11A}" srcId="{8DF3FD5A-14D8-4F24-A1DA-B371B271B585}" destId="{E7A28438-3354-46BB-AE3C-E98833FF85AC}" srcOrd="0" destOrd="0" parTransId="{A39D3E9F-70CB-4BAE-A19F-3E3A1199B007}" sibTransId="{95D42440-B155-417D-B5C8-83919B02A0B2}"/>
    <dgm:cxn modelId="{14FD1469-4BC9-49DF-83A1-24B933BB6E1C}" type="presOf" srcId="{E7A28438-3354-46BB-AE3C-E98833FF85AC}" destId="{05B82BD3-9B52-4C93-B329-24C7CF8B5304}" srcOrd="0" destOrd="0" presId="urn:microsoft.com/office/officeart/2005/8/layout/vList5"/>
    <dgm:cxn modelId="{89E06648-CB53-4215-B7D9-7C8AEBA8C94E}" srcId="{FD0EED61-EEEA-43D3-883A-7CBE7FD7A987}" destId="{13AB6A64-FC2D-47FE-9EA3-299FDB372E12}" srcOrd="3" destOrd="0" parTransId="{5BF57A84-A106-4A72-B9E9-1B6983DE837D}" sibTransId="{20EF0662-D1C0-489D-AF39-E89EB7F12990}"/>
    <dgm:cxn modelId="{675AA116-20C8-411E-94A6-DA233BED9694}" type="presOf" srcId="{BF280099-3A7D-4E1D-931C-0161C32ADBE2}" destId="{15BCDCF8-DA25-45BF-9251-C07AC034CAA9}" srcOrd="0" destOrd="0" presId="urn:microsoft.com/office/officeart/2005/8/layout/vList5"/>
    <dgm:cxn modelId="{DF190E4C-6627-44C7-81A1-4FB273C59AAE}" srcId="{FD0EED61-EEEA-43D3-883A-7CBE7FD7A987}" destId="{BE4262BB-402C-4EF1-81E3-8FCC082CB22E}" srcOrd="2" destOrd="0" parTransId="{A8C8B0F8-551A-4797-916B-3BB5E9EA0105}" sibTransId="{0DF0E97B-3C81-4F2E-A95C-A7A026F671E3}"/>
    <dgm:cxn modelId="{899EA660-DDEB-42DB-8481-27B73A769169}" type="presOf" srcId="{13AB6A64-FC2D-47FE-9EA3-299FDB372E12}" destId="{6380982F-9EEE-49D5-98A4-DA369ADD2BD1}" srcOrd="0" destOrd="0" presId="urn:microsoft.com/office/officeart/2005/8/layout/vList5"/>
    <dgm:cxn modelId="{257458F4-9810-4EC1-B445-D26EBEC3A2F6}" type="presOf" srcId="{BE4262BB-402C-4EF1-81E3-8FCC082CB22E}" destId="{9624E570-39F2-4AA2-9059-3C64ACC7148C}" srcOrd="0" destOrd="0" presId="urn:microsoft.com/office/officeart/2005/8/layout/vList5"/>
    <dgm:cxn modelId="{43628F32-4D34-47F3-8587-9AC2B505EBD2}" srcId="{FD0EED61-EEEA-43D3-883A-7CBE7FD7A987}" destId="{8DF3FD5A-14D8-4F24-A1DA-B371B271B585}" srcOrd="0" destOrd="0" parTransId="{9E475EE1-F260-420A-8CCF-1EE126382E92}" sibTransId="{0B1B586E-6FA3-4A17-892E-40D02FE9C354}"/>
    <dgm:cxn modelId="{FE61E401-0B29-4922-8177-81964A32FFF2}" srcId="{BF280099-3A7D-4E1D-931C-0161C32ADBE2}" destId="{B62872FE-773A-40F7-976A-A6CEA0604C6C}" srcOrd="0" destOrd="0" parTransId="{BE16061A-799B-438C-8D99-BA63F018CFEE}" sibTransId="{DC0D09CF-2F4B-4158-BBBF-C7D169072B28}"/>
    <dgm:cxn modelId="{1B61B3C9-7616-4AAA-A42E-1CD525E97A9B}" srcId="{FD0EED61-EEEA-43D3-883A-7CBE7FD7A987}" destId="{BF280099-3A7D-4E1D-931C-0161C32ADBE2}" srcOrd="1" destOrd="0" parTransId="{3D3B2E39-98E7-49AE-AE9F-086598E0901E}" sibTransId="{129CF651-891A-4125-B52C-D6C7012174BA}"/>
    <dgm:cxn modelId="{8818BDF3-DFDC-48A1-BF44-952F26E0BBAF}" type="presOf" srcId="{C9D06EFD-76EA-4BE5-9328-AB5F50CCA6C8}" destId="{1EE446E6-0A57-4740-AB7E-991A299882BB}" srcOrd="0" destOrd="0" presId="urn:microsoft.com/office/officeart/2005/8/layout/vList5"/>
    <dgm:cxn modelId="{A261694A-8272-4242-87EB-41578FC4A1CA}" srcId="{BE4262BB-402C-4EF1-81E3-8FCC082CB22E}" destId="{C9D06EFD-76EA-4BE5-9328-AB5F50CCA6C8}" srcOrd="0" destOrd="0" parTransId="{5804D79C-B87C-4F6B-8330-EB3447E674B8}" sibTransId="{CF7483D9-C577-4F83-B823-553067E907A8}"/>
    <dgm:cxn modelId="{0B6075BB-D30A-452C-94E8-D59C4B91D696}" type="presOf" srcId="{B62872FE-773A-40F7-976A-A6CEA0604C6C}" destId="{F2FAF8E6-6CFC-40A5-A31B-F5C7C24DC5B3}" srcOrd="0" destOrd="0" presId="urn:microsoft.com/office/officeart/2005/8/layout/vList5"/>
    <dgm:cxn modelId="{678696AE-D169-4179-88CC-3D31C65E352D}" type="presOf" srcId="{FD0EED61-EEEA-43D3-883A-7CBE7FD7A987}" destId="{A3A24FD4-7DDA-4A1B-98C5-C1E2BFE137D4}" srcOrd="0" destOrd="0" presId="urn:microsoft.com/office/officeart/2005/8/layout/vList5"/>
    <dgm:cxn modelId="{055A439A-92D1-4D4D-B727-CD0BC393BB7A}" type="presOf" srcId="{8DF3FD5A-14D8-4F24-A1DA-B371B271B585}" destId="{5C0F5EFC-6CDC-458A-A45D-0EC8F42064BA}" srcOrd="0" destOrd="0" presId="urn:microsoft.com/office/officeart/2005/8/layout/vList5"/>
    <dgm:cxn modelId="{C1C4F5DF-A828-469E-B72A-0E447AB3C325}" type="presParOf" srcId="{A3A24FD4-7DDA-4A1B-98C5-C1E2BFE137D4}" destId="{A75F087B-4F51-4512-8A48-8B4061D7E67F}" srcOrd="0" destOrd="0" presId="urn:microsoft.com/office/officeart/2005/8/layout/vList5"/>
    <dgm:cxn modelId="{2D2A5FEE-B764-4B95-A720-52857D8D7BC7}" type="presParOf" srcId="{A75F087B-4F51-4512-8A48-8B4061D7E67F}" destId="{5C0F5EFC-6CDC-458A-A45D-0EC8F42064BA}" srcOrd="0" destOrd="0" presId="urn:microsoft.com/office/officeart/2005/8/layout/vList5"/>
    <dgm:cxn modelId="{1ACFBC1E-00AA-4B0F-953A-9EE16F005973}" type="presParOf" srcId="{A75F087B-4F51-4512-8A48-8B4061D7E67F}" destId="{05B82BD3-9B52-4C93-B329-24C7CF8B5304}" srcOrd="1" destOrd="0" presId="urn:microsoft.com/office/officeart/2005/8/layout/vList5"/>
    <dgm:cxn modelId="{2C2FB0B6-1D41-48A3-A4B3-8BEACEE7EE1F}" type="presParOf" srcId="{A3A24FD4-7DDA-4A1B-98C5-C1E2BFE137D4}" destId="{C31D3407-3807-48D2-948D-E3AED216886F}" srcOrd="1" destOrd="0" presId="urn:microsoft.com/office/officeart/2005/8/layout/vList5"/>
    <dgm:cxn modelId="{6ABB4D9C-3B78-4C61-A1F0-D465F017B125}" type="presParOf" srcId="{A3A24FD4-7DDA-4A1B-98C5-C1E2BFE137D4}" destId="{F83376D9-6A98-4C83-9AE9-84B530A69E00}" srcOrd="2" destOrd="0" presId="urn:microsoft.com/office/officeart/2005/8/layout/vList5"/>
    <dgm:cxn modelId="{1BE4CEF1-304C-4648-9CF0-12F5F0142AA8}" type="presParOf" srcId="{F83376D9-6A98-4C83-9AE9-84B530A69E00}" destId="{15BCDCF8-DA25-45BF-9251-C07AC034CAA9}" srcOrd="0" destOrd="0" presId="urn:microsoft.com/office/officeart/2005/8/layout/vList5"/>
    <dgm:cxn modelId="{C5BD2CD5-D2B6-4891-97EC-382F5DCDCC8F}" type="presParOf" srcId="{F83376D9-6A98-4C83-9AE9-84B530A69E00}" destId="{F2FAF8E6-6CFC-40A5-A31B-F5C7C24DC5B3}" srcOrd="1" destOrd="0" presId="urn:microsoft.com/office/officeart/2005/8/layout/vList5"/>
    <dgm:cxn modelId="{79A0CE42-E240-4CE5-B8EE-0E35B4F28BA0}" type="presParOf" srcId="{A3A24FD4-7DDA-4A1B-98C5-C1E2BFE137D4}" destId="{DC5C0B68-0B06-4D80-9FFD-626686965396}" srcOrd="3" destOrd="0" presId="urn:microsoft.com/office/officeart/2005/8/layout/vList5"/>
    <dgm:cxn modelId="{B10CA483-C01A-4D7A-8CFD-AD33E5636D9C}" type="presParOf" srcId="{A3A24FD4-7DDA-4A1B-98C5-C1E2BFE137D4}" destId="{199720A5-1DB3-47FB-90A6-A42BDBB34A01}" srcOrd="4" destOrd="0" presId="urn:microsoft.com/office/officeart/2005/8/layout/vList5"/>
    <dgm:cxn modelId="{C415D7AB-A05B-46B7-821C-1379E2CEF3C4}" type="presParOf" srcId="{199720A5-1DB3-47FB-90A6-A42BDBB34A01}" destId="{9624E570-39F2-4AA2-9059-3C64ACC7148C}" srcOrd="0" destOrd="0" presId="urn:microsoft.com/office/officeart/2005/8/layout/vList5"/>
    <dgm:cxn modelId="{0C161F73-CEE5-4731-8146-34E56918E1F5}" type="presParOf" srcId="{199720A5-1DB3-47FB-90A6-A42BDBB34A01}" destId="{1EE446E6-0A57-4740-AB7E-991A299882BB}" srcOrd="1" destOrd="0" presId="urn:microsoft.com/office/officeart/2005/8/layout/vList5"/>
    <dgm:cxn modelId="{7B3A13EF-D20D-44B1-AECF-5B12AF5B3BF0}" type="presParOf" srcId="{A3A24FD4-7DDA-4A1B-98C5-C1E2BFE137D4}" destId="{07D9EE29-EA15-4DAD-A011-376668EB65AC}" srcOrd="5" destOrd="0" presId="urn:microsoft.com/office/officeart/2005/8/layout/vList5"/>
    <dgm:cxn modelId="{BDB71E34-3F7D-4A33-B248-84F306B7F9A0}" type="presParOf" srcId="{A3A24FD4-7DDA-4A1B-98C5-C1E2BFE137D4}" destId="{FB102C01-3A1A-48AD-B97A-CC7A256A9299}" srcOrd="6" destOrd="0" presId="urn:microsoft.com/office/officeart/2005/8/layout/vList5"/>
    <dgm:cxn modelId="{AFFCE621-88F5-4C0F-8705-CE77185757EB}" type="presParOf" srcId="{FB102C01-3A1A-48AD-B97A-CC7A256A9299}" destId="{6380982F-9EEE-49D5-98A4-DA369ADD2BD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82BD3-9B52-4C93-B329-24C7CF8B5304}">
      <dsp:nvSpPr>
        <dsp:cNvPr id="0" name=""/>
        <dsp:cNvSpPr/>
      </dsp:nvSpPr>
      <dsp:spPr>
        <a:xfrm rot="5400000">
          <a:off x="4963980" y="-1895338"/>
          <a:ext cx="1123240" cy="52005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наприклад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з'єднання-похідні</a:t>
          </a:r>
          <a:r>
            <a:rPr lang="ru-RU" sz="2400" kern="1200" dirty="0" smtClean="0"/>
            <a:t> фурфуролу , </a:t>
          </a:r>
          <a:r>
            <a:rPr lang="ru-RU" sz="2400" kern="1200" dirty="0" err="1" smtClean="0"/>
            <a:t>імідазолу</a:t>
          </a:r>
          <a:r>
            <a:rPr lang="ru-RU" sz="2400" kern="1200" dirty="0" smtClean="0"/>
            <a:t> , </a:t>
          </a:r>
          <a:r>
            <a:rPr lang="ru-RU" sz="2400" kern="1200" dirty="0" err="1" smtClean="0"/>
            <a:t>піримідину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-5400000">
        <a:off x="2925318" y="198156"/>
        <a:ext cx="5145733" cy="1013576"/>
      </dsp:txXfrm>
    </dsp:sp>
    <dsp:sp modelId="{5C0F5EFC-6CDC-458A-A45D-0EC8F42064BA}">
      <dsp:nvSpPr>
        <dsp:cNvPr id="0" name=""/>
        <dsp:cNvSpPr/>
      </dsp:nvSpPr>
      <dsp:spPr>
        <a:xfrm>
          <a:off x="30475" y="36447"/>
          <a:ext cx="2925317" cy="1404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 </a:t>
          </a:r>
          <a:r>
            <a:rPr lang="ru-RU" sz="2100" kern="1200" dirty="0" err="1" smtClean="0"/>
            <a:t>хімічною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будовою</a:t>
          </a:r>
          <a:endParaRPr lang="ru-RU" sz="2100" kern="1200" dirty="0"/>
        </a:p>
      </dsp:txBody>
      <dsp:txXfrm>
        <a:off x="99015" y="104987"/>
        <a:ext cx="2788237" cy="1266970"/>
      </dsp:txXfrm>
    </dsp:sp>
    <dsp:sp modelId="{F2FAF8E6-6CFC-40A5-A31B-F5C7C24DC5B3}">
      <dsp:nvSpPr>
        <dsp:cNvPr id="0" name=""/>
        <dsp:cNvSpPr/>
      </dsp:nvSpPr>
      <dsp:spPr>
        <a:xfrm rot="5400000">
          <a:off x="4949470" y="-440337"/>
          <a:ext cx="1123240" cy="52005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</a:t>
          </a:r>
          <a:r>
            <a:rPr lang="ru-RU" sz="2400" kern="1200" dirty="0" err="1" smtClean="0"/>
            <a:t>природні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синтетичні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мінеральні</a:t>
          </a:r>
          <a:endParaRPr lang="ru-RU" sz="2400" kern="1200" dirty="0"/>
        </a:p>
      </dsp:txBody>
      <dsp:txXfrm rot="-5400000">
        <a:off x="2910808" y="1653157"/>
        <a:ext cx="5145733" cy="1013576"/>
      </dsp:txXfrm>
    </dsp:sp>
    <dsp:sp modelId="{15BCDCF8-DA25-45BF-9251-C07AC034CAA9}">
      <dsp:nvSpPr>
        <dsp:cNvPr id="0" name=""/>
        <dsp:cNvSpPr/>
      </dsp:nvSpPr>
      <dsp:spPr>
        <a:xfrm>
          <a:off x="0" y="1477172"/>
          <a:ext cx="2925317" cy="1404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 </a:t>
          </a:r>
          <a:r>
            <a:rPr lang="ru-RU" sz="2100" kern="1200" dirty="0" err="1" smtClean="0"/>
            <a:t>походженням</a:t>
          </a:r>
          <a:endParaRPr lang="ru-RU" sz="2100" kern="1200" dirty="0"/>
        </a:p>
      </dsp:txBody>
      <dsp:txXfrm>
        <a:off x="68540" y="1545712"/>
        <a:ext cx="2788237" cy="1266970"/>
      </dsp:txXfrm>
    </dsp:sp>
    <dsp:sp modelId="{1EE446E6-0A57-4740-AB7E-991A299882BB}">
      <dsp:nvSpPr>
        <dsp:cNvPr id="0" name=""/>
        <dsp:cNvSpPr/>
      </dsp:nvSpPr>
      <dsp:spPr>
        <a:xfrm rot="5400000">
          <a:off x="4949470" y="1110251"/>
          <a:ext cx="1123240" cy="52005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класифікація</a:t>
          </a:r>
          <a:r>
            <a:rPr lang="ru-RU" sz="2400" kern="1200" dirty="0" smtClean="0"/>
            <a:t>, заснована на </a:t>
          </a:r>
          <a:r>
            <a:rPr lang="ru-RU" sz="2400" kern="1200" dirty="0" err="1" smtClean="0"/>
            <a:t>впливі</a:t>
          </a:r>
          <a:r>
            <a:rPr lang="ru-RU" sz="2400" kern="1200" dirty="0" smtClean="0"/>
            <a:t> препарату на </a:t>
          </a:r>
          <a:r>
            <a:rPr lang="ru-RU" sz="2400" kern="1200" dirty="0" err="1" smtClean="0"/>
            <a:t>організм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людини</a:t>
          </a:r>
          <a:endParaRPr lang="ru-RU" sz="2400" kern="1200" dirty="0"/>
        </a:p>
      </dsp:txBody>
      <dsp:txXfrm rot="-5400000">
        <a:off x="2910808" y="3203745"/>
        <a:ext cx="5145733" cy="1013576"/>
      </dsp:txXfrm>
    </dsp:sp>
    <dsp:sp modelId="{9624E570-39F2-4AA2-9059-3C64ACC7148C}">
      <dsp:nvSpPr>
        <dsp:cNvPr id="0" name=""/>
        <dsp:cNvSpPr/>
      </dsp:nvSpPr>
      <dsp:spPr>
        <a:xfrm>
          <a:off x="0" y="2951425"/>
          <a:ext cx="2925317" cy="1404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 </a:t>
          </a:r>
          <a:r>
            <a:rPr lang="ru-RU" sz="2100" kern="1200" dirty="0" err="1" smtClean="0"/>
            <a:t>фармакологічній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групі</a:t>
          </a:r>
          <a:endParaRPr lang="ru-RU" sz="2100" kern="1200" dirty="0"/>
        </a:p>
      </dsp:txBody>
      <dsp:txXfrm>
        <a:off x="68540" y="3019965"/>
        <a:ext cx="2788237" cy="1266970"/>
      </dsp:txXfrm>
    </dsp:sp>
    <dsp:sp modelId="{6380982F-9EEE-49D5-98A4-DA369ADD2BD1}">
      <dsp:nvSpPr>
        <dsp:cNvPr id="0" name=""/>
        <dsp:cNvSpPr/>
      </dsp:nvSpPr>
      <dsp:spPr>
        <a:xfrm>
          <a:off x="0" y="4425678"/>
          <a:ext cx="2925317" cy="1404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анатомо -</a:t>
          </a:r>
          <a:r>
            <a:rPr lang="ru-RU" sz="2100" kern="1200" dirty="0" err="1" smtClean="0"/>
            <a:t>терапевтично</a:t>
          </a:r>
          <a:r>
            <a:rPr lang="ru-RU" sz="2100" kern="1200" dirty="0" smtClean="0"/>
            <a:t> - </a:t>
          </a:r>
          <a:r>
            <a:rPr lang="ru-RU" sz="2100" kern="1200" dirty="0" err="1" smtClean="0"/>
            <a:t>хімічна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класифікація</a:t>
          </a:r>
          <a:r>
            <a:rPr lang="ru-RU" sz="2100" kern="1200" dirty="0" smtClean="0"/>
            <a:t> ( </a:t>
          </a:r>
          <a:r>
            <a:rPr lang="en-US" sz="2100" kern="1200" dirty="0" smtClean="0"/>
            <a:t>AT</a:t>
          </a:r>
          <a:r>
            <a:rPr lang="ru-RU" sz="2100" kern="1200" dirty="0" smtClean="0"/>
            <a:t>Х ) </a:t>
          </a:r>
          <a:endParaRPr lang="ru-RU" sz="2100" kern="1200" dirty="0"/>
        </a:p>
      </dsp:txBody>
      <dsp:txXfrm>
        <a:off x="68540" y="4494218"/>
        <a:ext cx="2788237" cy="1266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t>14.01.2014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14.01.2014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14.01.2014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14.01.2014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14.01.2014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14.01.2014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14.01.2014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Лікарські засоби</a:t>
            </a:r>
            <a:br>
              <a:rPr lang="uk-UA" b="1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Виконали:</a:t>
            </a:r>
          </a:p>
          <a:p>
            <a:pPr algn="r"/>
            <a:r>
              <a:rPr lang="uk-UA" dirty="0" smtClean="0"/>
              <a:t>Александрова Ірина</a:t>
            </a:r>
          </a:p>
          <a:p>
            <a:pPr algn="r"/>
            <a:r>
              <a:rPr lang="uk-UA" dirty="0" err="1" smtClean="0"/>
              <a:t>Бадя</a:t>
            </a:r>
            <a:r>
              <a:rPr lang="uk-UA" dirty="0" smtClean="0"/>
              <a:t> </a:t>
            </a:r>
            <a:r>
              <a:rPr lang="uk-UA" dirty="0" err="1" smtClean="0"/>
              <a:t>юлія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824327" y="2413"/>
            <a:ext cx="6011988" cy="533485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Лікарський засіб - речовина або суміш речовин синтетичного чи природного походження у вигляді лікарської форми (таблетки, капсули, розчину, мазі тощо), що застосовується для профілактики, діагностики та лікування захворювань</a:t>
            </a:r>
            <a:r>
              <a:rPr lang="uk-UA" dirty="0" smtClean="0"/>
              <a:t>.</a:t>
            </a:r>
          </a:p>
          <a:p>
            <a:pPr marL="0" indent="0" algn="ctr">
              <a:buNone/>
            </a:pPr>
            <a:r>
              <a:rPr lang="uk-UA" dirty="0"/>
              <a:t>Перед вживанням в медичній </a:t>
            </a:r>
            <a:r>
              <a:rPr lang="uk-UA" dirty="0" smtClean="0"/>
              <a:t>практиці усі </a:t>
            </a:r>
            <a:r>
              <a:rPr lang="uk-UA" dirty="0"/>
              <a:t>лікарські засоби повинні проходити клінічні дослідження і отримувати дозвіл до застосування.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824327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9"/>
            <a:ext cx="4824327" cy="3260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3768339"/>
            <a:ext cx="4632176" cy="308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876" y="332656"/>
            <a:ext cx="4609692" cy="65253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/>
              <a:t>Вже в давнину люди намагалися врятувати своє життя , використовуючи різні природні лікарські речовини. Найчастіше це були рослинні екстракти , але застосовувалися і препарати , які отримували з сирого м'яса , дріжджів і відходів тварин. У медицині користувалася з найдавніших часів великою кількістю лікарських засобів рослинного і тваринного походження (наприклад рицина , опій , морський лук , ртуть , наперстянка , конвалія , горицвіт і багато інших , що широко застосовуються народною медициною ) . Лише в </a:t>
            </a:r>
            <a:r>
              <a:rPr lang="uk-UA" dirty="0" smtClean="0"/>
              <a:t>епоху </a:t>
            </a:r>
            <a:r>
              <a:rPr lang="uk-UA" dirty="0"/>
              <a:t>розвитку хімії люди переконалися , що лікувальний ефект таких речовин полягає у виборчому впливі на організм певних хімічних сполук. Пізніше , такі сполуки стали отримувати в лабораторіях шляхом синтезу 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25" y="28885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908720"/>
            <a:ext cx="10945215" cy="655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031471" y="836712"/>
            <a:ext cx="8132462" cy="5832648"/>
            <a:chOff x="2031471" y="720372"/>
            <a:chExt cx="8132462" cy="5417256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1805646229"/>
                </p:ext>
              </p:extLst>
            </p:nvPr>
          </p:nvGraphicFramePr>
          <p:xfrm>
            <a:off x="2031471" y="720372"/>
            <a:ext cx="8125883" cy="5417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Группа 5"/>
            <p:cNvGrpSpPr/>
            <p:nvPr/>
          </p:nvGrpSpPr>
          <p:grpSpPr>
            <a:xfrm>
              <a:off x="4963368" y="4958926"/>
              <a:ext cx="5200565" cy="1043245"/>
              <a:chOff x="2910808" y="1484495"/>
              <a:chExt cx="5200565" cy="1043245"/>
            </a:xfrm>
          </p:grpSpPr>
          <p:sp>
            <p:nvSpPr>
              <p:cNvPr id="7" name="Прямоугольник с двумя скругленными соседними углами 6"/>
              <p:cNvSpPr/>
              <p:nvPr/>
            </p:nvSpPr>
            <p:spPr>
              <a:xfrm rot="5400000">
                <a:off x="4989468" y="-594165"/>
                <a:ext cx="1043245" cy="5200565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Прямоугольник 7"/>
              <p:cNvSpPr/>
              <p:nvPr/>
            </p:nvSpPr>
            <p:spPr>
              <a:xfrm>
                <a:off x="2910809" y="1535421"/>
                <a:ext cx="5149638" cy="9413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28575" rIns="57150" bIns="28575" numCol="1" spcCol="1270" anchor="ctr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ru-RU" sz="1600" dirty="0" smtClean="0"/>
              </a:p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ru-RU" sz="1600" dirty="0" smtClean="0"/>
                  <a:t> </a:t>
                </a:r>
                <a:r>
                  <a:rPr lang="ru-RU" sz="1600" dirty="0" err="1"/>
                  <a:t>міжнародна</a:t>
                </a:r>
                <a:r>
                  <a:rPr lang="ru-RU" sz="1600" dirty="0"/>
                  <a:t> </a:t>
                </a:r>
                <a:r>
                  <a:rPr lang="ru-RU" sz="1600" dirty="0" err="1"/>
                  <a:t>класифікація</a:t>
                </a:r>
                <a:r>
                  <a:rPr lang="ru-RU" sz="1600" dirty="0"/>
                  <a:t>, в </a:t>
                </a:r>
                <a:r>
                  <a:rPr lang="ru-RU" sz="1600" dirty="0" err="1"/>
                  <a:t>якій</a:t>
                </a:r>
                <a:r>
                  <a:rPr lang="ru-RU" sz="1600" dirty="0"/>
                  <a:t> </a:t>
                </a:r>
                <a:r>
                  <a:rPr lang="ru-RU" sz="1600" dirty="0" err="1"/>
                  <a:t>враховується</a:t>
                </a:r>
                <a:r>
                  <a:rPr lang="ru-RU" sz="1600" dirty="0"/>
                  <a:t> </a:t>
                </a:r>
                <a:r>
                  <a:rPr lang="ru-RU" sz="1600" dirty="0" err="1"/>
                  <a:t>фармакологічна</a:t>
                </a:r>
                <a:r>
                  <a:rPr lang="ru-RU" sz="1600" dirty="0"/>
                  <a:t> </a:t>
                </a:r>
                <a:r>
                  <a:rPr lang="ru-RU" sz="1600" dirty="0" err="1"/>
                  <a:t>група</a:t>
                </a:r>
                <a:r>
                  <a:rPr lang="ru-RU" sz="1600" dirty="0"/>
                  <a:t> препарату , </a:t>
                </a:r>
                <a:r>
                  <a:rPr lang="ru-RU" sz="1600" dirty="0" err="1"/>
                  <a:t>його</a:t>
                </a:r>
                <a:r>
                  <a:rPr lang="ru-RU" sz="1600" dirty="0"/>
                  <a:t> </a:t>
                </a:r>
                <a:r>
                  <a:rPr lang="ru-RU" sz="1600" dirty="0" err="1"/>
                  <a:t>хімічна</a:t>
                </a:r>
                <a:r>
                  <a:rPr lang="ru-RU" sz="1600" dirty="0"/>
                  <a:t> природа і </a:t>
                </a:r>
                <a:r>
                  <a:rPr lang="ru-RU" sz="1600" dirty="0" err="1"/>
                  <a:t>нозологія</a:t>
                </a:r>
                <a:r>
                  <a:rPr lang="ru-RU" sz="1600" dirty="0"/>
                  <a:t> </a:t>
                </a:r>
                <a:r>
                  <a:rPr lang="ru-RU" sz="1600" dirty="0" err="1"/>
                  <a:t>захворювання</a:t>
                </a:r>
                <a:r>
                  <a:rPr lang="ru-RU" sz="1600" dirty="0"/>
                  <a:t> , для </a:t>
                </a:r>
                <a:r>
                  <a:rPr lang="ru-RU" sz="1600" dirty="0" err="1"/>
                  <a:t>лікування</a:t>
                </a:r>
                <a:r>
                  <a:rPr lang="ru-RU" sz="1600" dirty="0"/>
                  <a:t> </a:t>
                </a:r>
                <a:r>
                  <a:rPr lang="ru-RU" sz="1600" dirty="0" err="1"/>
                  <a:t>якого</a:t>
                </a:r>
                <a:r>
                  <a:rPr lang="ru-RU" sz="1600" dirty="0"/>
                  <a:t> </a:t>
                </a:r>
                <a:r>
                  <a:rPr lang="ru-RU" sz="1600" dirty="0" err="1"/>
                  <a:t>призначений</a:t>
                </a:r>
                <a:r>
                  <a:rPr lang="ru-RU" sz="1600" dirty="0"/>
                  <a:t> препарат.</a:t>
                </a: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500" kern="1200" dirty="0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4222204" y="186211"/>
            <a:ext cx="3816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/>
              <a:t>Класифікація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745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16632"/>
            <a:ext cx="9134391" cy="41148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600" dirty="0"/>
              <a:t>Сировиною для отримання лікарських засобів </a:t>
            </a:r>
            <a:r>
              <a:rPr lang="uk-UA" sz="3600" dirty="0" smtClean="0"/>
              <a:t>слугують </a:t>
            </a:r>
            <a:r>
              <a:rPr lang="uk-UA" sz="3600" dirty="0"/>
              <a:t>:</a:t>
            </a:r>
            <a:br>
              <a:rPr lang="uk-UA" sz="3600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</a:t>
            </a:r>
            <a:r>
              <a:rPr lang="uk-UA" dirty="0" smtClean="0"/>
              <a:t>- рослини </a:t>
            </a:r>
            <a:r>
              <a:rPr lang="uk-UA" dirty="0"/>
              <a:t>(листя , трави , квіти, насіння , ягоди , кора , коріння) і продукти їх обробки ( жирні та ефірні масла , соки , камеді , смоли) ;</a:t>
            </a:r>
            <a:br>
              <a:rPr lang="uk-UA" dirty="0"/>
            </a:br>
            <a:r>
              <a:rPr lang="uk-UA" dirty="0"/>
              <a:t>    </a:t>
            </a:r>
            <a:r>
              <a:rPr lang="uk-UA" dirty="0" smtClean="0"/>
              <a:t>- тваринна сировина </a:t>
            </a:r>
            <a:r>
              <a:rPr lang="uk-UA" dirty="0"/>
              <a:t>- залози і органи тварин , сало , віск , жир овечої вовни й інше ;</a:t>
            </a:r>
            <a:br>
              <a:rPr lang="uk-UA" dirty="0"/>
            </a:br>
            <a:r>
              <a:rPr lang="uk-UA" dirty="0"/>
              <a:t>   </a:t>
            </a:r>
            <a:r>
              <a:rPr lang="uk-UA" dirty="0" smtClean="0"/>
              <a:t> -</a:t>
            </a:r>
            <a:r>
              <a:rPr lang="uk-UA" dirty="0"/>
              <a:t> </a:t>
            </a:r>
            <a:r>
              <a:rPr lang="uk-UA" dirty="0" smtClean="0"/>
              <a:t>органічна </a:t>
            </a:r>
            <a:r>
              <a:rPr lang="uk-UA" dirty="0"/>
              <a:t>сировина - нафта і продукти її перегонки , продукти перегонки кам'яного вугілля;</a:t>
            </a:r>
            <a:br>
              <a:rPr lang="uk-UA" dirty="0"/>
            </a:br>
            <a:r>
              <a:rPr lang="uk-UA" dirty="0"/>
              <a:t>    </a:t>
            </a:r>
            <a:r>
              <a:rPr lang="uk-UA" dirty="0" smtClean="0"/>
              <a:t>- неорганічні </a:t>
            </a:r>
            <a:r>
              <a:rPr lang="uk-UA" dirty="0"/>
              <a:t>копалини - мінеральні породи і продукти їх обробки хімічною промисловістю і металургією (метали ) ;</a:t>
            </a:r>
            <a:br>
              <a:rPr lang="uk-UA" dirty="0"/>
            </a:br>
            <a:r>
              <a:rPr lang="uk-UA" dirty="0"/>
              <a:t>    </a:t>
            </a:r>
            <a:r>
              <a:rPr lang="uk-UA" dirty="0" smtClean="0"/>
              <a:t>- всілякі </a:t>
            </a:r>
            <a:r>
              <a:rPr lang="uk-UA" dirty="0"/>
              <a:t>органічні сполуки - продукти великої хімічної промисловості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298061"/>
            <a:ext cx="2926060" cy="2197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76" y="4293096"/>
            <a:ext cx="2880320" cy="2193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53" y="4292779"/>
            <a:ext cx="3164763" cy="219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676914"/>
            <a:ext cx="6840759" cy="6064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1800" dirty="0"/>
              <a:t>Шляхи введення ліків в організм досить різноманітні. Найчастіше застосовується прийом лікарських засобів всередину </a:t>
            </a:r>
            <a:r>
              <a:rPr lang="uk-UA" sz="1800" dirty="0" err="1"/>
              <a:t>перорально</a:t>
            </a:r>
            <a:r>
              <a:rPr lang="uk-UA" sz="1800" dirty="0"/>
              <a:t>. Щоб уникнути швидкого розкладання лікарського засобу або подразнення </a:t>
            </a:r>
            <a:r>
              <a:rPr lang="uk-UA" sz="1800" dirty="0" err="1"/>
              <a:t>шлунково</a:t>
            </a:r>
            <a:r>
              <a:rPr lang="uk-UA" sz="1800" dirty="0"/>
              <a:t> </a:t>
            </a:r>
            <a:r>
              <a:rPr lang="uk-UA" sz="1800" dirty="0" err="1"/>
              <a:t>-кишкового</a:t>
            </a:r>
            <a:r>
              <a:rPr lang="uk-UA" sz="1800" dirty="0"/>
              <a:t> каналу або для досягнення найбільшої швидкості дії ліки вводять за допомогою шприца під шкіру - </a:t>
            </a:r>
            <a:r>
              <a:rPr lang="uk-UA" sz="1800" dirty="0" err="1"/>
              <a:t>внутрішньом'язово</a:t>
            </a:r>
            <a:r>
              <a:rPr lang="uk-UA" sz="1800" dirty="0"/>
              <a:t> або внутрішньовенно. Деякі ліки вводять через пряму кишку або шляхом вдихання.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Зовнішнім застосуванням лікарських засобів вважається нанесення їх на шкіру і на слизові оболонки ока , носа , вух , порожнини рота , сечостатевих шляхів (до місця входу в сечовий міхур і до </a:t>
            </a:r>
            <a:r>
              <a:rPr lang="uk-UA" sz="1800" dirty="0" err="1"/>
              <a:t>цервикального</a:t>
            </a:r>
            <a:r>
              <a:rPr lang="uk-UA" sz="1800" dirty="0"/>
              <a:t> каналу матки) , на слизову оболонку прямої кишки (до місця розташування внутрішнього сфінктера ) .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В організмі лікарські засоби руйнуються , змінюються і , входячи в хімічні сполуки з його солями і рідинами , втрачають свої отруйні властивості ( а іноді , навпаки , </a:t>
            </a:r>
            <a:r>
              <a:rPr lang="uk-UA" sz="1800" dirty="0" smtClean="0"/>
              <a:t>набувають їх </a:t>
            </a:r>
            <a:r>
              <a:rPr lang="uk-UA" sz="1800" dirty="0"/>
              <a:t>) і в тому або іншому вигляді виводяться з організму через кишечник , нирки , дихальні шляхи , потові залози і т. д.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9836" y="323165"/>
            <a:ext cx="4618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Способи </a:t>
            </a:r>
            <a:r>
              <a:rPr lang="uk-UA" sz="3600" dirty="0"/>
              <a:t>застосування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7" y="4523136"/>
            <a:ext cx="3817425" cy="2308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1998861"/>
            <a:ext cx="3790157" cy="2524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0"/>
            <a:ext cx="3790157" cy="21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469" y="260648"/>
            <a:ext cx="9134391" cy="4114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 smtClean="0"/>
              <a:t>Дякуємо за увагу!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93" y="1196752"/>
            <a:ext cx="6336344" cy="514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37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0</TotalTime>
  <Words>252</Words>
  <Application>Microsoft Office PowerPoint</Application>
  <PresentationFormat>Произвольный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TS102895261</vt:lpstr>
      <vt:lpstr>Лікарські засоби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2014-01-14T13:31:35Z</dcterms:created>
  <dcterms:modified xsi:type="dcterms:W3CDTF">2014-01-14T15:11:30Z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