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5" d="100"/>
          <a:sy n="95" d="100"/>
        </p:scale>
        <p:origin x="-30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3CF8B3BA-C245-479C-8769-EEB084C80A8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8BC9BF-FEE1-44C0-AFFB-DD61645B189B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ru-RU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B3BA-C245-479C-8769-EEB084C80A8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C9BF-FEE1-44C0-AFFB-DD61645B1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B3BA-C245-479C-8769-EEB084C80A8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8BC9BF-FEE1-44C0-AFFB-DD61645B1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B3BA-C245-479C-8769-EEB084C80A8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C9BF-FEE1-44C0-AFFB-DD61645B189B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CF8B3BA-C245-479C-8769-EEB084C80A8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968BC9BF-FEE1-44C0-AFFB-DD61645B18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B3BA-C245-479C-8769-EEB084C80A8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C9BF-FEE1-44C0-AFFB-DD61645B189B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B3BA-C245-479C-8769-EEB084C80A8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C9BF-FEE1-44C0-AFFB-DD61645B18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B3BA-C245-479C-8769-EEB084C80A8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C9BF-FEE1-44C0-AFFB-DD61645B189B}" type="slidenum">
              <a:rPr lang="ru-RU" smtClean="0"/>
              <a:t>‹#›</a:t>
            </a:fld>
            <a:endParaRPr lang="ru-RU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B3BA-C245-479C-8769-EEB084C80A8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C9BF-FEE1-44C0-AFFB-DD61645B189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B3BA-C245-479C-8769-EEB084C80A8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968BC9BF-FEE1-44C0-AFFB-DD61645B189B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8B3BA-C245-479C-8769-EEB084C80A8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68BC9BF-FEE1-44C0-AFFB-DD61645B189B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3CF8B3BA-C245-479C-8769-EEB084C80A86}" type="datetimeFigureOut">
              <a:rPr lang="ru-RU" smtClean="0"/>
              <a:t>08.05.2014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968BC9BF-FEE1-44C0-AFFB-DD61645B189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F%D1%96%D0%B4%D0%B2%D0%B8%D0%B4" TargetMode="External"/><Relationship Id="rId7" Type="http://schemas.openxmlformats.org/officeDocument/2006/relationships/hyperlink" Target="http://uk.wikipedia.org/w/index.php?title=%D0%9B%D1%96%D0%BD%D0%BD%D0%B5%D0%BE%D0%BD&amp;action=edit&amp;redlink=1" TargetMode="External"/><Relationship Id="rId2" Type="http://schemas.openxmlformats.org/officeDocument/2006/relationships/hyperlink" Target="http://uk.wikipedia.org/wiki/%D0%9C%D1%96%D0%BD%D0%BB%D0%B8%D0%B2%D1%96%D1%81%D1%82%D1%8C_%D0%B1%D1%96%D0%BE%D0%BB%D0%BE%D0%B3%D1%96%D1%87%D0%BD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0%D0%BB%D0%B5%D0%BA%D1%81%D1%96%D1%81_%D0%96%D0%BE%D1%80%D0%B4%D0%B0%D0%BD" TargetMode="External"/><Relationship Id="rId5" Type="http://schemas.openxmlformats.org/officeDocument/2006/relationships/hyperlink" Target="http://uk.wikipedia.org/w/index.php?title=%D0%96%D0%BE%D1%80%D0%B4%D0%B0%D0%BD%D0%BE%D0%BD&amp;action=edit&amp;redlink=1" TargetMode="External"/><Relationship Id="rId4" Type="http://schemas.openxmlformats.org/officeDocument/2006/relationships/hyperlink" Target="http://uk.wikipedia.org/wiki/%D0%9C%D1%96%D0%BA%D1%80%D0%BE%D0%BE%D1%80%D0%B3%D0%B0%D0%BD%D1%96%D0%B7%D0%BC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C%D0%BE%D1%80%D1%84%D0%BE%D0%BB%D0%BE%D0%B3%D1%96%D1%8F_(%D0%B1%D1%96%D0%BE%D0%BB%D0%BE%D0%B3%D1%96%D1%8F)" TargetMode="External"/><Relationship Id="rId2" Type="http://schemas.openxmlformats.org/officeDocument/2006/relationships/hyperlink" Target="http://uk.wikipedia.org/wiki/%D0%90%D1%80%D0%B5%D0%B0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1%96%D0%B1%D1%80%D0%B8%D0%B4" TargetMode="External"/><Relationship Id="rId5" Type="http://schemas.openxmlformats.org/officeDocument/2006/relationships/hyperlink" Target="http://uk.wikipedia.org/wiki/%D0%90%D0%B1%D1%96%D0%BE%D1%82%D0%B8%D1%87%D0%BD%D0%B5_%D1%81%D0%B5%D1%80%D0%B5%D0%B4%D0%BE%D0%B2%D0%B8%D1%89%D0%B5" TargetMode="External"/><Relationship Id="rId4" Type="http://schemas.openxmlformats.org/officeDocument/2006/relationships/hyperlink" Target="http://uk.wikipedia.org/wiki/%D0%A4%D1%96%D0%B7%D1%96%D0%BE%D0%BB%D0%BE%D0%B3%D1%96%D1%8F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91%D1%96%D0%BE%D0%B3%D0%B5%D0%BE%D1%86%D0%B5%D0%BD%D0%BE%D0%B7" TargetMode="External"/><Relationship Id="rId2" Type="http://schemas.openxmlformats.org/officeDocument/2006/relationships/hyperlink" Target="http://uk.wikipedia.org/wiki/%D0%90%D1%80%D0%B5%D0%B0%D0%BB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4%D0%9D%D0%9A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uk.wikipedia.org/wiki/%D0%92%D0%B8%D0%B4%D0%B8-%D0%B4%D0%B2%D1%96%D0%B9%D0%BD%D0%B8%D0%BA%D0%B8" TargetMode="Externa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2%D0%B0%D0%BA%D1%81%D0%BE%D0%BD%D0%BE%D0%BC%D1%96%D1%8F" TargetMode="External"/><Relationship Id="rId2" Type="http://schemas.openxmlformats.org/officeDocument/2006/relationships/hyperlink" Target="http://uk.wikipedia.org/wiki/%D0%95%D0%B2%D0%BE%D0%BB%D1%8E%D1%86%D1%96%D1%8F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uk.wikipedia.org/wiki/%D0%91%D1%96%D0%BE%D0%BB%D0%BE%D0%B3%D1%96%D1%87%D0%BD%D0%B0_%D0%BA%D0%BB%D0%B0%D1%81%D0%B8%D1%84%D1%96%D0%BA%D0%B0%D1%86%D1%96%D1%8F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0%BE%D1%80%D1%8F%D0%B4%D0%BE%D0%BA_(%D1%81%D0%B8%D1%81%D1%82%D0%B5%D0%BC%D0%B0%D1%82%D0%B8%D0%BA%D0%B0)" TargetMode="External"/><Relationship Id="rId3" Type="http://schemas.openxmlformats.org/officeDocument/2006/relationships/hyperlink" Target="http://uk.wikipedia.org/wiki/%D0%A6%D0%B0%D1%80%D1%81%D1%82%D0%B2%D0%BE_(%D0%B1%D1%96%D0%BE%D0%BB%D0%BE%D0%B3%D1%96%D1%8F)" TargetMode="External"/><Relationship Id="rId7" Type="http://schemas.openxmlformats.org/officeDocument/2006/relationships/hyperlink" Target="http://uk.wikipedia.org/wiki/%D0%A0%D1%8F%D0%B4_(%D0%B1%D1%96%D0%BE%D0%BB%D0%BE%D0%B3%D1%96%D1%8F)" TargetMode="External"/><Relationship Id="rId2" Type="http://schemas.openxmlformats.org/officeDocument/2006/relationships/hyperlink" Target="http://uk.wikipedia.org/wiki/%D0%94%D0%BE%D0%BC%D0%B5%D0%BD_(%D0%B1%D1%96%D0%BE%D0%BB%D0%BE%D0%B3%D1%96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A%D0%BB%D0%B0%D1%81_(%D0%B1%D1%96%D0%BE%D0%BB%D0%BE%D0%B3%D1%96%D1%8F)" TargetMode="External"/><Relationship Id="rId11" Type="http://schemas.openxmlformats.org/officeDocument/2006/relationships/hyperlink" Target="http://uk.wikipedia.org/wiki/%D0%A2%D0%B0%D0%BA%D1%81%D0%BE%D0%BD%D0%BE%D0%BC%D1%96%D1%87%D0%BD%D0%B0_%D0%BA%D0%B0%D1%82%D0%B5%D0%B3%D0%BE%D1%80%D1%96%D1%8F" TargetMode="External"/><Relationship Id="rId5" Type="http://schemas.openxmlformats.org/officeDocument/2006/relationships/hyperlink" Target="http://uk.wikipedia.org/wiki/%D0%92%D1%96%D0%B4%D0%B4%D1%96%D0%BB_(%D0%B1%D1%96%D0%BE%D0%BB%D0%BE%D0%B3%D1%96%D1%8F)" TargetMode="External"/><Relationship Id="rId10" Type="http://schemas.openxmlformats.org/officeDocument/2006/relationships/hyperlink" Target="http://uk.wikipedia.org/wiki/%D0%A0%D1%96%D0%B4_(%D0%B1%D1%96%D0%BE%D0%BB%D0%BE%D0%B3%D1%96%D1%8F)" TargetMode="External"/><Relationship Id="rId4" Type="http://schemas.openxmlformats.org/officeDocument/2006/relationships/hyperlink" Target="http://uk.wikipedia.org/wiki/%D0%A2%D0%B8%D0%BF_(%D1%82%D0%B0%D0%BA%D1%81%D0%BE%D0%BD%D0%BE%D0%BC%D1%96%D1%87%D0%BD%D0%B0_%D0%BA%D0%B0%D1%82%D0%B5%D0%B3%D0%BE%D1%80%D1%96%D1%8F)" TargetMode="External"/><Relationship Id="rId9" Type="http://schemas.openxmlformats.org/officeDocument/2006/relationships/hyperlink" Target="http://uk.wikipedia.org/wiki/%D0%A0%D0%BE%D0%B4%D0%B8%D0%BD%D0%B0_(%D0%B1%D1%96%D0%BE%D0%BB%D0%BE%D0%B3%D1%96%D1%8F)" TargetMode="Externa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F%D1%96%D0%B4%D1%82%D0%B8%D0%BF_(%D0%B1%D1%96%D0%BE%D0%BB%D0%BE%D0%B3%D1%96%D1%8F)" TargetMode="External"/><Relationship Id="rId3" Type="http://schemas.openxmlformats.org/officeDocument/2006/relationships/hyperlink" Target="http://uk.wikipedia.org/wiki/%D0%A6%D0%B0%D1%80%D1%81%D1%82%D0%B2%D0%BE_(%D0%B1%D1%96%D0%BE%D0%BB%D0%BE%D0%B3%D1%96%D1%8F)" TargetMode="External"/><Relationship Id="rId7" Type="http://schemas.openxmlformats.org/officeDocument/2006/relationships/hyperlink" Target="http://uk.wikipedia.org/wiki/%D0%9A%D0%BB%D0%B0%D1%81_(%D0%B1%D1%96%D0%BE%D0%BB%D0%BE%D0%B3%D1%96%D1%8F)" TargetMode="External"/><Relationship Id="rId2" Type="http://schemas.openxmlformats.org/officeDocument/2006/relationships/hyperlink" Target="http://uk.wikipedia.org/wiki/%D0%A2%D0%B0%D0%BA%D1%81%D0%BE%D0%BD%D0%BE%D0%BC%D1%96%D1%87%D0%BD%D0%B0_%D0%BA%D0%B0%D1%82%D0%B5%D0%B3%D0%BE%D1%80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2%D0%B0%D1%80%D0%B8%D0%BD%D0%B8" TargetMode="External"/><Relationship Id="rId5" Type="http://schemas.openxmlformats.org/officeDocument/2006/relationships/hyperlink" Target="http://uk.wikipedia.org/wiki/%D0%9B%D0%B0%D1%82%D0%B8%D0%BD%D1%81%D1%8C%D0%BA%D0%B0_%D0%BC%D0%BE%D0%B2%D0%B0" TargetMode="External"/><Relationship Id="rId10" Type="http://schemas.openxmlformats.org/officeDocument/2006/relationships/hyperlink" Target="http://uk.wikipedia.org/w/index.php?title=%D0%9F%D0%BB%D0%B0%D0%BD_%D0%B1%D1%83%D0%B4%D0%BE%D0%B2%D0%B8&amp;action=edit&amp;redlink=1" TargetMode="External"/><Relationship Id="rId4" Type="http://schemas.openxmlformats.org/officeDocument/2006/relationships/hyperlink" Target="http://uk.wikipedia.org/wiki/%D0%94%D0%BE%D0%BC%D0%B5%D0%BD_(%D0%B1%D1%96%D0%BE%D0%BB%D0%BE%D0%B3%D1%96%D1%8F)" TargetMode="External"/><Relationship Id="rId9" Type="http://schemas.openxmlformats.org/officeDocument/2006/relationships/hyperlink" Target="http://uk.wikipedia.org/wiki/%D0%9E%D1%80%D0%B3%D0%B0%D0%BD%D1%96%D0%B7%D0%BC" TargetMode="Externa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2%D0%B8%D0%BF_(%D1%82%D0%B0%D0%BA%D1%81%D0%BE%D0%BD%D0%BE%D0%BC%D1%96%D1%87%D0%BD%D0%B0_%D0%BA%D0%B0%D1%82%D0%B5%D0%B3%D0%BE%D1%80%D1%96%D1%8F)" TargetMode="External"/><Relationship Id="rId13" Type="http://schemas.openxmlformats.org/officeDocument/2006/relationships/hyperlink" Target="http://uk.wikipedia.org/wiki/%D0%9A%D0%BE%D0%BC%D0%B0%D1%85%D0%B8" TargetMode="External"/><Relationship Id="rId3" Type="http://schemas.openxmlformats.org/officeDocument/2006/relationships/hyperlink" Target="http://uk.wikipedia.org/wiki/%D0%A2%D0%B0%D0%BA%D1%81%D0%BE%D0%BD%D0%BE%D0%BC%D1%96%D1%87%D0%BD%D0%B0_%D0%BA%D0%B0%D1%82%D0%B5%D0%B3%D0%BE%D1%80%D1%96%D1%8F" TargetMode="External"/><Relationship Id="rId7" Type="http://schemas.openxmlformats.org/officeDocument/2006/relationships/hyperlink" Target="http://uk.wikipedia.org/wiki/%D0%86%D0%BD%D1%84%D1%80%D0%B0%D0%BA%D0%BB%D0%B0%D1%81" TargetMode="External"/><Relationship Id="rId12" Type="http://schemas.openxmlformats.org/officeDocument/2006/relationships/hyperlink" Target="http://uk.wikipedia.org/w/index.php?title=%D0%9C%D0%B5%D1%82%D0%B5%D0%BB%D0%B8%D0%BA-%D0%BA%D0%B0%D0%BF%D1%83%D1%81%D1%82%D1%8F%D0%BD%D0%BA%D0%B0&amp;action=edit&amp;redlink=1" TargetMode="External"/><Relationship Id="rId17" Type="http://schemas.openxmlformats.org/officeDocument/2006/relationships/hyperlink" Target="http://uk.wikipedia.org/wiki/%D0%A2%D0%B2%D0%B0%D1%80%D0%B8%D0%BD%D0%B8" TargetMode="External"/><Relationship Id="rId2" Type="http://schemas.openxmlformats.org/officeDocument/2006/relationships/hyperlink" Target="http://uk.wikipedia.org/wiki/%D0%9B%D0%B0%D1%82%D0%B8%D0%BD%D1%81%D1%8C%D0%BA%D0%B0_%D0%BC%D0%BE%D0%B2%D0%B0" TargetMode="External"/><Relationship Id="rId16" Type="http://schemas.openxmlformats.org/officeDocument/2006/relationships/hyperlink" Target="http://uk.wikipedia.org/wiki/%D0%A0%D0%BE%D0%B4%D0%B8%D0%BD%D0%B0_(%D0%B1%D1%96%D0%BE%D0%BB%D0%BE%D0%B3%D1%96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1%96%D0%B4%D0%BA%D0%BB%D0%B0%D1%81" TargetMode="External"/><Relationship Id="rId11" Type="http://schemas.openxmlformats.org/officeDocument/2006/relationships/hyperlink" Target="http://uk.wikipedia.org/wiki/%D0%9F%D0%BE%D1%80%D1%8F%D0%B4%D0%BE%D0%BA_(%D0%B1%D1%96%D0%BE%D0%BB%D0%BE%D0%B3%D1%96%D1%8F)" TargetMode="External"/><Relationship Id="rId5" Type="http://schemas.openxmlformats.org/officeDocument/2006/relationships/hyperlink" Target="http://uk.wikipedia.org/w/index.php?title=%D0%9D%D0%B0%D0%B4%D0%BA%D0%BB%D0%B0%D1%81&amp;action=edit&amp;redlink=1" TargetMode="External"/><Relationship Id="rId15" Type="http://schemas.openxmlformats.org/officeDocument/2006/relationships/hyperlink" Target="http://uk.wikipedia.org/wiki/%D0%97%D0%BE%D0%BE%D0%BB%D0%BE%D0%B3%D1%96%D1%8F" TargetMode="External"/><Relationship Id="rId10" Type="http://schemas.openxmlformats.org/officeDocument/2006/relationships/hyperlink" Target="http://uk.wikipedia.org/wiki/%D0%92%D1%96%D0%B4%D0%B4%D1%96%D0%BB_(%D0%B1%D1%96%D0%BE%D0%BB%D0%BE%D0%B3%D1%96%D1%8F)" TargetMode="External"/><Relationship Id="rId4" Type="http://schemas.openxmlformats.org/officeDocument/2006/relationships/hyperlink" Target="http://uk.wikipedia.org/wiki/%D0%91%D1%96%D0%BE%D0%BB%D0%BE%D0%B3%D1%96%D1%87%D0%BD%D0%B0_%D0%BA%D0%BB%D0%B0%D1%81%D0%B8%D1%84%D1%96%D0%BA%D0%B0%D1%86%D1%96%D1%8F" TargetMode="External"/><Relationship Id="rId9" Type="http://schemas.openxmlformats.org/officeDocument/2006/relationships/hyperlink" Target="http://uk.wikipedia.org/wiki/%D0%A0%D1%8F%D0%B4_(%D0%B1%D1%96%D0%BE%D0%BB%D0%BE%D0%B3%D1%96%D1%8F)" TargetMode="External"/><Relationship Id="rId14" Type="http://schemas.openxmlformats.org/officeDocument/2006/relationships/hyperlink" Target="http://uk.wikipedia.org/wiki/%D0%A0%D0%B0%D0%BD%D0%B3" TargetMode="Externa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2%D0%B8%D0%B4" TargetMode="External"/><Relationship Id="rId3" Type="http://schemas.openxmlformats.org/officeDocument/2006/relationships/hyperlink" Target="http://uk.wikipedia.org/wiki/%D0%A1%D0%B8%D1%81%D1%82%D0%B5%D0%BC%D0%B0%D1%82%D0%B8%D0%BA%D0%B0" TargetMode="External"/><Relationship Id="rId7" Type="http://schemas.openxmlformats.org/officeDocument/2006/relationships/hyperlink" Target="http://uk.wikipedia.org/wiki/%D0%9B%D0%B0%D1%82%D0%B8%D0%BD%D1%81%D1%8C%D0%BA%D0%B0_%D0%BC%D0%BE%D0%B2%D0%B0" TargetMode="External"/><Relationship Id="rId2" Type="http://schemas.openxmlformats.org/officeDocument/2006/relationships/hyperlink" Target="http://uk.wikipedia.org/wiki/%D0%A2%D0%B0%D0%BA%D1%81%D0%BE%D0%BD%D0%BE%D0%BC%D1%96%D1%87%D0%BD%D0%B0_%D0%BA%D0%B0%D1%82%D0%B5%D0%B3%D0%BE%D1%80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1%D0%BA%D0%BB%D0%B0%D0%B4%D0%BD%D0%BE%D1%86%D0%B2%D1%96%D1%82%D1%96" TargetMode="External"/><Relationship Id="rId5" Type="http://schemas.openxmlformats.org/officeDocument/2006/relationships/hyperlink" Target="http://uk.wikipedia.org/wiki/%D0%91%D0%BE%D0%B1%D0%B5%D1%80" TargetMode="External"/><Relationship Id="rId4" Type="http://schemas.openxmlformats.org/officeDocument/2006/relationships/hyperlink" Target="http://uk.wikipedia.org/wiki/%D0%A0%D1%96%D0%B4_(%D0%B1%D1%96%D0%BE%D0%BB%D0%BE%D0%B3%D1%96%D1%8F)" TargetMode="External"/><Relationship Id="rId9" Type="http://schemas.openxmlformats.org/officeDocument/2006/relationships/hyperlink" Target="http://uk.wikipedia.org/wiki/%D0%91%D0%B5%D1%80%D0%B5%D0%B7%D0%B0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1920-%D1%82%D1%96" TargetMode="External"/><Relationship Id="rId13" Type="http://schemas.openxmlformats.org/officeDocument/2006/relationships/hyperlink" Target="http://uk.wikipedia.org/wiki/%D0%A2%D0%B5%D0%BE%D0%B4%D0%BE%D1%81%D1%96%D0%B9_%D0%94%D0%BE%D0%B1%D0%B6%D0%B0%D0%BD%D1%81%D1%8C%D0%BA%D0%B8%D0%B9" TargetMode="External"/><Relationship Id="rId3" Type="http://schemas.openxmlformats.org/officeDocument/2006/relationships/hyperlink" Target="http://uk.wikipedia.org/wiki/%D0%94%D0%B0%D1%80%D0%B2%D1%96%D0%BD%D1%96%D0%B7%D0%BC" TargetMode="External"/><Relationship Id="rId7" Type="http://schemas.openxmlformats.org/officeDocument/2006/relationships/hyperlink" Target="http://uk.wikipedia.org/wiki/1942" TargetMode="External"/><Relationship Id="rId12" Type="http://schemas.openxmlformats.org/officeDocument/2006/relationships/hyperlink" Target="http://uk.wikipedia.org/wiki/%D0%92%D0%B0%D0%B2%D0%B8%D0%BB%D0%BE%D0%B2_%D0%9C%D0%B8%D0%BA%D0%BE%D0%BB%D0%B0_%D0%86%D0%B2%D0%B0%D0%BD%D0%BE%D0%B2%D0%B8%D1%87" TargetMode="External"/><Relationship Id="rId2" Type="http://schemas.openxmlformats.org/officeDocument/2006/relationships/hyperlink" Target="http://uk.wikipedia.org/w/index.php?title=%D0%95%D0%B2%D0%BE%D0%BB%D1%8E%D1%86%D1%96%D0%B9%D0%BD%D0%B8%D0%B9_%D0%BF%D1%80%D0%BE%D1%86%D0%B5%D1%81&amp;action=edit&amp;redlink=1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5%D0%B2%D0%BE%D0%BB%D1%8E%D1%86%D1%96%D1%8F" TargetMode="External"/><Relationship Id="rId11" Type="http://schemas.openxmlformats.org/officeDocument/2006/relationships/hyperlink" Target="http://uk.wikipedia.org/wiki/%D0%A1%D1%94%D0%B2%D0%B5%D1%80%D1%86%D0%BE%D0%B2_%D0%9E%D0%BB%D0%B5%D0%BA%D1%81%D1%96%D0%B9_%D0%9C%D0%B8%D0%BA%D0%BE%D0%BB%D0%B0%D0%B9%D0%BE%D0%B2%D0%B8%D1%87" TargetMode="External"/><Relationship Id="rId5" Type="http://schemas.openxmlformats.org/officeDocument/2006/relationships/hyperlink" Target="http://uk.wikipedia.org/wiki/%D0%9F%D0%BE%D0%BF%D1%83%D0%BB%D1%8F%D1%86%D1%96%D1%8F" TargetMode="External"/><Relationship Id="rId10" Type="http://schemas.openxmlformats.org/officeDocument/2006/relationships/hyperlink" Target="http://uk.wikipedia.org/wiki/%D0%A8%D0%BC%D0%B0%D0%BB%D1%8C%D0%B3%D0%B0%D1%83%D0%B7%D0%B5%D0%BD_%D0%86%D0%B2%D0%B0%D0%BD_%D0%86%D0%B2%D0%B0%D0%BD%D0%BE%D0%B2%D0%B8%D1%87" TargetMode="External"/><Relationship Id="rId4" Type="http://schemas.openxmlformats.org/officeDocument/2006/relationships/hyperlink" Target="http://uk.wikipedia.org/wiki/%D0%9C%D1%83%D1%82%D0%B0%D1%86%D1%96%D1%8F" TargetMode="External"/><Relationship Id="rId9" Type="http://schemas.openxmlformats.org/officeDocument/2006/relationships/hyperlink" Target="http://uk.wikipedia.org/wiki/1950-%D1%82%D1%96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0%D1%80%D0%B5%D0%B0%D0%BB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A1%D1%82%D0%B0%D1%82%D0%B5%D0%B2%D0%B8%D0%B9_%D0%B2%D1%96%D0%B4%D0%B1%D1%96%D1%80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5%D0%BA%D0%BE%D0%BB%D0%BE%D0%B3%D1%96%D1%87%D0%BD%D0%B0_%D0%BD%D1%96%D1%88%D0%B0" TargetMode="External"/><Relationship Id="rId3" Type="http://schemas.openxmlformats.org/officeDocument/2006/relationships/hyperlink" Target="http://uk.wikipedia.org/wiki/%D0%92%D0%B8%D0%B4_(%D0%B1%D1%96%D0%BE%D0%BB%D0%BE%D0%B3%D1%96%D1%8F)" TargetMode="External"/><Relationship Id="rId7" Type="http://schemas.openxmlformats.org/officeDocument/2006/relationships/hyperlink" Target="http://uk.wikipedia.org/wiki/%D0%93%D0%B5%D0%BD%D0%BE%D1%82%D0%B8%D0%BF" TargetMode="External"/><Relationship Id="rId2" Type="http://schemas.openxmlformats.org/officeDocument/2006/relationships/hyperlink" Target="http://uk.wikipedia.org/wiki/%D0%90%D1%80%D0%B5%D0%B0%D0%BB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1%83%D1%82%D0%B0%D0%B3%D0%B5%D0%BD%D0%B5%D0%B7" TargetMode="External"/><Relationship Id="rId5" Type="http://schemas.openxmlformats.org/officeDocument/2006/relationships/hyperlink" Target="http://uk.wikipedia.org/wiki/%D0%93%D0%B5%D0%BD%D0%B5%D1%82%D0%B8%D1%87%D0%BD%D0%B8%D0%B9_%D0%B4%D1%80%D0%B5%D0%B9%D1%84" TargetMode="External"/><Relationship Id="rId4" Type="http://schemas.openxmlformats.org/officeDocument/2006/relationships/hyperlink" Target="http://uk.wikipedia.org/wiki/%D0%86%D0%B7%D0%BE%D0%BB%D1%8F%D1%86%D1%96%D1%8F_(%D0%B1%D1%96%D0%BE%D0%BB%D0%BE%D0%B3%D1%96%D1%8F)" TargetMode="Externa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http://uk.wikipedia.org/wiki/%D0%9F%D0%BB%D0%BE%D1%97%D0%B4%D0%BD%D1%96%D1%81%D1%82%D1%8C" TargetMode="Externa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uk.wikipedia.org/wiki/%D0%AF%D1%89%D1%96%D1%80%D0%BA%D0%B0_(%D1%80%D1%96%D0%B4)" TargetMode="External"/><Relationship Id="rId2" Type="http://schemas.openxmlformats.org/officeDocument/2006/relationships/hyperlink" Target="http://uk.wikipedia.org/wiki/%D0%93%D1%96%D0%B1%D1%80%D0%B8%D0%B4%D0%B8%D0%B7%D0%B0%D1%86%D1%96%D1%8F_(%D0%B1%D1%96%D0%BE%D0%BB%D0%BE%D0%B3%D1%96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F%D0%BE%D0%BB%D1%96%D0%BF%D0%BB%D0%BE%D1%97%D0%B4%D1%96%D1%8F" TargetMode="External"/><Relationship Id="rId5" Type="http://schemas.openxmlformats.org/officeDocument/2006/relationships/hyperlink" Target="http://uk.wikipedia.org/wiki/%D0%9A%D0%B2%D1%96%D1%82%D0%BA%D0%BE%D0%B2%D1%96_%D1%80%D0%BE%D1%81%D0%BB%D0%B8%D0%BD%D0%B8" TargetMode="External"/><Relationship Id="rId4" Type="http://schemas.openxmlformats.org/officeDocument/2006/relationships/hyperlink" Target="http://uk.wikipedia.org/wiki/%D0%A0%D0%B8%D0%B1%D0%B8" TargetMode="Externa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0%BE%D1%80%D0%BE%D1%82%D1%8C%D0%B1%D0%B0_%D0%B7%D0%B0_%D1%96%D1%81%D0%BD%D1%83%D0%B2%D0%B0%D0%BD%D0%BD%D1%8F" TargetMode="External"/><Relationship Id="rId13" Type="http://schemas.openxmlformats.org/officeDocument/2006/relationships/hyperlink" Target="http://uk.wikipedia.org/wiki/%D0%93%D0%BE%D0%BB%D0%BE%D0%BD%D0%B0%D1%81%D1%96%D0%BD%D0%BD%D1%96" TargetMode="External"/><Relationship Id="rId3" Type="http://schemas.openxmlformats.org/officeDocument/2006/relationships/hyperlink" Target="http://uk.wikipedia.org/wiki/%D0%9F%D0%BE%D0%BF%D1%83%D0%BB%D1%8F%D1%86%D1%96%D1%8F" TargetMode="External"/><Relationship Id="rId7" Type="http://schemas.openxmlformats.org/officeDocument/2006/relationships/hyperlink" Target="http://uk.wikipedia.org/wiki/%D0%9F%D1%80%D0%B8%D1%80%D0%BE%D0%B4%D0%BD%D0%B8%D0%B9_%D0%B4%D0%BE%D0%B1%D1%96%D1%80" TargetMode="External"/><Relationship Id="rId12" Type="http://schemas.openxmlformats.org/officeDocument/2006/relationships/hyperlink" Target="http://uk.wikipedia.org/wiki/%D0%9A%D0%BE%D0%BC%D0%B0%D1%85%D0%B8" TargetMode="External"/><Relationship Id="rId2" Type="http://schemas.openxmlformats.org/officeDocument/2006/relationships/hyperlink" Target="http://uk.wikipedia.org/wiki/%D0%9C%D1%83%D1%82%D0%B0%D1%86%D1%96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C%D1%96%D0%BA%D1%80%D0%BE%D0%B5%D0%B2%D0%BE%D0%BB%D1%8E%D1%86%D1%96%D1%8F" TargetMode="External"/><Relationship Id="rId11" Type="http://schemas.openxmlformats.org/officeDocument/2006/relationships/hyperlink" Target="http://uk.wikipedia.org/wiki/%D0%A1%D1%81%D0%B0%D0%B2%D1%86%D1%96" TargetMode="External"/><Relationship Id="rId5" Type="http://schemas.openxmlformats.org/officeDocument/2006/relationships/hyperlink" Target="http://uk.wikipedia.org/wiki/%D0%92%D0%B8%D0%B4%D0%BE%D1%83%D1%82%D0%B2%D0%BE%D1%80%D0%B5%D0%BD%D0%BD%D1%8F" TargetMode="External"/><Relationship Id="rId10" Type="http://schemas.openxmlformats.org/officeDocument/2006/relationships/hyperlink" Target="http://uk.wikipedia.org/wiki/%D0%91%D1%96%D0%BE%D0%BB%D0%BE%D0%B3%D1%96%D1%87%D0%BD%D0%B8%D0%B9_%D1%80%D0%B5%D0%B3%D1%80%D0%B5%D1%81" TargetMode="External"/><Relationship Id="rId4" Type="http://schemas.openxmlformats.org/officeDocument/2006/relationships/hyperlink" Target="http://uk.wikipedia.org/wiki/%D0%9C%D0%B0%D0%BA%D1%80%D0%BE%D0%B5%D0%B2%D0%BE%D0%BB%D1%8E%D1%86%D1%96%D1%8F" TargetMode="External"/><Relationship Id="rId9" Type="http://schemas.openxmlformats.org/officeDocument/2006/relationships/hyperlink" Target="http://uk.wikipedia.org/wiki/%D0%91%D1%96%D0%BE%D0%BB%D0%BE%D0%B3%D1%96%D1%87%D0%BD%D0%B8%D0%B9_%D0%BF%D1%80%D0%BE%D0%B3%D1%80%D0%B5%D1%81" TargetMode="External"/><Relationship Id="rId14" Type="http://schemas.openxmlformats.org/officeDocument/2006/relationships/hyperlink" Target="http://uk.wikipedia.org/wiki/%D0%9F%D0%BB%D0%B0%D0%B7%D1%83%D0%BD%D0%B8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0%B5%D0%B7%D1%81%D1%82%D0%B0%D1%82%D0%B5%D0%B2%D0%B5_%D1%80%D0%BE%D0%B7%D0%BC%D0%BD%D0%BE%D0%B6%D0%B5%D0%BD%D0%BD%D1%8F" TargetMode="External"/><Relationship Id="rId3" Type="http://schemas.openxmlformats.org/officeDocument/2006/relationships/hyperlink" Target="http://uk.wikipedia.org/wiki/%D0%91%D1%96%D0%BE%D0%BB%D0%BE%D0%B3%D1%96%D1%87%D0%BD%D0%B0_%D0%BA%D0%BB%D0%B0%D1%81%D0%B8%D1%84%D1%96%D0%BA%D0%B0%D1%86%D1%96%D1%8F" TargetMode="External"/><Relationship Id="rId7" Type="http://schemas.openxmlformats.org/officeDocument/2006/relationships/hyperlink" Target="http://uk.wikipedia.org/wiki/%D0%A1%D1%82%D0%B0%D1%82%D0%B5%D0%B2%D0%B5_%D1%80%D0%BE%D0%B7%D0%BC%D0%BD%D0%BE%D0%B6%D0%B5%D0%BD%D0%BD%D1%8F" TargetMode="External"/><Relationship Id="rId2" Type="http://schemas.openxmlformats.org/officeDocument/2006/relationships/hyperlink" Target="http://uk.wikipedia.org/wiki/%D0%90%D0%BD%D0%B3%D0%BB%D1%96%D0%B9%D1%81%D1%8C%D0%BA%D0%B0_%D0%BC%D0%BE%D0%B2%D0%B0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0%D0%BE%D0%B7%D0%BC%D0%BD%D0%BE%D0%B6%D0%B5%D0%BD%D0%BD%D1%8F" TargetMode="External"/><Relationship Id="rId11" Type="http://schemas.openxmlformats.org/officeDocument/2006/relationships/hyperlink" Target="http://uk.wikipedia.org/wiki/%D0%93%D0%B5%D0%BD%D0%BE%D0%BC" TargetMode="External"/><Relationship Id="rId5" Type="http://schemas.openxmlformats.org/officeDocument/2006/relationships/hyperlink" Target="http://uk.wikipedia.org/wiki/%D0%95%D0%B2%D0%BE%D0%BB%D1%8E%D1%86%D1%96%D1%8F" TargetMode="External"/><Relationship Id="rId10" Type="http://schemas.openxmlformats.org/officeDocument/2006/relationships/hyperlink" Target="http://uk.wikipedia.org/wiki/%D0%93%D0%BE%D0%BC%D0%BE%D0%BB%D0%BE%D0%B3%D1%96%D1%8F_(%D0%B1%D1%96%D0%BE%D0%BB%D0%BE%D0%B3%D1%96%D1%8F)" TargetMode="External"/><Relationship Id="rId4" Type="http://schemas.openxmlformats.org/officeDocument/2006/relationships/hyperlink" Target="http://uk.wikipedia.org/wiki/%D0%A2%D0%B0%D0%BA%D1%81%D0%BE%D0%BD%D0%BE%D0%BC%D1%96%D1%87%D0%BD%D0%B0_%D0%BA%D0%B0%D1%82%D0%B5%D0%B3%D0%BE%D1%80%D1%96%D1%8F" TargetMode="External"/><Relationship Id="rId9" Type="http://schemas.openxmlformats.org/officeDocument/2006/relationships/hyperlink" Target="http://uk.wikipedia.org/wiki/%D0%A4%D0%B5%D0%BD%D0%BE%D1%82%D0%B8%D0%B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91%D0%B5%D1%80%D0%B5%D0%B7%D0%B0" TargetMode="External"/><Relationship Id="rId13" Type="http://schemas.openxmlformats.org/officeDocument/2006/relationships/hyperlink" Target="http://uk.wikipedia.org/wiki/%D0%A1%D0%B8%D1%81%D1%82%D0%B5%D0%BC%D0%B0%D1%82%D0%B8%D0%BA%D0%B0" TargetMode="External"/><Relationship Id="rId3" Type="http://schemas.openxmlformats.org/officeDocument/2006/relationships/hyperlink" Target="http://uk.wikipedia.org/wiki/%D0%92%D0%BE%D0%B2%D0%BA" TargetMode="External"/><Relationship Id="rId7" Type="http://schemas.openxmlformats.org/officeDocument/2006/relationships/hyperlink" Target="http://uk.wikipedia.org/wiki/%D0%94%D1%83%D0%B1" TargetMode="External"/><Relationship Id="rId12" Type="http://schemas.openxmlformats.org/officeDocument/2006/relationships/hyperlink" Target="http://uk.wikipedia.org/wiki/%D0%86%D1%94%D1%80%D0%B0%D1%80%D1%85%D1%96%D1%87%D0%BD%D0%B0_%D1%81%D1%82%D1%80%D1%83%D0%BA%D1%82%D1%83%D1%80%D0%B0" TargetMode="External"/><Relationship Id="rId2" Type="http://schemas.openxmlformats.org/officeDocument/2006/relationships/hyperlink" Target="http://uk.wikipedia.org/wiki/%D0%A1%D1%96%D0%BC%27%D1%8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93%D0%B0%D0%BB%D0%BA%D0%B0_(%D0%BF%D1%82%D0%B0%D1%85)" TargetMode="External"/><Relationship Id="rId11" Type="http://schemas.openxmlformats.org/officeDocument/2006/relationships/hyperlink" Target="http://uk.wikipedia.org/wiki/%D0%A1%D1%82%D0%B0%D0%BD%D0%B4%D0%B0%D1%80%D1%82%D0%B8%D0%B7%D0%B0%D1%86%D1%96%D1%8F" TargetMode="External"/><Relationship Id="rId5" Type="http://schemas.openxmlformats.org/officeDocument/2006/relationships/hyperlink" Target="http://uk.wikipedia.org/wiki/%D0%92%D0%BE%D1%80%D0%BE%D0%BD%D0%B0" TargetMode="External"/><Relationship Id="rId15" Type="http://schemas.openxmlformats.org/officeDocument/2006/relationships/hyperlink" Target="http://uk.wikipedia.org/wiki/%D0%9A%D0%B0%D1%80%D0%BB_%D0%9B%D1%96%D0%BD%D0%BD%D0%B5%D0%B9" TargetMode="External"/><Relationship Id="rId10" Type="http://schemas.openxmlformats.org/officeDocument/2006/relationships/hyperlink" Target="http://uk.wikipedia.org/wiki/%D0%9E%D0%B2%D0%B5%D1%81" TargetMode="External"/><Relationship Id="rId4" Type="http://schemas.openxmlformats.org/officeDocument/2006/relationships/hyperlink" Target="http://uk.wikipedia.org/wiki/%D0%9B%D0%B8%D1%81%D0%B8%D1%86%D1%8F" TargetMode="External"/><Relationship Id="rId9" Type="http://schemas.openxmlformats.org/officeDocument/2006/relationships/hyperlink" Target="http://uk.wikipedia.org/wiki/%D0%9F%D1%88%D0%B5%D0%BD%D0%B8%D1%86%D1%8F" TargetMode="External"/><Relationship Id="rId14" Type="http://schemas.openxmlformats.org/officeDocument/2006/relationships/hyperlink" Target="http://uk.wikipedia.org/wiki/%D0%A1%D0%B8%D1%81%D1%82%D0%B5%D0%BC%D0%B0_%D0%BF%D1%80%D0%B8%D1%80%D0%BE%D0%B4%D0%B8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uk.wikipedia.org/wiki/%D0%A7%D0%B0%D1%80%D0%BB%D0%B7_%D0%A0%D0%BE%D0%B1%D0%B5%D1%80%D1%82_%D0%94%D0%B0%D1%80%D0%B2%D1%96%D0%BD" TargetMode="External"/><Relationship Id="rId3" Type="http://schemas.openxmlformats.org/officeDocument/2006/relationships/hyperlink" Target="http://uk.wikipedia.org/wiki/%D0%9A%D0%BB%D0%B0%D1%81_(%D0%B1%D1%96%D0%BE%D0%BB%D0%BE%D0%B3%D1%96%D1%8F)" TargetMode="External"/><Relationship Id="rId7" Type="http://schemas.openxmlformats.org/officeDocument/2006/relationships/hyperlink" Target="http://uk.wikipedia.org/wiki/%D0%95%D0%B2%D0%BE%D0%BB%D1%8E%D1%86%D1%96%D0%B9%D0%BD%D0%B0_%D1%82%D0%B5%D0%BE%D1%80%D1%96%D1%8F" TargetMode="External"/><Relationship Id="rId12" Type="http://schemas.openxmlformats.org/officeDocument/2006/relationships/hyperlink" Target="http://uk.wikipedia.org/wiki/%D0%9E%D1%80%D0%B3%D0%B0%D0%BD%D1%96%D0%B7%D0%BC" TargetMode="External"/><Relationship Id="rId2" Type="http://schemas.openxmlformats.org/officeDocument/2006/relationships/hyperlink" Target="http://uk.wikipedia.org/wiki/%D0%A0%D1%96%D0%B4_(%D0%B1%D1%96%D0%BE%D0%BB%D0%BE%D0%B3%D1%96%D1%8F)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uk.wikipedia.org/wiki/%D0%A2%D0%B0%D0%BA%D1%81%D0%BE%D0%BD" TargetMode="External"/><Relationship Id="rId11" Type="http://schemas.openxmlformats.org/officeDocument/2006/relationships/hyperlink" Target="http://uk.wikipedia.org/wiki/%D0%A4%D1%96%D0%BB%D0%BE%D0%B3%D0%B5%D0%BD%D0%B5%D0%B7" TargetMode="External"/><Relationship Id="rId5" Type="http://schemas.openxmlformats.org/officeDocument/2006/relationships/hyperlink" Target="http://uk.wikipedia.org/wiki/%D0%96%D0%BE%D1%80%D0%B6_%D0%9B%D0%B5%D0%BE%D0%BF%D0%BE%D0%BB%D1%8C%D0%B4_%D0%9A%D1%8E%D0%B2%27%D1%94" TargetMode="External"/><Relationship Id="rId10" Type="http://schemas.openxmlformats.org/officeDocument/2006/relationships/hyperlink" Target="http://uk.wikipedia.org/wiki/%D0%94%D0%B0%D1%80%D0%B2%D1%96%D0%BD%D1%96%D0%B7%D0%BC" TargetMode="External"/><Relationship Id="rId4" Type="http://schemas.openxmlformats.org/officeDocument/2006/relationships/hyperlink" Target="http://uk.wikipedia.org/wiki/%D0%91%D1%96%D0%BD%D0%BE%D0%BC%D1%96%D0%B0%D0%BB%D1%8C%D0%BD%D0%B0_%D0%BD%D0%BE%D0%BC%D0%B5%D0%BD%D0%BA%D0%BB%D0%B0%D1%82%D1%83%D1%80%D0%B0" TargetMode="External"/><Relationship Id="rId9" Type="http://schemas.openxmlformats.org/officeDocument/2006/relationships/hyperlink" Target="http://uk.wikipedia.org/wiki/%D0%9F%D0%BE%D1%85%D0%BE%D0%B4%D0%B6%D0%B5%D0%BD%D0%BD%D1%8F_%D0%B2%D0%B8%D0%B4%D1%96%D0%B2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6098232" cy="1388864"/>
          </a:xfrm>
        </p:spPr>
        <p:txBody>
          <a:bodyPr/>
          <a:lstStyle/>
          <a:p>
            <a:r>
              <a:rPr lang="uk-UA" b="1" i="1" dirty="0" smtClean="0">
                <a:latin typeface="Constantia" pitchFamily="18" charset="0"/>
              </a:rPr>
              <a:t/>
            </a:r>
            <a:br>
              <a:rPr lang="uk-UA" b="1" i="1" dirty="0" smtClean="0">
                <a:latin typeface="Constantia" pitchFamily="18" charset="0"/>
              </a:rPr>
            </a:br>
            <a:r>
              <a:rPr lang="uk-UA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Основні  положення синтетичної гіпотези еволюції. Вид і його критерії. Видоутворення</a:t>
            </a:r>
            <a:r>
              <a:rPr lang="uk-UA" dirty="0" smtClean="0"/>
              <a:t/>
            </a:r>
            <a:br>
              <a:rPr lang="uk-UA" dirty="0" smtClean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13896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кінця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19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століття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накопичено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великий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матеріал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із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внутрішньовидової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географічної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Мінливість біологічна"/>
              </a:rPr>
              <a:t>мінливості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і введено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поняття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Підвид"/>
              </a:rPr>
              <a:t>підвидів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Накопичення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числа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описаних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підвидів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тварин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рослин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і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Мікроорганізм"/>
              </a:rPr>
              <a:t>мікроорганізмів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(до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середини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20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століття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воно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перевищило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два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мільйони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призвело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з одного боку, до «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дроблення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» виду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опису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будь-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яких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локальних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форм як виду, з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іншого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боку, — почали «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укрупнювати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» вид,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описуючи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як вид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групи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або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ряди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географічних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рас (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підвидів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утворюють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сукупність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явно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родинних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зазвичай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пов'язаних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один з одним переходами форм. 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результаті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систематиці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з'явилися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поняття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«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дрібних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»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5" tooltip="Жорданон (ще не написана)"/>
              </a:rPr>
              <a:t>жорданонів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(за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ім'ям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французького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ботаніка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6" tooltip="Алексіс Жордан"/>
              </a:rPr>
              <a:t>Алексіса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6" tooltip="Алексіс Жордан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6" tooltip="Алексіс Жордан"/>
              </a:rPr>
              <a:t>Жордана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), «великих»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7" tooltip="Ліннеон (ще не написана)"/>
              </a:rPr>
              <a:t>ліннеонів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(за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ім'ям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Карла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Ліннея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).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Серед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останніх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почали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розрізняти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монотипний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політипний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(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останні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складаються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 ряду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підвидів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</a:t>
            </a:r>
            <a:r>
              <a:rPr lang="ru-RU" dirty="0"/>
              <a:t>.</a:t>
            </a: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err="1">
                <a:latin typeface="Constantia" pitchFamily="18" charset="0"/>
              </a:rPr>
              <a:t>Становлення</a:t>
            </a:r>
            <a:r>
              <a:rPr lang="ru-RU" sz="4000" b="1" i="1" dirty="0">
                <a:latin typeface="Constantia" pitchFamily="18" charset="0"/>
              </a:rPr>
              <a:t> </a:t>
            </a:r>
            <a:r>
              <a:rPr lang="ru-RU" sz="4000" b="1" i="1" dirty="0" err="1">
                <a:latin typeface="Constantia" pitchFamily="18" charset="0"/>
              </a:rPr>
              <a:t>терміна</a:t>
            </a:r>
            <a:endParaRPr lang="ru-RU" sz="4000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292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7710870" cy="58052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905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i="1" dirty="0" err="1">
                <a:latin typeface="Constantia" pitchFamily="18" charset="0"/>
              </a:rPr>
              <a:t>Здатних</a:t>
            </a:r>
            <a:r>
              <a:rPr lang="ru-RU" sz="2400" i="1" dirty="0">
                <a:latin typeface="Constantia" pitchFamily="18" charset="0"/>
              </a:rPr>
              <a:t> до </a:t>
            </a:r>
            <a:r>
              <a:rPr lang="ru-RU" sz="2400" i="1" dirty="0" err="1">
                <a:latin typeface="Constantia" pitchFamily="18" charset="0"/>
              </a:rPr>
              <a:t>схрещування</a:t>
            </a:r>
            <a:r>
              <a:rPr lang="ru-RU" sz="2400" i="1" dirty="0">
                <a:latin typeface="Constantia" pitchFamily="18" charset="0"/>
              </a:rPr>
              <a:t> з </a:t>
            </a:r>
            <a:r>
              <a:rPr lang="ru-RU" sz="2400" i="1" dirty="0" err="1">
                <a:latin typeface="Constantia" pitchFamily="18" charset="0"/>
              </a:rPr>
              <a:t>утворенням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плідного</a:t>
            </a:r>
            <a:r>
              <a:rPr lang="ru-RU" sz="2400" i="1" dirty="0">
                <a:latin typeface="Constantia" pitchFamily="18" charset="0"/>
              </a:rPr>
              <a:t> потомства</a:t>
            </a:r>
          </a:p>
          <a:p>
            <a:r>
              <a:rPr lang="ru-RU" sz="2400" i="1" dirty="0">
                <a:latin typeface="Constantia" pitchFamily="18" charset="0"/>
              </a:rPr>
              <a:t>Таких, </a:t>
            </a:r>
            <a:r>
              <a:rPr lang="ru-RU" sz="2400" i="1" dirty="0" err="1">
                <a:latin typeface="Constantia" pitchFamily="18" charset="0"/>
              </a:rPr>
              <a:t>що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населяють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чітко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визначений</a:t>
            </a:r>
            <a:r>
              <a:rPr lang="ru-RU" sz="2400" i="1" dirty="0">
                <a:latin typeface="Constantia" pitchFamily="18" charset="0"/>
              </a:rPr>
              <a:t> </a:t>
            </a:r>
            <a:r>
              <a:rPr lang="ru-RU" sz="2400" i="1" dirty="0">
                <a:latin typeface="Constantia" pitchFamily="18" charset="0"/>
                <a:hlinkClick r:id="rId2" tooltip="Ареал"/>
              </a:rPr>
              <a:t>ареал</a:t>
            </a:r>
            <a:endParaRPr lang="ru-RU" sz="2400" i="1" dirty="0">
              <a:latin typeface="Constantia" pitchFamily="18" charset="0"/>
            </a:endParaRPr>
          </a:p>
          <a:p>
            <a:r>
              <a:rPr lang="ru-RU" sz="2400" i="1" dirty="0">
                <a:latin typeface="Constantia" pitchFamily="18" charset="0"/>
              </a:rPr>
              <a:t>Таких, </a:t>
            </a:r>
            <a:r>
              <a:rPr lang="ru-RU" sz="2400" i="1" dirty="0" err="1">
                <a:latin typeface="Constantia" pitchFamily="18" charset="0"/>
              </a:rPr>
              <a:t>яким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притаманний</a:t>
            </a:r>
            <a:r>
              <a:rPr lang="ru-RU" sz="2400" i="1" dirty="0">
                <a:latin typeface="Constantia" pitchFamily="18" charset="0"/>
              </a:rPr>
              <a:t> ряд </a:t>
            </a:r>
            <a:r>
              <a:rPr lang="ru-RU" sz="2400" i="1" dirty="0" err="1">
                <a:latin typeface="Constantia" pitchFamily="18" charset="0"/>
              </a:rPr>
              <a:t>спільних</a:t>
            </a:r>
            <a:r>
              <a:rPr lang="ru-RU" sz="2400" i="1" dirty="0">
                <a:latin typeface="Constantia" pitchFamily="18" charset="0"/>
              </a:rPr>
              <a:t> </a:t>
            </a:r>
            <a:r>
              <a:rPr lang="ru-RU" sz="2400" i="1" dirty="0" err="1">
                <a:latin typeface="Constantia" pitchFamily="18" charset="0"/>
                <a:hlinkClick r:id="rId3" tooltip="Морфологія (біологія)"/>
              </a:rPr>
              <a:t>морфологічних</a:t>
            </a:r>
            <a:r>
              <a:rPr lang="ru-RU" sz="2400" i="1" dirty="0">
                <a:latin typeface="Constantia" pitchFamily="18" charset="0"/>
              </a:rPr>
              <a:t> та </a:t>
            </a:r>
            <a:r>
              <a:rPr lang="ru-RU" sz="2400" i="1" dirty="0" err="1">
                <a:latin typeface="Constantia" pitchFamily="18" charset="0"/>
                <a:hlinkClick r:id="rId4" tooltip="Фізіологія"/>
              </a:rPr>
              <a:t>фізіологічних</a:t>
            </a:r>
            <a:r>
              <a:rPr lang="ru-RU" sz="2400" i="1" dirty="0">
                <a:latin typeface="Constantia" pitchFamily="18" charset="0"/>
              </a:rPr>
              <a:t> </a:t>
            </a:r>
            <a:r>
              <a:rPr lang="ru-RU" sz="2400" i="1" dirty="0" err="1">
                <a:latin typeface="Constantia" pitchFamily="18" charset="0"/>
              </a:rPr>
              <a:t>ознак</a:t>
            </a:r>
            <a:r>
              <a:rPr lang="ru-RU" sz="2400" i="1" dirty="0">
                <a:latin typeface="Constantia" pitchFamily="18" charset="0"/>
              </a:rPr>
              <a:t> та </a:t>
            </a:r>
            <a:r>
              <a:rPr lang="ru-RU" sz="2400" i="1" dirty="0" err="1">
                <a:latin typeface="Constantia" pitchFamily="18" charset="0"/>
              </a:rPr>
              <a:t>типів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взаємовідношень</a:t>
            </a:r>
            <a:r>
              <a:rPr lang="ru-RU" sz="2400" i="1" dirty="0">
                <a:latin typeface="Constantia" pitchFamily="18" charset="0"/>
              </a:rPr>
              <a:t> з </a:t>
            </a:r>
            <a:r>
              <a:rPr lang="ru-RU" sz="2400" i="1" dirty="0" err="1">
                <a:latin typeface="Constantia" pitchFamily="18" charset="0"/>
              </a:rPr>
              <a:t>біотичним</a:t>
            </a:r>
            <a:r>
              <a:rPr lang="ru-RU" sz="2400" i="1" dirty="0">
                <a:latin typeface="Constantia" pitchFamily="18" charset="0"/>
              </a:rPr>
              <a:t> та </a:t>
            </a:r>
            <a:r>
              <a:rPr lang="ru-RU" sz="2400" i="1" dirty="0" err="1">
                <a:latin typeface="Constantia" pitchFamily="18" charset="0"/>
                <a:hlinkClick r:id="rId5" tooltip="Абіотичне середовище"/>
              </a:rPr>
              <a:t>абіотичним</a:t>
            </a:r>
            <a:r>
              <a:rPr lang="ru-RU" sz="2400" i="1" dirty="0">
                <a:latin typeface="Constantia" pitchFamily="18" charset="0"/>
                <a:hlinkClick r:id="rId5" tooltip="Абіотичне середовище"/>
              </a:rPr>
              <a:t> </a:t>
            </a:r>
            <a:r>
              <a:rPr lang="ru-RU" sz="2400" i="1" dirty="0" err="1">
                <a:latin typeface="Constantia" pitchFamily="18" charset="0"/>
                <a:hlinkClick r:id="rId5" tooltip="Абіотичне середовище"/>
              </a:rPr>
              <a:t>середовищем</a:t>
            </a:r>
            <a:endParaRPr lang="ru-RU" sz="2400" i="1" dirty="0">
              <a:latin typeface="Constantia" pitchFamily="18" charset="0"/>
            </a:endParaRPr>
          </a:p>
          <a:p>
            <a:r>
              <a:rPr lang="ru-RU" sz="2400" i="1" dirty="0" err="1">
                <a:latin typeface="Constantia" pitchFamily="18" charset="0"/>
              </a:rPr>
              <a:t>Відділена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від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інших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аналогічних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груп</a:t>
            </a:r>
            <a:r>
              <a:rPr lang="ru-RU" sz="2400" i="1" dirty="0">
                <a:latin typeface="Constantia" pitchFamily="18" charset="0"/>
              </a:rPr>
              <a:t> практично </a:t>
            </a:r>
            <a:r>
              <a:rPr lang="ru-RU" sz="2400" i="1" dirty="0" err="1">
                <a:latin typeface="Constantia" pitchFamily="18" charset="0"/>
              </a:rPr>
              <a:t>повною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відсутністю</a:t>
            </a:r>
            <a:r>
              <a:rPr lang="ru-RU" sz="2400" i="1" dirty="0">
                <a:latin typeface="Constantia" pitchFamily="18" charset="0"/>
              </a:rPr>
              <a:t> </a:t>
            </a:r>
            <a:r>
              <a:rPr lang="ru-RU" sz="2400" i="1" dirty="0" err="1">
                <a:latin typeface="Constantia" pitchFamily="18" charset="0"/>
                <a:hlinkClick r:id="rId6" tooltip="Гібрид"/>
              </a:rPr>
              <a:t>гібридних</a:t>
            </a:r>
            <a:r>
              <a:rPr lang="ru-RU" sz="2400" i="1" dirty="0">
                <a:latin typeface="Constantia" pitchFamily="18" charset="0"/>
              </a:rPr>
              <a:t> форм.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 smtClean="0">
                <a:latin typeface="Constantia" pitchFamily="18" charset="0"/>
              </a:rPr>
              <a:t>Властивості виду</a:t>
            </a:r>
            <a:r>
              <a:rPr lang="uk-UA" dirty="0" smtClean="0"/>
              <a:t>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671275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морфологічний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сукупність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подібностей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особин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виду за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будовою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До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нього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відносять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усі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матеріальні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структури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: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хромосом до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особливостей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будови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органів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та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їхніх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систем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фізіологічний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подібність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або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відмінність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процесах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життєдіяльності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особин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одного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чи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різних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видів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біохімічний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особливості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хімічного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складу та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перебігу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певних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біохімічних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реакцій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характерні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для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особин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певного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виду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географічний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полягає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 тому,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популяції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кожного виду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заселяють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певну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частину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біосфери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(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Ареал"/>
              </a:rPr>
              <a:t>ареал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), яка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відрізняється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ареалів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близьких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площа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та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контури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ареалів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є видовою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ознакою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екологічний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охоплює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всі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критерії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оскільки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популяції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кожного виду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мають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свою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екологічну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нішу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Біогеоценоз"/>
              </a:rPr>
              <a:t>біогеоценозі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генетичний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Полягає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схожості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ДНК"/>
              </a:rPr>
              <a:t>ДНК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окремих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представників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або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груп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особин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Історичні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dirty="0" smtClean="0"/>
              <a:t/>
            </a:r>
            <a:br>
              <a:rPr lang="ru-RU" sz="4400" dirty="0" smtClean="0"/>
            </a:br>
            <a:r>
              <a:rPr lang="ru-RU" sz="3600" b="1" i="1" dirty="0" err="1" smtClean="0">
                <a:latin typeface="Constantia" pitchFamily="18" charset="0"/>
              </a:rPr>
              <a:t>Критерії</a:t>
            </a:r>
            <a:r>
              <a:rPr lang="ru-RU" sz="3600" b="1" i="1" dirty="0" smtClean="0">
                <a:latin typeface="Constantia" pitchFamily="18" charset="0"/>
              </a:rPr>
              <a:t> </a:t>
            </a:r>
            <a:r>
              <a:rPr lang="ru-RU" sz="3600" b="1" i="1" dirty="0">
                <a:latin typeface="Constantia" pitchFamily="18" charset="0"/>
              </a:rPr>
              <a:t>виду</a:t>
            </a:r>
            <a:br>
              <a:rPr lang="ru-RU" sz="3600" b="1" i="1" dirty="0">
                <a:latin typeface="Constantia" pitchFamily="18" charset="0"/>
              </a:rPr>
            </a:br>
            <a:endParaRPr lang="ru-RU" sz="3600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8427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844823"/>
            <a:ext cx="3686945" cy="4281655"/>
          </a:xfrm>
        </p:spPr>
        <p:txBody>
          <a:bodyPr/>
          <a:lstStyle/>
          <a:p>
            <a:pPr marL="45720" indent="0">
              <a:buNone/>
            </a:pPr>
            <a:endParaRPr lang="ru-RU" dirty="0"/>
          </a:p>
          <a:p>
            <a:pPr marL="45720" indent="0" algn="r">
              <a:buNone/>
            </a:pP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які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не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розрізняються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загальноприйнятими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діагностиці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певної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систематичної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групи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макроморфологічними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критеріями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проте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відрізняються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всіма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іншими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критеріями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відносяться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до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Види-двійники"/>
              </a:rPr>
              <a:t>видів-двійників</a:t>
            </a:r>
            <a:r>
              <a:rPr lang="ru-RU" i="1" dirty="0">
                <a:latin typeface="Constantia" pitchFamily="18" charset="0"/>
              </a:rPr>
              <a:t>.</a:t>
            </a:r>
            <a:endParaRPr lang="ru-RU" i="1" dirty="0">
              <a:latin typeface="Constantia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564904"/>
            <a:ext cx="4762500" cy="291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91139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Основною структурною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одиницею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системі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живих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істот</a:t>
            </a:r>
            <a:endParaRPr lang="ru-RU" sz="3200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Якісним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етапом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біологічній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Еволюція"/>
              </a:rPr>
              <a:t>еволюції</a:t>
            </a:r>
            <a:endParaRPr lang="ru-RU" sz="3200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Основною 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Таксономія"/>
              </a:rPr>
              <a:t>таксономічною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одиницею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 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Біологічна класифікація"/>
              </a:rPr>
              <a:t>біологічній</a:t>
            </a:r>
            <a:r>
              <a:rPr lang="ru-RU" sz="32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Біологічна класифікація"/>
              </a:rPr>
              <a:t> </a:t>
            </a:r>
            <a:r>
              <a:rPr lang="ru-RU" sz="32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Біологічна класифікація"/>
              </a:rPr>
              <a:t>класифікації</a:t>
            </a:r>
            <a:endParaRPr lang="ru-RU" sz="3200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340806" y="345798"/>
            <a:ext cx="8381260" cy="1054394"/>
          </a:xfrm>
        </p:spPr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000" b="1" i="1" dirty="0" smtClean="0">
                <a:latin typeface="Constantia" pitchFamily="18" charset="0"/>
              </a:rPr>
              <a:t/>
            </a:r>
            <a:br>
              <a:rPr lang="ru-RU" sz="4000" b="1" i="1" dirty="0" smtClean="0">
                <a:latin typeface="Constantia" pitchFamily="18" charset="0"/>
              </a:rPr>
            </a:br>
            <a:r>
              <a:rPr lang="ru-RU" sz="4000" b="1" i="1" dirty="0" smtClean="0">
                <a:latin typeface="Constantia" pitchFamily="18" charset="0"/>
              </a:rPr>
              <a:t>Характеристика:</a:t>
            </a:r>
            <a:r>
              <a:rPr lang="ru-RU" dirty="0"/>
              <a:t/>
            </a:r>
            <a:br>
              <a:rPr lang="ru-RU" dirty="0"/>
            </a:br>
            <a:r>
              <a:rPr lang="ru-RU" dirty="0">
                <a:solidFill>
                  <a:srgbClr val="000000"/>
                </a:solidFill>
                <a:latin typeface="Linux Libertine"/>
              </a:rPr>
              <a:t/>
            </a:r>
            <a:br>
              <a:rPr lang="ru-RU" dirty="0">
                <a:solidFill>
                  <a:srgbClr val="000000"/>
                </a:solidFill>
                <a:latin typeface="Linux Libertine"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55926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400" b="1" i="1" dirty="0">
                <a:latin typeface="Constantia" pitchFamily="18" charset="0"/>
                <a:hlinkClick r:id="rId2" tooltip="Домен (біологія)"/>
              </a:rPr>
              <a:t>Домен</a:t>
            </a:r>
            <a:r>
              <a:rPr lang="ru-RU" sz="2400" i="1" dirty="0">
                <a:latin typeface="Constantia" pitchFamily="18" charset="0"/>
              </a:rPr>
              <a:t> (</a:t>
            </a:r>
            <a:r>
              <a:rPr lang="en-US" sz="2400" i="1" dirty="0">
                <a:latin typeface="Constantia" pitchFamily="18" charset="0"/>
              </a:rPr>
              <a:t>domain)</a:t>
            </a:r>
          </a:p>
          <a:p>
            <a:r>
              <a:rPr lang="ru-RU" sz="2400" b="1" i="1" dirty="0">
                <a:latin typeface="Constantia" pitchFamily="18" charset="0"/>
                <a:hlinkClick r:id="rId3" tooltip="Царство (біологія)"/>
              </a:rPr>
              <a:t>Царство</a:t>
            </a:r>
            <a:r>
              <a:rPr lang="ru-RU" sz="2400" i="1" dirty="0">
                <a:latin typeface="Constantia" pitchFamily="18" charset="0"/>
              </a:rPr>
              <a:t> (</a:t>
            </a:r>
            <a:r>
              <a:rPr lang="en-US" sz="2400" i="1" dirty="0">
                <a:latin typeface="Constantia" pitchFamily="18" charset="0"/>
              </a:rPr>
              <a:t>regnum)</a:t>
            </a:r>
          </a:p>
          <a:p>
            <a:r>
              <a:rPr lang="ru-RU" sz="2400" b="1" i="1" dirty="0">
                <a:latin typeface="Constantia" pitchFamily="18" charset="0"/>
                <a:hlinkClick r:id="rId4" tooltip="Тип (таксономічна категорія)"/>
              </a:rPr>
              <a:t>Тип</a:t>
            </a:r>
            <a:r>
              <a:rPr lang="ru-RU" sz="2400" i="1" dirty="0">
                <a:latin typeface="Constantia" pitchFamily="18" charset="0"/>
              </a:rPr>
              <a:t> (</a:t>
            </a:r>
            <a:r>
              <a:rPr lang="en-US" sz="2400" i="1" dirty="0">
                <a:latin typeface="Constantia" pitchFamily="18" charset="0"/>
              </a:rPr>
              <a:t>phylum) (</a:t>
            </a:r>
            <a:r>
              <a:rPr lang="ru-RU" sz="2400" i="1" dirty="0">
                <a:latin typeface="Constantia" pitchFamily="18" charset="0"/>
              </a:rPr>
              <a:t>для </a:t>
            </a:r>
            <a:r>
              <a:rPr lang="ru-RU" sz="2400" i="1" dirty="0" err="1">
                <a:latin typeface="Constantia" pitchFamily="18" charset="0"/>
              </a:rPr>
              <a:t>тварин</a:t>
            </a:r>
            <a:r>
              <a:rPr lang="ru-RU" sz="2400" i="1" dirty="0">
                <a:latin typeface="Constantia" pitchFamily="18" charset="0"/>
              </a:rPr>
              <a:t>) </a:t>
            </a:r>
            <a:r>
              <a:rPr lang="ru-RU" sz="2400" i="1" dirty="0" err="1">
                <a:latin typeface="Constantia" pitchFamily="18" charset="0"/>
              </a:rPr>
              <a:t>або</a:t>
            </a:r>
            <a:r>
              <a:rPr lang="ru-RU" sz="2400" i="1" dirty="0">
                <a:latin typeface="Constantia" pitchFamily="18" charset="0"/>
              </a:rPr>
              <a:t> </a:t>
            </a:r>
            <a:r>
              <a:rPr lang="ru-RU" sz="2400" b="1" i="1" dirty="0" err="1">
                <a:latin typeface="Constantia" pitchFamily="18" charset="0"/>
                <a:hlinkClick r:id="rId5" tooltip="Відділ (біологія)"/>
              </a:rPr>
              <a:t>Відділ</a:t>
            </a:r>
            <a:r>
              <a:rPr lang="ru-RU" sz="2400" i="1" dirty="0">
                <a:latin typeface="Constantia" pitchFamily="18" charset="0"/>
              </a:rPr>
              <a:t> (</a:t>
            </a:r>
            <a:r>
              <a:rPr lang="en-US" sz="2400" i="1" dirty="0">
                <a:latin typeface="Constantia" pitchFamily="18" charset="0"/>
              </a:rPr>
              <a:t>division) (</a:t>
            </a:r>
            <a:r>
              <a:rPr lang="ru-RU" sz="2400" i="1" dirty="0">
                <a:latin typeface="Constantia" pitchFamily="18" charset="0"/>
              </a:rPr>
              <a:t>для </a:t>
            </a:r>
            <a:r>
              <a:rPr lang="ru-RU" sz="2400" i="1" dirty="0" err="1">
                <a:latin typeface="Constantia" pitchFamily="18" charset="0"/>
              </a:rPr>
              <a:t>рослин</a:t>
            </a:r>
            <a:r>
              <a:rPr lang="ru-RU" sz="2400" i="1" dirty="0">
                <a:latin typeface="Constantia" pitchFamily="18" charset="0"/>
              </a:rPr>
              <a:t>, </a:t>
            </a:r>
            <a:r>
              <a:rPr lang="ru-RU" sz="2400" i="1" dirty="0" err="1">
                <a:latin typeface="Constantia" pitchFamily="18" charset="0"/>
              </a:rPr>
              <a:t>бактерій</a:t>
            </a:r>
            <a:r>
              <a:rPr lang="ru-RU" sz="2400" i="1" dirty="0">
                <a:latin typeface="Constantia" pitchFamily="18" charset="0"/>
              </a:rPr>
              <a:t>, архей та </a:t>
            </a:r>
            <a:r>
              <a:rPr lang="ru-RU" sz="2400" i="1" dirty="0" err="1">
                <a:latin typeface="Constantia" pitchFamily="18" charset="0"/>
              </a:rPr>
              <a:t>грибів</a:t>
            </a:r>
            <a:r>
              <a:rPr lang="ru-RU" sz="2400" i="1" dirty="0">
                <a:latin typeface="Constantia" pitchFamily="18" charset="0"/>
              </a:rPr>
              <a:t>)</a:t>
            </a:r>
          </a:p>
          <a:p>
            <a:r>
              <a:rPr lang="ru-RU" sz="2400" b="1" i="1" u="sng" dirty="0" err="1">
                <a:latin typeface="Constantia" pitchFamily="18" charset="0"/>
                <a:hlinkClick r:id="rId6" tooltip="Клас (біологія)"/>
              </a:rPr>
              <a:t>Клас</a:t>
            </a:r>
            <a:r>
              <a:rPr lang="ru-RU" sz="2400" i="1" dirty="0">
                <a:latin typeface="Constantia" pitchFamily="18" charset="0"/>
              </a:rPr>
              <a:t> (</a:t>
            </a:r>
            <a:r>
              <a:rPr lang="en-US" sz="2400" i="1" dirty="0">
                <a:latin typeface="Constantia" pitchFamily="18" charset="0"/>
              </a:rPr>
              <a:t>classis)</a:t>
            </a:r>
          </a:p>
          <a:p>
            <a:r>
              <a:rPr lang="ru-RU" sz="2400" b="1" i="1" dirty="0">
                <a:latin typeface="Constantia" pitchFamily="18" charset="0"/>
                <a:hlinkClick r:id="rId7" tooltip="Ряд (біологія)"/>
              </a:rPr>
              <a:t>Ряд</a:t>
            </a:r>
            <a:r>
              <a:rPr lang="ru-RU" sz="2400" i="1" dirty="0">
                <a:latin typeface="Constantia" pitchFamily="18" charset="0"/>
              </a:rPr>
              <a:t> (</a:t>
            </a:r>
            <a:r>
              <a:rPr lang="en-US" sz="2400" i="1" dirty="0" err="1">
                <a:latin typeface="Constantia" pitchFamily="18" charset="0"/>
              </a:rPr>
              <a:t>ordo</a:t>
            </a:r>
            <a:r>
              <a:rPr lang="en-US" sz="2400" i="1" dirty="0">
                <a:latin typeface="Constantia" pitchFamily="18" charset="0"/>
              </a:rPr>
              <a:t>) (</a:t>
            </a:r>
            <a:r>
              <a:rPr lang="ru-RU" sz="2400" i="1" dirty="0">
                <a:latin typeface="Constantia" pitchFamily="18" charset="0"/>
              </a:rPr>
              <a:t>для </a:t>
            </a:r>
            <a:r>
              <a:rPr lang="ru-RU" sz="2400" i="1" dirty="0" err="1">
                <a:latin typeface="Constantia" pitchFamily="18" charset="0"/>
              </a:rPr>
              <a:t>тварин</a:t>
            </a:r>
            <a:r>
              <a:rPr lang="ru-RU" sz="2400" i="1" dirty="0">
                <a:latin typeface="Constantia" pitchFamily="18" charset="0"/>
              </a:rPr>
              <a:t>) </a:t>
            </a:r>
            <a:r>
              <a:rPr lang="ru-RU" sz="2400" i="1" dirty="0" err="1">
                <a:latin typeface="Constantia" pitchFamily="18" charset="0"/>
              </a:rPr>
              <a:t>або</a:t>
            </a:r>
            <a:r>
              <a:rPr lang="ru-RU" sz="2400" i="1" dirty="0">
                <a:latin typeface="Constantia" pitchFamily="18" charset="0"/>
              </a:rPr>
              <a:t> </a:t>
            </a:r>
            <a:r>
              <a:rPr lang="ru-RU" sz="2400" b="1" i="1" dirty="0">
                <a:latin typeface="Constantia" pitchFamily="18" charset="0"/>
                <a:hlinkClick r:id="rId8" tooltip="Порядок (систематика)"/>
              </a:rPr>
              <a:t>Порядок</a:t>
            </a:r>
            <a:r>
              <a:rPr lang="ru-RU" sz="2400" i="1" dirty="0">
                <a:latin typeface="Constantia" pitchFamily="18" charset="0"/>
              </a:rPr>
              <a:t> (для </a:t>
            </a:r>
            <a:r>
              <a:rPr lang="ru-RU" sz="2400" i="1" dirty="0" err="1">
                <a:latin typeface="Constantia" pitchFamily="18" charset="0"/>
              </a:rPr>
              <a:t>рослин</a:t>
            </a:r>
            <a:r>
              <a:rPr lang="ru-RU" sz="2400" i="1" dirty="0">
                <a:latin typeface="Constantia" pitchFamily="18" charset="0"/>
              </a:rPr>
              <a:t> та </a:t>
            </a:r>
            <a:r>
              <a:rPr lang="ru-RU" sz="2400" i="1" dirty="0" err="1">
                <a:latin typeface="Constantia" pitchFamily="18" charset="0"/>
              </a:rPr>
              <a:t>ін</a:t>
            </a:r>
            <a:r>
              <a:rPr lang="ru-RU" sz="2400" i="1" dirty="0">
                <a:latin typeface="Constantia" pitchFamily="18" charset="0"/>
              </a:rPr>
              <a:t>.)</a:t>
            </a:r>
          </a:p>
          <a:p>
            <a:r>
              <a:rPr lang="ru-RU" sz="2400" b="1" i="1" dirty="0">
                <a:latin typeface="Constantia" pitchFamily="18" charset="0"/>
                <a:hlinkClick r:id="rId9" tooltip="Родина (біологія)"/>
              </a:rPr>
              <a:t>Родина</a:t>
            </a:r>
            <a:r>
              <a:rPr lang="ru-RU" sz="2400" i="1" dirty="0">
                <a:latin typeface="Constantia" pitchFamily="18" charset="0"/>
              </a:rPr>
              <a:t> (</a:t>
            </a:r>
            <a:r>
              <a:rPr lang="en-US" sz="2400" i="1" dirty="0" err="1">
                <a:latin typeface="Constantia" pitchFamily="18" charset="0"/>
              </a:rPr>
              <a:t>familia</a:t>
            </a:r>
            <a:r>
              <a:rPr lang="en-US" sz="2400" i="1" dirty="0">
                <a:latin typeface="Constantia" pitchFamily="18" charset="0"/>
              </a:rPr>
              <a:t>)</a:t>
            </a:r>
          </a:p>
          <a:p>
            <a:r>
              <a:rPr lang="ru-RU" sz="2400" b="1" i="1" dirty="0" err="1">
                <a:latin typeface="Constantia" pitchFamily="18" charset="0"/>
                <a:hlinkClick r:id="rId10" tooltip="Рід (біологія)"/>
              </a:rPr>
              <a:t>Рід</a:t>
            </a:r>
            <a:r>
              <a:rPr lang="ru-RU" sz="2400" i="1" dirty="0">
                <a:latin typeface="Constantia" pitchFamily="18" charset="0"/>
              </a:rPr>
              <a:t> (</a:t>
            </a:r>
            <a:r>
              <a:rPr lang="en-US" sz="2400" i="1" dirty="0">
                <a:latin typeface="Constantia" pitchFamily="18" charset="0"/>
              </a:rPr>
              <a:t>genus)</a:t>
            </a:r>
          </a:p>
          <a:p>
            <a:r>
              <a:rPr lang="ru-RU" sz="2400" b="1" i="1" dirty="0">
                <a:latin typeface="Constantia" pitchFamily="18" charset="0"/>
              </a:rPr>
              <a:t>Вид</a:t>
            </a:r>
            <a:r>
              <a:rPr lang="ru-RU" sz="2400" i="1" dirty="0">
                <a:latin typeface="Constantia" pitchFamily="18" charset="0"/>
              </a:rPr>
              <a:t> (</a:t>
            </a:r>
            <a:r>
              <a:rPr lang="en-US" sz="2400" i="1" dirty="0">
                <a:latin typeface="Constantia" pitchFamily="18" charset="0"/>
              </a:rPr>
              <a:t>species)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2000" b="1" i="1" dirty="0" err="1">
                <a:latin typeface="Constantia" pitchFamily="18" charset="0"/>
              </a:rPr>
              <a:t>Основні</a:t>
            </a:r>
            <a:r>
              <a:rPr lang="ru-RU" sz="2000" b="1" i="1" dirty="0">
                <a:latin typeface="Constantia" pitchFamily="18" charset="0"/>
              </a:rPr>
              <a:t> </a:t>
            </a:r>
            <a:r>
              <a:rPr lang="ru-RU" sz="2000" b="1" i="1" dirty="0" err="1">
                <a:latin typeface="Constantia" pitchFamily="18" charset="0"/>
              </a:rPr>
              <a:t>таксономічні</a:t>
            </a:r>
            <a:r>
              <a:rPr lang="ru-RU" sz="2000" b="1" i="1" dirty="0">
                <a:latin typeface="Constantia" pitchFamily="18" charset="0"/>
              </a:rPr>
              <a:t> ранги (</a:t>
            </a:r>
            <a:r>
              <a:rPr lang="ru-RU" sz="2000" b="1" i="1" dirty="0" err="1">
                <a:latin typeface="Constantia" pitchFamily="18" charset="0"/>
                <a:hlinkClick r:id="rId11" tooltip="Таксономічна категорія"/>
              </a:rPr>
              <a:t>категорії</a:t>
            </a:r>
            <a:r>
              <a:rPr lang="ru-RU" sz="2000" b="1" i="1" dirty="0">
                <a:latin typeface="Constantia" pitchFamily="18" charset="0"/>
              </a:rPr>
              <a:t>) </a:t>
            </a:r>
            <a:r>
              <a:rPr lang="ru-RU" sz="2000" b="1" i="1" dirty="0" err="1">
                <a:latin typeface="Constantia" pitchFamily="18" charset="0"/>
              </a:rPr>
              <a:t>обов'язково</a:t>
            </a:r>
            <a:r>
              <a:rPr lang="ru-RU" sz="2000" b="1" i="1" dirty="0">
                <a:latin typeface="Constantia" pitchFamily="18" charset="0"/>
              </a:rPr>
              <a:t> </a:t>
            </a:r>
            <a:r>
              <a:rPr lang="ru-RU" sz="2000" b="1" i="1" dirty="0" err="1">
                <a:latin typeface="Constantia" pitchFamily="18" charset="0"/>
              </a:rPr>
              <a:t>присутні</a:t>
            </a:r>
            <a:r>
              <a:rPr lang="ru-RU" sz="2000" b="1" i="1" dirty="0">
                <a:latin typeface="Constantia" pitchFamily="18" charset="0"/>
              </a:rPr>
              <a:t> в </a:t>
            </a:r>
            <a:r>
              <a:rPr lang="ru-RU" sz="2000" b="1" i="1" dirty="0" err="1">
                <a:latin typeface="Constantia" pitchFamily="18" charset="0"/>
              </a:rPr>
              <a:t>класифікації</a:t>
            </a:r>
            <a:r>
              <a:rPr lang="ru-RU" sz="2000" b="1" i="1" dirty="0">
                <a:latin typeface="Constantia" pitchFamily="18" charset="0"/>
              </a:rPr>
              <a:t> будь-</a:t>
            </a:r>
            <a:r>
              <a:rPr lang="ru-RU" sz="2000" b="1" i="1" dirty="0" err="1">
                <a:latin typeface="Constantia" pitchFamily="18" charset="0"/>
              </a:rPr>
              <a:t>якого</a:t>
            </a:r>
            <a:r>
              <a:rPr lang="ru-RU" sz="2000" b="1" i="1" dirty="0">
                <a:latin typeface="Constantia" pitchFamily="18" charset="0"/>
              </a:rPr>
              <a:t> </a:t>
            </a:r>
            <a:r>
              <a:rPr lang="ru-RU" sz="2000" b="1" i="1" dirty="0" err="1">
                <a:latin typeface="Constantia" pitchFamily="18" charset="0"/>
              </a:rPr>
              <a:t>організму</a:t>
            </a:r>
            <a:r>
              <a:rPr lang="ru-RU" sz="2000" b="1" i="1" dirty="0">
                <a:latin typeface="Constantia" pitchFamily="18" charset="0"/>
              </a:rPr>
              <a:t>, і є </a:t>
            </a:r>
            <a:r>
              <a:rPr lang="ru-RU" sz="2000" b="1" i="1" dirty="0" smtClean="0">
                <a:latin typeface="Constantia" pitchFamily="18" charset="0"/>
              </a:rPr>
              <a:t>такими:</a:t>
            </a:r>
            <a:endParaRPr lang="ru-RU" sz="2000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4727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vi-VN" b="1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доме́н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(іноді </a:t>
            </a:r>
            <a:r>
              <a:rPr lang="vi-VN" b="1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надцарство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лат. 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Domain)  —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Таксономічна категорія"/>
              </a:rPr>
              <a:t>таксономічна категорія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найвищого рангу, що включає декілька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Царство (біологія)"/>
              </a:rPr>
              <a:t>царств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(в деяких, особливо застарілих, системах біологічної класифікації царство розглядається як найвищий ранг</a:t>
            </a:r>
            <a:r>
              <a:rPr lang="vi-VN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</a:t>
            </a:r>
            <a:endParaRPr lang="uk-UA" i="1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vi-VN" b="1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ца́рство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Таксономічна категорія"/>
              </a:rPr>
              <a:t>таксономічна категорія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найвищого рангу після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Домен (біологія)"/>
              </a:rPr>
              <a:t>домену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В деяких класифікаціях, особливо застарілих, таксономічною категорією найвищого рангу вважається саме царство або </a:t>
            </a:r>
            <a:r>
              <a:rPr lang="vi-VN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імперія</a:t>
            </a:r>
            <a:endParaRPr lang="uk-UA" i="1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ип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5" tooltip="Латинська мова"/>
              </a:rPr>
              <a:t>лат.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phylum) —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одна з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основних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Таксономічна категорія"/>
              </a:rPr>
              <a:t>таксономічних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Таксономічна категорія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Таксономічна категорія"/>
              </a:rPr>
              <a:t>категорій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посідає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Царство (біологія)"/>
              </a:rPr>
              <a:t>царстві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6" tooltip="Тварини"/>
              </a:rPr>
              <a:t>тварин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найвище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місце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Типи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поєднують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близькі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7" tooltip="Клас (біологія)"/>
              </a:rPr>
              <a:t>класи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та часто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поділяються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на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8" tooltip="Підтип (біологія)"/>
              </a:rPr>
              <a:t>підтипи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Всі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9" tooltip="Організм"/>
              </a:rPr>
              <a:t>організми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належать до одного типу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характеризуються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єдиним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0" tooltip="План будови (ще не написана)"/>
              </a:rPr>
              <a:t>планом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0" tooltip="План будови (ще не написана)"/>
              </a:rPr>
              <a:t> </a:t>
            </a:r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0" tooltip="План будови (ще не написана)"/>
              </a:rPr>
              <a:t>будови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000" b="1" i="1" dirty="0" smtClean="0">
                <a:latin typeface="Constantia" pitchFamily="18" charset="0"/>
              </a:rPr>
              <a:t>Категорії класифікації:</a:t>
            </a:r>
            <a:endParaRPr lang="ru-RU" sz="4000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9560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sz="2400" b="1" i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клас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Латинська мова"/>
              </a:rPr>
              <a:t>лат.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classis) — 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один з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основних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Таксономічна категорія"/>
              </a:rPr>
              <a:t>рангів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Біологічна класифікація"/>
              </a:rPr>
              <a:t>біологічної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Біологічна класифікація"/>
              </a:rPr>
              <a:t>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Біологічна класифікація"/>
              </a:rPr>
              <a:t>класифікації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Іноді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використовуються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також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похідні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ранги: 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5" tooltip="Надклас (ще не написана)"/>
              </a:rPr>
              <a:t>надклас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6" tooltip="Підклас"/>
              </a:rPr>
              <a:t>підклас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і 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7" tooltip="Інфраклас"/>
              </a:rPr>
              <a:t>інфраклас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У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ієрархії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таксономічних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категорій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клас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стоїть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нижче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за 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8" tooltip="Тип (таксономічна категорія)"/>
              </a:rPr>
              <a:t>тип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і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вище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за 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9" tooltip="Ряд (біологія)"/>
              </a:rPr>
              <a:t>ряд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(у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зоологічній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систематиці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 та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нижче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за 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0" tooltip="Відділ (біологія)"/>
              </a:rPr>
              <a:t>відділ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і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вище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за 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1" tooltip="Порядок (біологія)"/>
              </a:rPr>
              <a:t>порядок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(у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ботанічній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систематиці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).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Приклади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: 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2" tooltip="Метелик-капустянка (ще не написана)"/>
              </a:rPr>
              <a:t>метелик-капустянка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</a:t>
            </a:r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Pieris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brassicae</a:t>
            </a:r>
            <a:r>
              <a:rPr lang="en-US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відноситься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до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класу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3" tooltip="Комахи"/>
              </a:rPr>
              <a:t>комах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</a:t>
            </a:r>
            <a:r>
              <a:rPr lang="en-US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Insecta</a:t>
            </a:r>
            <a:r>
              <a:rPr lang="en-US" sz="2400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</a:t>
            </a:r>
            <a:endParaRPr lang="uk-UA" sz="2400" i="1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sz="2400" b="1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ряд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 систематична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категорія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(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4" tooltip="Ранг"/>
              </a:rPr>
              <a:t>ранг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 у 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5" tooltip="Зоологія"/>
              </a:rPr>
              <a:t>зоології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об’єднує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найближчі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4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6" tooltip="Родина (біологія)"/>
              </a:rPr>
              <a:t>родини</a:t>
            </a:r>
            <a:r>
              <a:rPr lang="ru-RU" sz="24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400" i="1" u="sng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7" tooltip="Тварини"/>
              </a:rPr>
              <a:t>тварин</a:t>
            </a:r>
            <a:endParaRPr lang="uk-UA" sz="2400" i="1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endParaRPr lang="ru-RU" sz="2400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atin typeface="Constantia" pitchFamily="18" charset="0"/>
              </a:rPr>
              <a:t>Категорії класифікації: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594920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b="1" dirty="0" smtClean="0"/>
          </a:p>
          <a:p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</a:t>
            </a: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одина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(лат. 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familia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 —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Таксономічна категорія"/>
              </a:rPr>
              <a:t>таксономічна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Таксономічна категорія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Таксономічна категорія"/>
              </a:rPr>
              <a:t>категорія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в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біологічній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Систематика"/>
              </a:rPr>
              <a:t>систематиці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Родина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поєднує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близькі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Рід (біологія)"/>
              </a:rPr>
              <a:t>роди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мають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спільне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походження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Родина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може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включати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одного роду (напр.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5" tooltip="Бобер"/>
              </a:rPr>
              <a:t>боброві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 до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декількох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сотень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(родина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6" tooltip="Складноцвіті"/>
              </a:rPr>
              <a:t>складноцвіті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включає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близько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1000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родів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</a:t>
            </a:r>
          </a:p>
          <a:p>
            <a:r>
              <a:rPr lang="ru-RU" b="1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</a:t>
            </a:r>
            <a:r>
              <a:rPr lang="ru-RU" b="1" i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ід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7" tooltip="Латинська мова"/>
              </a:rPr>
              <a:t>лат.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genus) —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основна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надвидова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Таксономічна категорія"/>
              </a:rPr>
              <a:t>категорія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в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біологічній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Систематика"/>
              </a:rPr>
              <a:t>систематиці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поєднує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соматично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споріднені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8" tooltip="Вид"/>
              </a:rPr>
              <a:t>види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Наприклад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різні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берез (повисла,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камінна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та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ін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.)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поєднують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рід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b="1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9" tooltip="Береза"/>
              </a:rPr>
              <a:t>береза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</a:t>
            </a:r>
            <a:r>
              <a:rPr lang="en-US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Betula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).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>
                <a:latin typeface="Constantia" pitchFamily="18" charset="0"/>
              </a:rPr>
              <a:t>Категорії класифікації: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818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5720" indent="0" algn="ctr">
              <a:buNone/>
            </a:pPr>
            <a:r>
              <a:rPr lang="uk-UA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</a:t>
            </a:r>
            <a:r>
              <a:rPr lang="vi-VN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омплекс 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уявлень про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Еволюційний процес (ще не написана)"/>
              </a:rPr>
              <a:t>еволюційний процес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що виник унаслідок поєднання положень класичного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Дарвінізм"/>
              </a:rPr>
              <a:t>дарвінізму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з ученням про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Мутація"/>
              </a:rPr>
              <a:t>мутації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та уявленнями про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5" tooltip="Популяція"/>
              </a:rPr>
              <a:t>популяцію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як елементарну одиницю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6" tooltip="Еволюція"/>
              </a:rPr>
              <a:t>еволюції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Термін «синтетична теорія» походить від назви книги відомого англійського еволюціоніста Джуліана Гакслі — «Еволюція: сучасний синтез» (</a:t>
            </a:r>
            <a:r>
              <a:rPr lang="vi-VN" i="1" u="sng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7" tooltip="1942"/>
              </a:rPr>
              <a:t>1942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).</a:t>
            </a:r>
          </a:p>
          <a:p>
            <a:pPr marL="45720" indent="0" algn="ctr">
              <a:buNone/>
            </a:pP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Теорія склалася у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8" tooltip="1920-ті"/>
              </a:rPr>
              <a:t>1920-их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-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9" tooltip="1950-ті"/>
              </a:rPr>
              <a:t>1950-их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роках завдяки працям різних учених, зокрема О. М. Сєверцова та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0" tooltip="Шмальгаузен Іван Іванович"/>
              </a:rPr>
              <a:t>І. І. Шмальгаузен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У розробку синтетичної теорії еволюції зробили внесок С. С. Четвериков,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1" tooltip="Сєверцов Олексій Миколайович"/>
              </a:rPr>
              <a:t>О. М. Сєверцов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М. В. Тимофєєв-Ресовський,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2" tooltip="Вавилов Микола Іванович"/>
              </a:rPr>
              <a:t>М. І. Вавилов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0" tooltip="Шмальгаузен Іван Іванович"/>
              </a:rPr>
              <a:t>І. І. Шмальгаузена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Г. Ф. Гаузе, Дж. Хакслі, Дж. Холдейн, Р. Фішер, 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3" tooltip="Теодосій Добжанський"/>
              </a:rPr>
              <a:t>Ф. Г. Добжанський</a:t>
            </a:r>
            <a:r>
              <a:rPr lang="vi-VN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Дж. Г. Симпсон, С. Райт.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i="1" dirty="0" smtClean="0">
                <a:solidFill>
                  <a:schemeClr val="bg2">
                    <a:lumMod val="40000"/>
                    <a:lumOff val="60000"/>
                  </a:schemeClr>
                </a:solidFill>
                <a:latin typeface="Constantia" pitchFamily="18" charset="0"/>
              </a:rPr>
              <a:t>Синтетична</a:t>
            </a:r>
            <a:r>
              <a:rPr lang="uk-UA" b="1" i="1" dirty="0" smtClean="0">
                <a:latin typeface="Constantia" pitchFamily="18" charset="0"/>
              </a:rPr>
              <a:t> теорія еволюції</a:t>
            </a:r>
            <a:endParaRPr lang="ru-RU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1197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80999" y="1719070"/>
            <a:ext cx="8407893" cy="4806273"/>
          </a:xfrm>
        </p:spPr>
        <p:txBody>
          <a:bodyPr>
            <a:normAutofit fontScale="77500" lnSpcReduction="20000"/>
          </a:bodyPr>
          <a:lstStyle/>
          <a:p>
            <a:pPr marL="45720" indent="0" algn="ctr">
              <a:buNone/>
            </a:pP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Симпатричне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видоутворення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пов'язане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розбіжністю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груп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особин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одного виду,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мешкають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на одному 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Ареал"/>
              </a:rPr>
              <a:t>ареалі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за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екологічними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ознаками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При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цьому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особини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проміжними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характеристиками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виявляються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менш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пристосованими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Групи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розходяться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формують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нові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pPr marL="45720" indent="0" algn="ctr">
              <a:buNone/>
            </a:pP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Цей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тип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видоутворення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може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протікати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кількома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способами. Один з них —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виникнення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нового виду при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швидкій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зміні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каріотипу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шляхом 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поліплоїдизації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Відомі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групи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близьких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видів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зазвичай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рослин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з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кратним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числом хромосом.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Інший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спосіб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симпатричного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видоутворення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 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гібридизація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з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подальшим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подвоєнням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числа хромосом. Зараз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відомо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багато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видів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гібридогенне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походження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і характер генома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яких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вважається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експериментально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доведеним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Третій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спосіб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симпатричного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видоутворення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виникнення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репродуктивної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ізоляції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особин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всередині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спочатку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єдиній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популяції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результаті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фрагментації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або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злиття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хромосом і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інших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хромосомних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перебудов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Цей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спосіб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поширений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як у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рослин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так і у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тварин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Особливістю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симпатричного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шляху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видоутворення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є те,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він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приводить до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виникнення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нового виду,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завжди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морфологічно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близького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до початкового. Лише у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разі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гібридогенного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виникнення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видів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з'являється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нова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видова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форма,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відмінна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кожної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батьківських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dirty="0" smtClean="0">
                <a:latin typeface="Constantia" pitchFamily="18" charset="0"/>
              </a:rPr>
              <a:t/>
            </a:r>
            <a:br>
              <a:rPr lang="ru-RU" sz="3600" dirty="0" smtClean="0">
                <a:latin typeface="Constantia" pitchFamily="18" charset="0"/>
              </a:rPr>
            </a:br>
            <a:r>
              <a:rPr lang="ru-RU" sz="3600" b="1" i="1" dirty="0" err="1" smtClean="0">
                <a:latin typeface="Constantia" pitchFamily="18" charset="0"/>
              </a:rPr>
              <a:t>Симпатричне</a:t>
            </a:r>
            <a:r>
              <a:rPr lang="ru-RU" sz="3600" b="1" i="1" dirty="0" smtClean="0">
                <a:latin typeface="Constantia" pitchFamily="18" charset="0"/>
              </a:rPr>
              <a:t> </a:t>
            </a:r>
            <a:r>
              <a:rPr lang="ru-RU" sz="3600" b="1" i="1" dirty="0" err="1">
                <a:latin typeface="Constantia" pitchFamily="18" charset="0"/>
              </a:rPr>
              <a:t>видоутворення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58214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У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процесі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перипатричного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видоутворення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нові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види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виникають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ізольованих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невеликих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периферійних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популяцій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які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не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можуть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брати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участі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обміні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генів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 головною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популяцією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Часто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такі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популяції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займають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вузькі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ніші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які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не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здатна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зайняти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головна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популяція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виду. В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цьому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випадку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генетичний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дрейф, як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вважається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грає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домінуючу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роль.</a:t>
            </a:r>
            <a:endParaRPr lang="ru-RU" sz="2800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onstantia" pitchFamily="18" charset="0"/>
              </a:rPr>
              <a:t/>
            </a:r>
            <a:br>
              <a:rPr lang="ru-RU" b="1" i="1" dirty="0" smtClean="0">
                <a:latin typeface="Constantia" pitchFamily="18" charset="0"/>
              </a:rPr>
            </a:br>
            <a:r>
              <a:rPr lang="ru-RU" b="1" i="1" dirty="0" err="1" smtClean="0">
                <a:latin typeface="Constantia" pitchFamily="18" charset="0"/>
              </a:rPr>
              <a:t>Перипатричне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видоутворення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2428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endParaRPr lang="ru-RU" sz="2400" i="1" dirty="0" smtClean="0">
              <a:latin typeface="Constantia" pitchFamily="18" charset="0"/>
            </a:endParaRPr>
          </a:p>
          <a:p>
            <a:pPr marL="45720" indent="0" algn="ctr">
              <a:buNone/>
            </a:pPr>
            <a:r>
              <a:rPr lang="ru-RU" sz="2400" i="1" dirty="0" smtClean="0">
                <a:latin typeface="Constantia" pitchFamily="18" charset="0"/>
              </a:rPr>
              <a:t>У </a:t>
            </a:r>
            <a:r>
              <a:rPr lang="ru-RU" sz="2400" i="1" dirty="0" err="1">
                <a:latin typeface="Constantia" pitchFamily="18" charset="0"/>
              </a:rPr>
              <a:t>процесі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парапатричного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видоутворення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ареали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двох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популяцій</a:t>
            </a:r>
            <a:r>
              <a:rPr lang="ru-RU" sz="2400" i="1" dirty="0">
                <a:latin typeface="Constantia" pitchFamily="18" charset="0"/>
              </a:rPr>
              <a:t>, </a:t>
            </a:r>
            <a:r>
              <a:rPr lang="ru-RU" sz="2400" i="1" dirty="0" err="1">
                <a:latin typeface="Constantia" pitchFamily="18" charset="0"/>
              </a:rPr>
              <a:t>що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розходяться</a:t>
            </a:r>
            <a:r>
              <a:rPr lang="ru-RU" sz="2400" i="1" dirty="0">
                <a:latin typeface="Constantia" pitchFamily="18" charset="0"/>
              </a:rPr>
              <a:t>, </a:t>
            </a:r>
            <a:r>
              <a:rPr lang="ru-RU" sz="2400" i="1" dirty="0" err="1">
                <a:latin typeface="Constantia" pitchFamily="18" charset="0"/>
              </a:rPr>
              <a:t>окремі</a:t>
            </a:r>
            <a:r>
              <a:rPr lang="ru-RU" sz="2400" i="1" dirty="0">
                <a:latin typeface="Constantia" pitchFamily="18" charset="0"/>
              </a:rPr>
              <a:t>, але </a:t>
            </a:r>
            <a:r>
              <a:rPr lang="ru-RU" sz="2400" i="1" dirty="0" err="1">
                <a:latin typeface="Constantia" pitchFamily="18" charset="0"/>
              </a:rPr>
              <a:t>перекриваються</a:t>
            </a:r>
            <a:r>
              <a:rPr lang="ru-RU" sz="2400" i="1" dirty="0">
                <a:latin typeface="Constantia" pitchFamily="18" charset="0"/>
              </a:rPr>
              <a:t>. В </a:t>
            </a:r>
            <a:r>
              <a:rPr lang="ru-RU" sz="2400" i="1" dirty="0" err="1">
                <a:latin typeface="Constantia" pitchFamily="18" charset="0"/>
              </a:rPr>
              <a:t>результаті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представники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обох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популяцій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інколи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змішуються</a:t>
            </a:r>
            <a:r>
              <a:rPr lang="ru-RU" sz="2400" i="1" dirty="0">
                <a:latin typeface="Constantia" pitchFamily="18" charset="0"/>
              </a:rPr>
              <a:t>, але </a:t>
            </a:r>
            <a:r>
              <a:rPr lang="ru-RU" sz="2400" i="1" dirty="0" err="1">
                <a:latin typeface="Constantia" pitchFamily="18" charset="0"/>
              </a:rPr>
              <a:t>зменшення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пристосованості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змішаних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популяцій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або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поведінкові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бар'єри</a:t>
            </a:r>
            <a:r>
              <a:rPr lang="ru-RU" sz="2400" i="1" dirty="0">
                <a:latin typeface="Constantia" pitchFamily="18" charset="0"/>
              </a:rPr>
              <a:t> (</a:t>
            </a:r>
            <a:r>
              <a:rPr lang="ru-RU" sz="2400" i="1" dirty="0" err="1">
                <a:latin typeface="Constantia" pitchFamily="18" charset="0"/>
              </a:rPr>
              <a:t>наприклад</a:t>
            </a:r>
            <a:r>
              <a:rPr lang="ru-RU" sz="2400" i="1" dirty="0">
                <a:latin typeface="Constantia" pitchFamily="18" charset="0"/>
              </a:rPr>
              <a:t>, </a:t>
            </a:r>
            <a:r>
              <a:rPr lang="ru-RU" sz="2400" i="1" dirty="0" err="1">
                <a:latin typeface="Constantia" pitchFamily="18" charset="0"/>
                <a:hlinkClick r:id="rId2" tooltip="Статевий відбір"/>
              </a:rPr>
              <a:t>статевий</a:t>
            </a:r>
            <a:r>
              <a:rPr lang="ru-RU" sz="2400" i="1" dirty="0">
                <a:latin typeface="Constantia" pitchFamily="18" charset="0"/>
                <a:hlinkClick r:id="rId2" tooltip="Статевий відбір"/>
              </a:rPr>
              <a:t> </a:t>
            </a:r>
            <a:r>
              <a:rPr lang="ru-RU" sz="2400" i="1" dirty="0" err="1">
                <a:latin typeface="Constantia" pitchFamily="18" charset="0"/>
                <a:hlinkClick r:id="rId2" tooltip="Статевий відбір"/>
              </a:rPr>
              <a:t>відбір</a:t>
            </a:r>
            <a:r>
              <a:rPr lang="ru-RU" sz="2400" i="1" dirty="0">
                <a:latin typeface="Constantia" pitchFamily="18" charset="0"/>
              </a:rPr>
              <a:t>), </a:t>
            </a:r>
            <a:r>
              <a:rPr lang="ru-RU" sz="2400" i="1" dirty="0" err="1">
                <a:latin typeface="Constantia" pitchFamily="18" charset="0"/>
              </a:rPr>
              <a:t>що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запобігають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змішуванню</a:t>
            </a:r>
            <a:r>
              <a:rPr lang="ru-RU" sz="2400" i="1" dirty="0">
                <a:latin typeface="Constantia" pitchFamily="18" charset="0"/>
              </a:rPr>
              <a:t>, не </a:t>
            </a:r>
            <a:r>
              <a:rPr lang="ru-RU" sz="2400" i="1" dirty="0" err="1">
                <a:latin typeface="Constantia" pitchFamily="18" charset="0"/>
              </a:rPr>
              <a:t>дають</a:t>
            </a:r>
            <a:r>
              <a:rPr lang="ru-RU" sz="2400" i="1" dirty="0">
                <a:latin typeface="Constantia" pitchFamily="18" charset="0"/>
              </a:rPr>
              <a:t> видам </a:t>
            </a:r>
            <a:r>
              <a:rPr lang="ru-RU" sz="2400" i="1" dirty="0" err="1">
                <a:latin typeface="Constantia" pitchFamily="18" charset="0"/>
              </a:rPr>
              <a:t>змішатися</a:t>
            </a:r>
            <a:r>
              <a:rPr lang="ru-RU" sz="2400" i="1" dirty="0">
                <a:latin typeface="Constantia" pitchFamily="18" charset="0"/>
              </a:rPr>
              <a:t>. Для </a:t>
            </a:r>
            <a:r>
              <a:rPr lang="ru-RU" sz="2400" i="1" dirty="0" err="1">
                <a:latin typeface="Constantia" pitchFamily="18" charset="0"/>
              </a:rPr>
              <a:t>успішності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цього</a:t>
            </a:r>
            <a:r>
              <a:rPr lang="ru-RU" sz="2400" i="1" dirty="0">
                <a:latin typeface="Constantia" pitchFamily="18" charset="0"/>
              </a:rPr>
              <a:t> шляху, як і у </a:t>
            </a:r>
            <a:r>
              <a:rPr lang="ru-RU" sz="2400" i="1" dirty="0" err="1">
                <a:latin typeface="Constantia" pitchFamily="18" charset="0"/>
              </a:rPr>
              <a:t>випадку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периратричного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видоутворення</a:t>
            </a:r>
            <a:r>
              <a:rPr lang="ru-RU" sz="2400" i="1" dirty="0">
                <a:latin typeface="Constantia" pitchFamily="18" charset="0"/>
              </a:rPr>
              <a:t>, </a:t>
            </a:r>
            <a:r>
              <a:rPr lang="ru-RU" sz="2400" i="1" dirty="0" err="1">
                <a:latin typeface="Constantia" pitchFamily="18" charset="0"/>
              </a:rPr>
              <a:t>потрібно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існування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окремої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екологічної</a:t>
            </a:r>
            <a:r>
              <a:rPr lang="ru-RU" sz="2400" i="1" dirty="0">
                <a:latin typeface="Constantia" pitchFamily="18" charset="0"/>
              </a:rPr>
              <a:t> </a:t>
            </a:r>
            <a:r>
              <a:rPr lang="ru-RU" sz="2400" i="1" dirty="0" err="1">
                <a:latin typeface="Constantia" pitchFamily="18" charset="0"/>
              </a:rPr>
              <a:t>ніші</a:t>
            </a:r>
            <a:r>
              <a:rPr lang="ru-RU" sz="2400" i="1" dirty="0">
                <a:latin typeface="Constantia" pitchFamily="18" charset="0"/>
              </a:rPr>
              <a:t>.</a:t>
            </a:r>
            <a:endParaRPr lang="ru-RU" sz="2400" i="1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err="1">
                <a:latin typeface="Constantia" pitchFamily="18" charset="0"/>
              </a:rPr>
              <a:t>Парапатричне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видоутворення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05774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ru-RU" b="1" i="1" dirty="0" smtClean="0">
              <a:latin typeface="Constantia" pitchFamily="18" charset="0"/>
            </a:endParaRPr>
          </a:p>
          <a:p>
            <a:pPr marL="45720" indent="0" algn="ctr">
              <a:buNone/>
            </a:pPr>
            <a:r>
              <a:rPr lang="ru-RU" b="1" i="1" dirty="0" err="1" smtClean="0">
                <a:latin typeface="Constantia" pitchFamily="18" charset="0"/>
              </a:rPr>
              <a:t>Алопатричне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видоутворення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викликається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розділенням</a:t>
            </a:r>
            <a:r>
              <a:rPr lang="ru-RU" b="1" i="1" dirty="0">
                <a:latin typeface="Constantia" pitchFamily="18" charset="0"/>
              </a:rPr>
              <a:t> </a:t>
            </a:r>
            <a:r>
              <a:rPr lang="ru-RU" b="1" i="1" dirty="0">
                <a:latin typeface="Constantia" pitchFamily="18" charset="0"/>
                <a:hlinkClick r:id="rId2" tooltip="Ареал"/>
              </a:rPr>
              <a:t>ареалу</a:t>
            </a:r>
            <a:r>
              <a:rPr lang="ru-RU" b="1" i="1" dirty="0">
                <a:latin typeface="Constantia" pitchFamily="18" charset="0"/>
              </a:rPr>
              <a:t> </a:t>
            </a:r>
            <a:r>
              <a:rPr lang="ru-RU" b="1" i="1" dirty="0">
                <a:latin typeface="Constantia" pitchFamily="18" charset="0"/>
                <a:hlinkClick r:id="rId3" tooltip="Вид (біологія)"/>
              </a:rPr>
              <a:t>виду</a:t>
            </a:r>
            <a:r>
              <a:rPr lang="ru-RU" b="1" i="1" dirty="0">
                <a:latin typeface="Constantia" pitchFamily="18" charset="0"/>
              </a:rPr>
              <a:t> на </a:t>
            </a:r>
            <a:r>
              <a:rPr lang="ru-RU" b="1" i="1" dirty="0" err="1">
                <a:latin typeface="Constantia" pitchFamily="18" charset="0"/>
              </a:rPr>
              <a:t>кілька</a:t>
            </a:r>
            <a:r>
              <a:rPr lang="ru-RU" b="1" i="1" dirty="0">
                <a:latin typeface="Constantia" pitchFamily="18" charset="0"/>
              </a:rPr>
              <a:t> </a:t>
            </a:r>
            <a:r>
              <a:rPr lang="ru-RU" b="1" i="1" dirty="0" err="1">
                <a:latin typeface="Constantia" pitchFamily="18" charset="0"/>
                <a:hlinkClick r:id="rId4" tooltip="Ізоляція (біологія)"/>
              </a:rPr>
              <a:t>ізольованих</a:t>
            </a:r>
            <a:r>
              <a:rPr lang="ru-RU" b="1" i="1" dirty="0">
                <a:latin typeface="Constantia" pitchFamily="18" charset="0"/>
              </a:rPr>
              <a:t> </a:t>
            </a:r>
            <a:r>
              <a:rPr lang="ru-RU" b="1" i="1" dirty="0" err="1">
                <a:latin typeface="Constantia" pitchFamily="18" charset="0"/>
              </a:rPr>
              <a:t>частин</a:t>
            </a:r>
            <a:r>
              <a:rPr lang="ru-RU" b="1" i="1" dirty="0">
                <a:latin typeface="Constantia" pitchFamily="18" charset="0"/>
              </a:rPr>
              <a:t>. При </a:t>
            </a:r>
            <a:r>
              <a:rPr lang="ru-RU" b="1" i="1" dirty="0" err="1">
                <a:latin typeface="Constantia" pitchFamily="18" charset="0"/>
              </a:rPr>
              <a:t>цьому</a:t>
            </a:r>
            <a:r>
              <a:rPr lang="ru-RU" b="1" i="1" dirty="0">
                <a:latin typeface="Constantia" pitchFamily="18" charset="0"/>
              </a:rPr>
              <a:t> на </a:t>
            </a:r>
            <a:r>
              <a:rPr lang="ru-RU" b="1" i="1" dirty="0" err="1">
                <a:latin typeface="Constantia" pitchFamily="18" charset="0"/>
              </a:rPr>
              <a:t>кожну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таку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частину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відбір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може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діяти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по-різному</a:t>
            </a:r>
            <a:r>
              <a:rPr lang="ru-RU" b="1" i="1" dirty="0">
                <a:latin typeface="Constantia" pitchFamily="18" charset="0"/>
              </a:rPr>
              <a:t>, а </a:t>
            </a:r>
            <a:r>
              <a:rPr lang="ru-RU" b="1" i="1" dirty="0" err="1">
                <a:latin typeface="Constantia" pitchFamily="18" charset="0"/>
              </a:rPr>
              <a:t>ефекти</a:t>
            </a:r>
            <a:r>
              <a:rPr lang="ru-RU" b="1" i="1" dirty="0">
                <a:latin typeface="Constantia" pitchFamily="18" charset="0"/>
              </a:rPr>
              <a:t> </a:t>
            </a:r>
            <a:r>
              <a:rPr lang="ru-RU" b="1" i="1" dirty="0" err="1">
                <a:latin typeface="Constantia" pitchFamily="18" charset="0"/>
                <a:hlinkClick r:id="rId5" tooltip="Генетичний дрейф"/>
              </a:rPr>
              <a:t>генетичного</a:t>
            </a:r>
            <a:r>
              <a:rPr lang="ru-RU" b="1" i="1" dirty="0">
                <a:latin typeface="Constantia" pitchFamily="18" charset="0"/>
                <a:hlinkClick r:id="rId5" tooltip="Генетичний дрейф"/>
              </a:rPr>
              <a:t> дрейфу</a:t>
            </a:r>
            <a:r>
              <a:rPr lang="ru-RU" b="1" i="1" dirty="0">
                <a:latin typeface="Constantia" pitchFamily="18" charset="0"/>
              </a:rPr>
              <a:t> і </a:t>
            </a:r>
            <a:r>
              <a:rPr lang="ru-RU" b="1" i="1" dirty="0">
                <a:latin typeface="Constantia" pitchFamily="18" charset="0"/>
                <a:hlinkClick r:id="rId6" tooltip="Мутагенез"/>
              </a:rPr>
              <a:t>мутагенезу</a:t>
            </a:r>
            <a:r>
              <a:rPr lang="ru-RU" b="1" i="1" dirty="0">
                <a:latin typeface="Constantia" pitchFamily="18" charset="0"/>
              </a:rPr>
              <a:t> явно </a:t>
            </a:r>
            <a:r>
              <a:rPr lang="ru-RU" b="1" i="1" dirty="0" err="1">
                <a:latin typeface="Constantia" pitchFamily="18" charset="0"/>
              </a:rPr>
              <a:t>відрізнятимуться</a:t>
            </a:r>
            <a:r>
              <a:rPr lang="ru-RU" b="1" i="1" dirty="0">
                <a:latin typeface="Constantia" pitchFamily="18" charset="0"/>
              </a:rPr>
              <a:t>. </a:t>
            </a:r>
            <a:r>
              <a:rPr lang="ru-RU" b="1" i="1" dirty="0" err="1">
                <a:latin typeface="Constantia" pitchFamily="18" charset="0"/>
              </a:rPr>
              <a:t>Тоді</a:t>
            </a:r>
            <a:r>
              <a:rPr lang="ru-RU" b="1" i="1" dirty="0">
                <a:latin typeface="Constantia" pitchFamily="18" charset="0"/>
              </a:rPr>
              <a:t> з часом в </a:t>
            </a:r>
            <a:r>
              <a:rPr lang="ru-RU" b="1" i="1" dirty="0" err="1">
                <a:latin typeface="Constantia" pitchFamily="18" charset="0"/>
              </a:rPr>
              <a:t>ізольованих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частинах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накопичуватимуться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нові</a:t>
            </a:r>
            <a:r>
              <a:rPr lang="ru-RU" b="1" i="1" dirty="0">
                <a:latin typeface="Constantia" pitchFamily="18" charset="0"/>
              </a:rPr>
              <a:t> </a:t>
            </a:r>
            <a:r>
              <a:rPr lang="ru-RU" b="1" i="1" dirty="0" err="1">
                <a:latin typeface="Constantia" pitchFamily="18" charset="0"/>
                <a:hlinkClick r:id="rId7" tooltip="Генотип"/>
              </a:rPr>
              <a:t>генотипи</a:t>
            </a:r>
            <a:r>
              <a:rPr lang="ru-RU" b="1" i="1" dirty="0">
                <a:latin typeface="Constantia" pitchFamily="18" charset="0"/>
              </a:rPr>
              <a:t>. </a:t>
            </a:r>
            <a:r>
              <a:rPr lang="ru-RU" b="1" i="1" dirty="0" err="1">
                <a:latin typeface="Constantia" pitchFamily="18" charset="0"/>
              </a:rPr>
              <a:t>Особини</a:t>
            </a:r>
            <a:r>
              <a:rPr lang="ru-RU" b="1" i="1" dirty="0">
                <a:latin typeface="Constantia" pitchFamily="18" charset="0"/>
              </a:rPr>
              <a:t> в </a:t>
            </a:r>
            <a:r>
              <a:rPr lang="ru-RU" b="1" i="1" dirty="0" err="1">
                <a:latin typeface="Constantia" pitchFamily="18" charset="0"/>
              </a:rPr>
              <a:t>різних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частинах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раніше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єдиного</a:t>
            </a:r>
            <a:r>
              <a:rPr lang="ru-RU" b="1" i="1" dirty="0">
                <a:latin typeface="Constantia" pitchFamily="18" charset="0"/>
              </a:rPr>
              <a:t> ареалу </a:t>
            </a:r>
            <a:r>
              <a:rPr lang="ru-RU" b="1" i="1" dirty="0" err="1">
                <a:latin typeface="Constantia" pitchFamily="18" charset="0"/>
              </a:rPr>
              <a:t>можуть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навіть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змінити</a:t>
            </a:r>
            <a:r>
              <a:rPr lang="ru-RU" b="1" i="1" dirty="0">
                <a:latin typeface="Constantia" pitchFamily="18" charset="0"/>
              </a:rPr>
              <a:t> свою </a:t>
            </a:r>
            <a:r>
              <a:rPr lang="ru-RU" b="1" i="1" dirty="0" err="1">
                <a:latin typeface="Constantia" pitchFamily="18" charset="0"/>
                <a:hlinkClick r:id="rId8" tooltip="Екологічна ніша"/>
              </a:rPr>
              <a:t>екологічну</a:t>
            </a:r>
            <a:r>
              <a:rPr lang="ru-RU" b="1" i="1" dirty="0">
                <a:latin typeface="Constantia" pitchFamily="18" charset="0"/>
                <a:hlinkClick r:id="rId8" tooltip="Екологічна ніша"/>
              </a:rPr>
              <a:t> </a:t>
            </a:r>
            <a:r>
              <a:rPr lang="ru-RU" b="1" i="1" dirty="0" err="1">
                <a:latin typeface="Constantia" pitchFamily="18" charset="0"/>
                <a:hlinkClick r:id="rId8" tooltip="Екологічна ніша"/>
              </a:rPr>
              <a:t>нішу</a:t>
            </a:r>
            <a:r>
              <a:rPr lang="ru-RU" b="1" i="1" dirty="0">
                <a:latin typeface="Constantia" pitchFamily="18" charset="0"/>
              </a:rPr>
              <a:t>. При таких </a:t>
            </a:r>
            <a:r>
              <a:rPr lang="ru-RU" b="1" i="1" dirty="0" err="1">
                <a:latin typeface="Constantia" pitchFamily="18" charset="0"/>
              </a:rPr>
              <a:t>історичних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процесах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ступінь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розбіжності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груп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може</a:t>
            </a:r>
            <a:r>
              <a:rPr lang="ru-RU" b="1" i="1" dirty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досягти</a:t>
            </a:r>
            <a:r>
              <a:rPr lang="ru-RU" b="1" i="1" dirty="0">
                <a:latin typeface="Constantia" pitchFamily="18" charset="0"/>
              </a:rPr>
              <a:t> видового </a:t>
            </a:r>
            <a:r>
              <a:rPr lang="ru-RU" b="1" i="1" dirty="0" err="1">
                <a:latin typeface="Constantia" pitchFamily="18" charset="0"/>
              </a:rPr>
              <a:t>рівня</a:t>
            </a:r>
            <a:endParaRPr lang="ru-RU" b="1" i="1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onstantia" pitchFamily="18" charset="0"/>
              </a:rPr>
              <a:t/>
            </a:r>
            <a:br>
              <a:rPr lang="ru-RU" b="1" i="1" dirty="0" smtClean="0">
                <a:latin typeface="Constantia" pitchFamily="18" charset="0"/>
              </a:rPr>
            </a:br>
            <a:r>
              <a:rPr lang="ru-RU" b="1" i="1" dirty="0" err="1" smtClean="0">
                <a:latin typeface="Constantia" pitchFamily="18" charset="0"/>
              </a:rPr>
              <a:t>Алопатричне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видоутворення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053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Сальтаціонічне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видоутворення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виникає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на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єдиному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ареалі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тому формально є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симпатричним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При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цьому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за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декілька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поколінь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результаті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різких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змін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геномі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формується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новий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вид.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Сальтація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часто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відбувається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результаті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виникнення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Плоїдність"/>
              </a:rPr>
              <a:t>поліплоїдності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у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рослин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Цей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процес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відбувається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дуже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швидко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порівнянні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іншими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механізмами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тому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спостережених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прикладів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його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8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немає</a:t>
            </a:r>
            <a:r>
              <a:rPr lang="ru-RU" sz="28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</a:t>
            </a:r>
            <a:endParaRPr lang="ru-RU" sz="2800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>
                <a:latin typeface="Constantia" pitchFamily="18" charset="0"/>
              </a:rPr>
              <a:t/>
            </a:r>
            <a:br>
              <a:rPr lang="ru-RU" b="1" i="1" dirty="0" smtClean="0">
                <a:latin typeface="Constantia" pitchFamily="18" charset="0"/>
              </a:rPr>
            </a:br>
            <a:r>
              <a:rPr lang="ru-RU" b="1" i="1" dirty="0" err="1" smtClean="0">
                <a:latin typeface="Constantia" pitchFamily="18" charset="0"/>
              </a:rPr>
              <a:t>Сальтаціонічне</a:t>
            </a:r>
            <a:r>
              <a:rPr lang="ru-RU" b="1" i="1" dirty="0" smtClean="0">
                <a:latin typeface="Constantia" pitchFamily="18" charset="0"/>
              </a:rPr>
              <a:t> </a:t>
            </a:r>
            <a:r>
              <a:rPr lang="ru-RU" b="1" i="1" dirty="0" err="1">
                <a:latin typeface="Constantia" pitchFamily="18" charset="0"/>
              </a:rPr>
              <a:t>видоутворен</a:t>
            </a:r>
            <a:r>
              <a:rPr lang="ru-RU" dirty="0" err="1"/>
              <a:t>ня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00690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 algn="ctr">
              <a:buNone/>
            </a:pPr>
            <a:r>
              <a:rPr lang="ru-RU" sz="3200" i="1" dirty="0" err="1" smtClean="0">
                <a:latin typeface="Constantia" pitchFamily="18" charset="0"/>
              </a:rPr>
              <a:t>Сітчате</a:t>
            </a:r>
            <a:r>
              <a:rPr lang="ru-RU" sz="3200" i="1" dirty="0" smtClean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видоутворення</a:t>
            </a:r>
            <a:r>
              <a:rPr lang="ru-RU" sz="3200" i="1" dirty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пов'язане</a:t>
            </a:r>
            <a:r>
              <a:rPr lang="ru-RU" sz="3200" i="1" dirty="0">
                <a:latin typeface="Constantia" pitchFamily="18" charset="0"/>
              </a:rPr>
              <a:t> не з </a:t>
            </a:r>
            <a:r>
              <a:rPr lang="ru-RU" sz="3200" i="1" dirty="0" err="1">
                <a:latin typeface="Constantia" pitchFamily="18" charset="0"/>
              </a:rPr>
              <a:t>дивергенцією</a:t>
            </a:r>
            <a:r>
              <a:rPr lang="ru-RU" sz="3200" i="1" dirty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популяцій</a:t>
            </a:r>
            <a:r>
              <a:rPr lang="ru-RU" sz="3200" i="1" dirty="0">
                <a:latin typeface="Constantia" pitchFamily="18" charset="0"/>
              </a:rPr>
              <a:t>, а з </a:t>
            </a:r>
            <a:r>
              <a:rPr lang="ru-RU" sz="3200" i="1" dirty="0" err="1">
                <a:latin typeface="Constantia" pitchFamily="18" charset="0"/>
                <a:hlinkClick r:id="rId2" tooltip="Гібридизація (біологія)"/>
              </a:rPr>
              <a:t>гібридизацією</a:t>
            </a:r>
            <a:r>
              <a:rPr lang="ru-RU" sz="3200" i="1" dirty="0">
                <a:latin typeface="Constantia" pitchFamily="18" charset="0"/>
              </a:rPr>
              <a:t> </a:t>
            </a:r>
            <a:r>
              <a:rPr lang="ru-RU" sz="3200" i="1" dirty="0" err="1">
                <a:latin typeface="Constantia" pitchFamily="18" charset="0"/>
              </a:rPr>
              <a:t>близьких</a:t>
            </a:r>
            <a:r>
              <a:rPr lang="ru-RU" sz="3200" i="1" dirty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видів</a:t>
            </a:r>
            <a:r>
              <a:rPr lang="ru-RU" sz="3200" i="1" dirty="0">
                <a:latin typeface="Constantia" pitchFamily="18" charset="0"/>
              </a:rPr>
              <a:t>. </a:t>
            </a:r>
            <a:r>
              <a:rPr lang="ru-RU" sz="3200" i="1" dirty="0" err="1">
                <a:latin typeface="Constantia" pitchFamily="18" charset="0"/>
              </a:rPr>
              <a:t>Таке</a:t>
            </a:r>
            <a:r>
              <a:rPr lang="ru-RU" sz="3200" i="1" dirty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видоутворення</a:t>
            </a:r>
            <a:r>
              <a:rPr lang="ru-RU" sz="3200" i="1" dirty="0">
                <a:latin typeface="Constantia" pitchFamily="18" charset="0"/>
              </a:rPr>
              <a:t> доведено для </a:t>
            </a:r>
            <a:r>
              <a:rPr lang="ru-RU" sz="3200" i="1" dirty="0" err="1">
                <a:latin typeface="Constantia" pitchFamily="18" charset="0"/>
              </a:rPr>
              <a:t>деяких</a:t>
            </a:r>
            <a:r>
              <a:rPr lang="ru-RU" sz="3200" i="1" dirty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видів</a:t>
            </a:r>
            <a:r>
              <a:rPr lang="ru-RU" sz="3200" i="1" dirty="0" err="1">
                <a:latin typeface="Constantia" pitchFamily="18" charset="0"/>
                <a:hlinkClick r:id="rId3" tooltip="Ящірка (рід)"/>
              </a:rPr>
              <a:t>ящірок</a:t>
            </a:r>
            <a:r>
              <a:rPr lang="ru-RU" sz="3200" i="1" dirty="0">
                <a:latin typeface="Constantia" pitchFamily="18" charset="0"/>
              </a:rPr>
              <a:t>, </a:t>
            </a:r>
            <a:r>
              <a:rPr lang="ru-RU" sz="3200" i="1" dirty="0" err="1">
                <a:latin typeface="Constantia" pitchFamily="18" charset="0"/>
                <a:hlinkClick r:id="rId4" tooltip="Риби"/>
              </a:rPr>
              <a:t>риб</a:t>
            </a:r>
            <a:r>
              <a:rPr lang="ru-RU" sz="3200" i="1" dirty="0">
                <a:latin typeface="Constantia" pitchFamily="18" charset="0"/>
              </a:rPr>
              <a:t> і </a:t>
            </a:r>
            <a:r>
              <a:rPr lang="ru-RU" sz="3200" i="1" dirty="0" err="1">
                <a:latin typeface="Constantia" pitchFamily="18" charset="0"/>
                <a:hlinkClick r:id="rId5" tooltip="Квіткові рослини"/>
              </a:rPr>
              <a:t>квіткових</a:t>
            </a:r>
            <a:r>
              <a:rPr lang="ru-RU" sz="3200" i="1" dirty="0">
                <a:latin typeface="Constantia" pitchFamily="18" charset="0"/>
                <a:hlinkClick r:id="rId5" tooltip="Квіткові рослини"/>
              </a:rPr>
              <a:t> </a:t>
            </a:r>
            <a:r>
              <a:rPr lang="ru-RU" sz="3200" i="1" dirty="0" err="1">
                <a:latin typeface="Constantia" pitchFamily="18" charset="0"/>
                <a:hlinkClick r:id="rId5" tooltip="Квіткові рослини"/>
              </a:rPr>
              <a:t>рослин</a:t>
            </a:r>
            <a:r>
              <a:rPr lang="ru-RU" sz="3200" i="1" dirty="0">
                <a:latin typeface="Constantia" pitchFamily="18" charset="0"/>
              </a:rPr>
              <a:t>. </a:t>
            </a:r>
            <a:r>
              <a:rPr lang="ru-RU" sz="3200" i="1" dirty="0" err="1">
                <a:latin typeface="Constantia" pitchFamily="18" charset="0"/>
              </a:rPr>
              <a:t>Ізоляція</a:t>
            </a:r>
            <a:r>
              <a:rPr lang="ru-RU" sz="3200" i="1" dirty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гібридів</a:t>
            </a:r>
            <a:r>
              <a:rPr lang="ru-RU" sz="3200" i="1" dirty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від</a:t>
            </a:r>
            <a:r>
              <a:rPr lang="ru-RU" sz="3200" i="1" dirty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батьківських</a:t>
            </a:r>
            <a:r>
              <a:rPr lang="ru-RU" sz="3200" i="1" dirty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видів</a:t>
            </a:r>
            <a:r>
              <a:rPr lang="ru-RU" sz="3200" i="1" dirty="0">
                <a:latin typeface="Constantia" pitchFamily="18" charset="0"/>
              </a:rPr>
              <a:t> </a:t>
            </a:r>
            <a:r>
              <a:rPr lang="ru-RU" sz="3200" i="1" dirty="0" err="1">
                <a:latin typeface="Constantia" pitchFamily="18" charset="0"/>
              </a:rPr>
              <a:t>обумовлена</a:t>
            </a:r>
            <a:r>
              <a:rPr lang="ru-RU" sz="3200" i="1" dirty="0">
                <a:latin typeface="Constantia" pitchFamily="18" charset="0"/>
              </a:rPr>
              <a:t> ​​</a:t>
            </a:r>
            <a:r>
              <a:rPr lang="ru-RU" sz="3200" i="1" dirty="0" err="1">
                <a:latin typeface="Constantia" pitchFamily="18" charset="0"/>
                <a:hlinkClick r:id="rId6" tooltip="Поліплоїдія"/>
              </a:rPr>
              <a:t>поліплоїдністю</a:t>
            </a:r>
            <a:r>
              <a:rPr lang="ru-RU" sz="3200" i="1" dirty="0">
                <a:latin typeface="Constantia" pitchFamily="18" charset="0"/>
              </a:rPr>
              <a:t> </a:t>
            </a:r>
            <a:r>
              <a:rPr lang="ru-RU" sz="3200" i="1" dirty="0" err="1">
                <a:latin typeface="Constantia" pitchFamily="18" charset="0"/>
              </a:rPr>
              <a:t>гібридів</a:t>
            </a:r>
            <a:r>
              <a:rPr lang="ru-RU" sz="3200" i="1" dirty="0">
                <a:latin typeface="Constantia" pitchFamily="18" charset="0"/>
              </a:rPr>
              <a:t>.</a:t>
            </a:r>
            <a:endParaRPr lang="ru-RU" sz="3200" i="1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 i="1" dirty="0" err="1">
                <a:latin typeface="Constantia" pitchFamily="18" charset="0"/>
              </a:rPr>
              <a:t>Сітчате</a:t>
            </a:r>
            <a:r>
              <a:rPr lang="ru-RU" sz="3600" b="1" i="1" dirty="0">
                <a:latin typeface="Constantia" pitchFamily="18" charset="0"/>
              </a:rPr>
              <a:t> </a:t>
            </a:r>
            <a:r>
              <a:rPr lang="ru-RU" sz="3600" b="1" i="1" dirty="0" err="1">
                <a:latin typeface="Constantia" pitchFamily="18" charset="0"/>
              </a:rPr>
              <a:t>видоутворення</a:t>
            </a:r>
            <a:endParaRPr lang="ru-RU" sz="3600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1750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3752304"/>
          </a:xfrm>
        </p:spPr>
        <p:txBody>
          <a:bodyPr>
            <a:normAutofit fontScale="70000" lnSpcReduction="20000"/>
          </a:bodyPr>
          <a:lstStyle/>
          <a:p>
            <a:endParaRPr lang="uk-UA" sz="6000" b="1" i="1" dirty="0" smtClean="0">
              <a:latin typeface="Constantia" pitchFamily="18" charset="0"/>
            </a:endParaRPr>
          </a:p>
          <a:p>
            <a:r>
              <a:rPr lang="uk-UA" sz="7700" b="1" i="1" dirty="0" smtClean="0">
                <a:latin typeface="Constantia" pitchFamily="18" charset="0"/>
              </a:rPr>
              <a:t>!!!</a:t>
            </a:r>
          </a:p>
          <a:p>
            <a:endParaRPr lang="uk-UA" sz="2000" b="1" i="1" dirty="0" smtClean="0">
              <a:latin typeface="Constantia" pitchFamily="18" charset="0"/>
            </a:endParaRPr>
          </a:p>
          <a:p>
            <a:endParaRPr lang="uk-UA" sz="2000" b="1" i="1" dirty="0" smtClean="0">
              <a:latin typeface="Constantia" pitchFamily="18" charset="0"/>
            </a:endParaRPr>
          </a:p>
          <a:p>
            <a:endParaRPr lang="uk-UA" sz="2000" b="1" i="1" dirty="0" smtClean="0">
              <a:latin typeface="Constantia" pitchFamily="18" charset="0"/>
            </a:endParaRPr>
          </a:p>
          <a:p>
            <a:endParaRPr lang="uk-UA" sz="2000" b="1" i="1" dirty="0" smtClean="0">
              <a:latin typeface="Constantia" pitchFamily="18" charset="0"/>
            </a:endParaRPr>
          </a:p>
          <a:p>
            <a:endParaRPr lang="uk-UA" sz="2000" b="1" i="1" dirty="0" smtClean="0">
              <a:latin typeface="Constantia" pitchFamily="18" charset="0"/>
            </a:endParaRPr>
          </a:p>
          <a:p>
            <a:endParaRPr lang="uk-UA" sz="2000" b="1" i="1" dirty="0">
              <a:latin typeface="Constantia" pitchFamily="18" charset="0"/>
            </a:endParaRPr>
          </a:p>
          <a:p>
            <a:pPr algn="r"/>
            <a:r>
              <a:rPr lang="uk-UA" sz="2900" b="1" i="1" dirty="0" smtClean="0">
                <a:latin typeface="Constantia" pitchFamily="18" charset="0"/>
              </a:rPr>
              <a:t>Виконала:</a:t>
            </a:r>
          </a:p>
          <a:p>
            <a:pPr algn="r"/>
            <a:r>
              <a:rPr lang="uk-UA" sz="2900" b="1" i="1" dirty="0" smtClean="0">
                <a:latin typeface="Constantia" pitchFamily="18" charset="0"/>
              </a:rPr>
              <a:t>Учениця 11-У</a:t>
            </a:r>
          </a:p>
          <a:p>
            <a:pPr algn="r"/>
            <a:r>
              <a:rPr lang="uk-UA" sz="2900" b="1" i="1" dirty="0" err="1" smtClean="0">
                <a:latin typeface="Constantia" pitchFamily="18" charset="0"/>
              </a:rPr>
              <a:t>Роумна</a:t>
            </a:r>
            <a:r>
              <a:rPr lang="uk-UA" sz="2900" b="1" i="1" dirty="0" smtClean="0">
                <a:latin typeface="Constantia" pitchFamily="18" charset="0"/>
              </a:rPr>
              <a:t> І.</a:t>
            </a:r>
            <a:endParaRPr lang="uk-UA" sz="2900" b="1" i="1" dirty="0">
              <a:latin typeface="Constantia" pitchFamily="18" charset="0"/>
            </a:endParaRPr>
          </a:p>
          <a:p>
            <a:endParaRPr lang="ru-RU" sz="6000" b="1" i="1" dirty="0"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1844824"/>
            <a:ext cx="6324600" cy="1828800"/>
          </a:xfrm>
        </p:spPr>
        <p:txBody>
          <a:bodyPr/>
          <a:lstStyle/>
          <a:p>
            <a:r>
              <a:rPr lang="uk-UA" sz="4800" b="1" i="1" dirty="0" smtClean="0">
                <a:latin typeface="Constantia" pitchFamily="18" charset="0"/>
              </a:rPr>
              <a:t>Дякую за увагу</a:t>
            </a:r>
            <a:endParaRPr lang="ru-RU" sz="4800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6585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i="1" dirty="0" smtClean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i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головним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джерелом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спадкової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мінливості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є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Мутація"/>
              </a:rPr>
              <a:t>мутації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елементарною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одиницею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еволюції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є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Популяція"/>
              </a:rPr>
              <a:t>популяції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в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яких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діють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усі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елементарні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фактори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еволюції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еволюційний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процес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відбувається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у формах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Макроеволюція"/>
              </a:rPr>
              <a:t>макроеволюції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5" tooltip="Видоутворення"/>
              </a:rPr>
              <a:t>видоутворення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і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6" tooltip="Мікроеволюція"/>
              </a:rPr>
              <a:t>мікроеволюції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  <a:p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рушійною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силою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еволюції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є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7" tooltip="Природний добір"/>
              </a:rPr>
              <a:t>природний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7" tooltip="Природний добір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7" tooltip="Природний добір"/>
              </a:rPr>
              <a:t>добір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який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є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наслідком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8" tooltip="Боротьба за існування"/>
              </a:rPr>
              <a:t>боротьби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8" tooltip="Боротьба за існування"/>
              </a:rPr>
              <a:t> за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8" tooltip="Боротьба за існування"/>
              </a:rPr>
              <a:t>існування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в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різних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її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формах</a:t>
            </a:r>
          </a:p>
          <a:p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будь-яка систематична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група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організмів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може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або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процвітати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(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перебувати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стані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9" tooltip="Біологічний прогрес"/>
              </a:rPr>
              <a:t>біологічного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9" tooltip="Біологічний прогрес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9" tooltip="Біологічний прогрес"/>
              </a:rPr>
              <a:t>прогресу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або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вимирати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(стан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0" tooltip="Біологічний регрес"/>
              </a:rPr>
              <a:t>біологічного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0" tooltip="Біологічний регрес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0" tooltip="Біологічний регрес"/>
              </a:rPr>
              <a:t>регресу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). В наш час 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стані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біологічного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прогресу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перебувають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1" tooltip="Ссавці"/>
              </a:rPr>
              <a:t>ссавці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2" tooltip="Комахи"/>
              </a:rPr>
              <a:t>комахи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регресу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3" tooltip="Голонасінні"/>
              </a:rPr>
              <a:t>голонасінні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4" tooltip="Плазуни"/>
              </a:rPr>
              <a:t>плазуни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тощо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sz="4400" i="1" dirty="0" err="1" smtClean="0">
                <a:latin typeface="Constantia" pitchFamily="18" charset="0"/>
              </a:rPr>
              <a:t>Основні</a:t>
            </a:r>
            <a:r>
              <a:rPr lang="ru-RU" sz="4400" i="1" dirty="0" smtClean="0">
                <a:latin typeface="Constantia" pitchFamily="18" charset="0"/>
              </a:rPr>
              <a:t> </a:t>
            </a:r>
            <a:r>
              <a:rPr lang="ru-RU" sz="4400" i="1" dirty="0" err="1" smtClean="0">
                <a:latin typeface="Constantia" pitchFamily="18" charset="0"/>
              </a:rPr>
              <a:t>положення</a:t>
            </a:r>
            <a:r>
              <a:rPr lang="ru-RU" sz="4400" i="1" dirty="0" smtClean="0">
                <a:latin typeface="Constantia" pitchFamily="18" charset="0"/>
              </a:rPr>
              <a:t>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6276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51920" y="2012997"/>
            <a:ext cx="2736304" cy="2816352"/>
          </a:xfrm>
        </p:spPr>
        <p:txBody>
          <a:bodyPr>
            <a:normAutofit/>
          </a:bodyPr>
          <a:lstStyle/>
          <a:p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Співвідношення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основних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таксономічних</a:t>
            </a:r>
            <a:r>
              <a:rPr lang="ru-RU" sz="3200" b="1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3200" b="1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рангів</a:t>
            </a:r>
            <a:endParaRPr lang="ru-RU" sz="3200" b="1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0718" y="116632"/>
            <a:ext cx="2520280" cy="660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28541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" indent="0" algn="ctr">
              <a:buNone/>
            </a:pPr>
            <a:endParaRPr lang="ru-RU" b="1" dirty="0" smtClean="0">
              <a:solidFill>
                <a:schemeClr val="bg2">
                  <a:lumMod val="50000"/>
                </a:schemeClr>
              </a:solidFill>
            </a:endParaRPr>
          </a:p>
          <a:p>
            <a:pPr marL="45720" indent="0" algn="ctr">
              <a:buNone/>
            </a:pPr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Англійська мова"/>
              </a:rPr>
              <a:t>англ.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en-US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species) — 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одна з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головних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одиниць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Біологічна класифікація"/>
              </a:rPr>
              <a:t>біологічної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Біологічна класифікація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Біологічна класифікація"/>
              </a:rPr>
              <a:t>класифікації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Таксономічна категорія"/>
              </a:rPr>
              <a:t>таксономічна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Таксономічна категорія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Таксономічна категорія"/>
              </a:rPr>
              <a:t>категорія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Зазвичай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вид є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якісно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відокремленою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формою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живих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істот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основною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одиницею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5" tooltip="Еволюція"/>
              </a:rPr>
              <a:t>еволюційного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5" tooltip="Еволюція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5" tooltip="Еволюція"/>
              </a:rPr>
              <a:t>процесу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випадку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організмів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6" tooltip="Розмноження"/>
              </a:rPr>
              <a:t>розмножуються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7" tooltip="Статеве розмноження"/>
              </a:rPr>
              <a:t>статевим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7" tooltip="Статеве розмноження"/>
              </a:rPr>
              <a:t> шляхом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вид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зазвичай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визначається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як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група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організмів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здатні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до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продукування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життєздатного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плодючого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потомства при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схрещуванні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організмів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8" tooltip="Безстатеве розмноження"/>
              </a:rPr>
              <a:t>безстатевим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8" tooltip="Безстатеве розмноження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8" tooltip="Безстатеве розмноження"/>
              </a:rPr>
              <a:t>розмноженням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ситуація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визначенням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цього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поняття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ускладнюється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і вид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визначають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на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підставі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схожості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9" tooltip="Фенотип"/>
              </a:rPr>
              <a:t>фенотипових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ознак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та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0" tooltip="Гомологія (біологія)"/>
              </a:rPr>
              <a:t>гомології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1" tooltip="Геном"/>
              </a:rPr>
              <a:t>геномів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z="4400" b="1" i="1" dirty="0" smtClean="0">
                <a:latin typeface="Constantia" pitchFamily="18" charset="0"/>
              </a:rPr>
              <a:t>Вид і його критерії</a:t>
            </a:r>
            <a:endParaRPr lang="ru-RU" sz="4400" b="1" i="1" dirty="0"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5308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Фактично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всі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головні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концепції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виду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розроблені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для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організмів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статевим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розмноженням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(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насамперед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хребетні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тварини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квіткові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рослини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), і поза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цими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групами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концепції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виду є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надзвичайно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хиткими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вимагають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окремих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групоспецифічних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тлумачень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(а таких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груп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 до 90%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наявного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різноманіття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живих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організмів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).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Проте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у кожному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разі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видове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різноманіття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є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основим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рівнем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диференціації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живого.</a:t>
            </a:r>
          </a:p>
          <a:p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зв'язку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різноманіттям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форм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диференціації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живого та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різноманіттям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підходів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до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аналізу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цього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різноманіття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розрізняють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низку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різних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концепцій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виду,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серед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яких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можна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назвати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морфологічну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біологічну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філогенетичну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ампліфікаційну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розпізнавальну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генетичну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та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інші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Найпопулярнішою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хоча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й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найбільш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суперечливою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є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біологічна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концепція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яку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ще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називають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репродуктивною (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формування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генетично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диференційованих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і репродуктивно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ізольованих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популяцій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що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здатні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до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симпатрії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вільно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схрещуються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тільки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всередині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себе).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400" b="1" i="1" dirty="0" smtClean="0">
                <a:latin typeface="Constantia" pitchFamily="18" charset="0"/>
              </a:rPr>
              <a:t/>
            </a:r>
            <a:br>
              <a:rPr lang="ru-RU" sz="4400" b="1" i="1" dirty="0" smtClean="0">
                <a:latin typeface="Constantia" pitchFamily="18" charset="0"/>
              </a:rPr>
            </a:br>
            <a:r>
              <a:rPr lang="ru-RU" sz="40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Концепції</a:t>
            </a:r>
            <a:r>
              <a:rPr lang="ru-RU" sz="4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 </a:t>
            </a:r>
            <a:r>
              <a:rPr lang="ru-RU" sz="4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виду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9036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До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кінця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17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століття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відбулося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накопичення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відомостей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про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різноманіття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форм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тварин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рослин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Це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призвело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до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уявлення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про вид як про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цілком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реальну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групу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особин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схожих одна на одну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приблизно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так само, як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походять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один на одного члени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однієї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Сім'я"/>
              </a:rPr>
              <a:t>сім'ї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відмітних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від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інших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таких самих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груп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особин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Видом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вважалися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наприклад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Вовк"/>
              </a:rPr>
              <a:t>вовк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Лисиця"/>
              </a:rPr>
              <a:t>лисиця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 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5" tooltip="Ворона"/>
              </a:rPr>
              <a:t>ворона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 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6" tooltip="Галка (птах)"/>
              </a:rPr>
              <a:t>галка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 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7" tooltip="Дуб"/>
              </a:rPr>
              <a:t>дуб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 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8" tooltip="Береза"/>
              </a:rPr>
              <a:t>береза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9" tooltip="Пшениця"/>
              </a:rPr>
              <a:t>пшениця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 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0" tooltip="Овес"/>
              </a:rPr>
              <a:t>овес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тощо</a:t>
            </a:r>
            <a:r>
              <a:rPr lang="ru-RU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Зростання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числа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описуваних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видів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вимагало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1" tooltip="Стандартизація"/>
              </a:rPr>
              <a:t>стандартизації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їх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назв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побудови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u="sng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2" tooltip="Ієрархічна структура"/>
              </a:rPr>
              <a:t>ієрархічної</a:t>
            </a:r>
            <a:r>
              <a:rPr lang="ru-RU" i="1" u="sng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2" tooltip="Ієрархічна структура"/>
              </a:rPr>
              <a:t> </a:t>
            </a:r>
            <a:r>
              <a:rPr lang="ru-RU" i="1" u="sng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2" tooltip="Ієрархічна структура"/>
              </a:rPr>
              <a:t>системи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більш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великих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3" tooltip="Систематика"/>
              </a:rPr>
              <a:t>систематичних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одиниць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Основна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робота в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цьому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напрямку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— 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4" tooltip="Система природи"/>
              </a:rPr>
              <a:t>«Система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4" tooltip="Система природи"/>
              </a:rPr>
              <a:t>природи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4" tooltip="Система природи"/>
              </a:rPr>
              <a:t>»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(1735)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шведського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натураліста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5" tooltip="Карл Лінней"/>
              </a:rPr>
              <a:t>Карла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5" tooltip="Карл Лінней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5" tooltip="Карл Лінней"/>
              </a:rPr>
              <a:t>Ліннея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в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цій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праці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закладені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основи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сучасної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систематики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тварин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і </a:t>
            </a:r>
            <a:r>
              <a:rPr lang="ru-RU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рослин</a:t>
            </a:r>
            <a:r>
              <a:rPr lang="ru-RU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 </a:t>
            </a:r>
            <a:endParaRPr lang="ru-RU" i="1" dirty="0">
              <a:solidFill>
                <a:schemeClr val="bg2">
                  <a:lumMod val="50000"/>
                </a:schemeClr>
              </a:solidFill>
              <a:latin typeface="Constantia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000" b="1" i="1" dirty="0" err="1" smtClean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Становлення</a:t>
            </a:r>
            <a:r>
              <a:rPr lang="ru-RU" sz="4000" b="1" i="1" dirty="0" smtClean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 </a:t>
            </a:r>
            <a:r>
              <a:rPr lang="ru-RU" sz="4000" b="1" i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терміна</a:t>
            </a:r>
            <a:r>
              <a:rPr lang="ru-RU" sz="4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/>
            </a:r>
            <a:br>
              <a:rPr lang="ru-RU" sz="4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</a:br>
            <a:endParaRPr lang="ru-RU" sz="4000" i="1" dirty="0">
              <a:solidFill>
                <a:schemeClr val="bg2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9936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29120"/>
            <a:ext cx="3443072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036672"/>
            <a:ext cx="3456384" cy="460851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102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ru-RU" sz="2300" i="1" dirty="0" err="1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Лінней</a:t>
            </a:r>
            <a:r>
              <a:rPr lang="ru-RU" sz="2300" i="1" dirty="0" smtClean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об'єднав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близькі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види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2" tooltip="Рід (біологія)"/>
              </a:rPr>
              <a:t>роди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а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подібні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роди — в ряди і 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3" tooltip="Клас (біологія)"/>
              </a:rPr>
              <a:t>класи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запровадив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для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позначення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виду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подвійну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латинську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номенклатуру (так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звану,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Біноміальна номенклатура"/>
              </a:rPr>
              <a:t>бінарну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4" tooltip="Біноміальна номенклатура"/>
              </a:rPr>
              <a:t> номенклатуру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), в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якій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кожен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вид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позначається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назвою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роду і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наступною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за нею видовою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назвою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Наприкінці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18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століття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систему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Ліннея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прийняли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більшість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біологів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у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світі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У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першій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половині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19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століття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французький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науковець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5" tooltip="Жорж Леопольд Кюв'є"/>
              </a:rPr>
              <a:t>Жорж Леопольд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5" tooltip="Жорж Леопольд Кюв'є"/>
              </a:rPr>
              <a:t>Кюв'є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розробив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поняття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типів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будови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після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чого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тип як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вищий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6" tooltip="Таксон"/>
              </a:rPr>
              <a:t>таксон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тобто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вища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систематична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категорія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був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введений в «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ліннеївську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» систему. У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цей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самий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час почали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складатися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уявлення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про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зміну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виду в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процесі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розвитку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живої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природи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 У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результаті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з'явилася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7" tooltip="Еволюційна теорія"/>
              </a:rPr>
              <a:t>еволюційна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7" tooltip="Еволюційна теорія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7" tooltip="Еволюційна теорія"/>
              </a:rPr>
              <a:t>теорія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8" tooltip="Чарлз Роберт Дарвін"/>
              </a:rPr>
              <a:t>Чарлза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8" tooltip="Чарлз Роберт Дарвін"/>
              </a:rPr>
              <a:t>Дарвіна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викладена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у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його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роботі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9" tooltip="Походження видів"/>
              </a:rPr>
              <a:t>«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9" tooltip="Походження видів"/>
              </a:rPr>
              <a:t>Походження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9" tooltip="Походження видів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9" tooltip="Походження видів"/>
              </a:rPr>
              <a:t>видів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9" tooltip="Походження видів"/>
              </a:rPr>
              <a:t> шляхом природного добору»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(див.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також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0" tooltip="Дарвінізм"/>
              </a:rPr>
              <a:t>дарвінізм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), яка показала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необхідність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при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побудови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природної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1" tooltip="Філогенез"/>
              </a:rPr>
              <a:t>філогенетичної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системи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,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необхідність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виходити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спадкоємності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генетичного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зв'язку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між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 формами 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живих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 </a:t>
            </a:r>
            <a:r>
              <a:rPr lang="ru-RU" sz="2300" i="1" dirty="0" err="1">
                <a:solidFill>
                  <a:schemeClr val="bg2">
                    <a:lumMod val="50000"/>
                  </a:schemeClr>
                </a:solidFill>
                <a:latin typeface="Constantia" pitchFamily="18" charset="0"/>
                <a:hlinkClick r:id="rId12" tooltip="Організм"/>
              </a:rPr>
              <a:t>організмів</a:t>
            </a:r>
            <a:r>
              <a:rPr lang="ru-RU" sz="2300" i="1" dirty="0">
                <a:solidFill>
                  <a:schemeClr val="bg2">
                    <a:lumMod val="50000"/>
                  </a:schemeClr>
                </a:solidFill>
                <a:latin typeface="Constantia" pitchFamily="18" charset="0"/>
              </a:rPr>
              <a:t>.</a:t>
            </a:r>
          </a:p>
          <a:p>
            <a:pPr marL="45720" indent="0">
              <a:buNone/>
            </a:pP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 i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Становлення</a:t>
            </a:r>
            <a:r>
              <a:rPr lang="ru-RU" sz="4000" b="1" i="1" dirty="0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 </a:t>
            </a:r>
            <a:r>
              <a:rPr lang="ru-RU" sz="4000" b="1" i="1" dirty="0" err="1">
                <a:solidFill>
                  <a:schemeClr val="bg2">
                    <a:lumMod val="20000"/>
                    <a:lumOff val="80000"/>
                  </a:schemeClr>
                </a:solidFill>
                <a:latin typeface="Constantia" pitchFamily="18" charset="0"/>
              </a:rPr>
              <a:t>терміна</a:t>
            </a:r>
            <a:endParaRPr lang="ru-RU" sz="4000" i="1" dirty="0">
              <a:solidFill>
                <a:schemeClr val="bg2">
                  <a:lumMod val="20000"/>
                  <a:lumOff val="80000"/>
                </a:schemeClr>
              </a:solidFill>
              <a:latin typeface="Constantia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7578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етка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Сетка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Сетка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51</TotalTime>
  <Words>371</Words>
  <Application>Microsoft Office PowerPoint</Application>
  <PresentationFormat>Экран (4:3)</PresentationFormat>
  <Paragraphs>94</Paragraphs>
  <Slides>26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Сетка</vt:lpstr>
      <vt:lpstr> Основні  положення синтетичної гіпотези еволюції. Вид і його критерії. Видоутворення </vt:lpstr>
      <vt:lpstr>Синтетична теорія еволюції</vt:lpstr>
      <vt:lpstr> Основні положення: </vt:lpstr>
      <vt:lpstr>Презентация PowerPoint</vt:lpstr>
      <vt:lpstr>Вид і його критерії</vt:lpstr>
      <vt:lpstr> Концепції виду </vt:lpstr>
      <vt:lpstr> Становлення терміна </vt:lpstr>
      <vt:lpstr>Презентация PowerPoint</vt:lpstr>
      <vt:lpstr>Становлення терміна</vt:lpstr>
      <vt:lpstr>Становлення терміна</vt:lpstr>
      <vt:lpstr>Презентация PowerPoint</vt:lpstr>
      <vt:lpstr>Властивості виду:</vt:lpstr>
      <vt:lpstr> Критерії виду </vt:lpstr>
      <vt:lpstr>Презентация PowerPoint</vt:lpstr>
      <vt:lpstr>  Характеристика:  </vt:lpstr>
      <vt:lpstr>Основні таксономічні ранги (категорії) обов'язково присутні в класифікації будь-якого організму, і є такими:</vt:lpstr>
      <vt:lpstr>Категорії класифікації:</vt:lpstr>
      <vt:lpstr>Категорії класифікації:</vt:lpstr>
      <vt:lpstr>Категорії класифікації:</vt:lpstr>
      <vt:lpstr> Симпатричне видоутворення </vt:lpstr>
      <vt:lpstr> Перипатричне видоутворення </vt:lpstr>
      <vt:lpstr>Парапатричне видоутворення </vt:lpstr>
      <vt:lpstr> Алопатричне видоутворення </vt:lpstr>
      <vt:lpstr> Сальтаціонічне видоутворення </vt:lpstr>
      <vt:lpstr>Сітчате видоутворення</vt:lpstr>
      <vt:lpstr>Дякую за увагу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Основні  положення синтетичної гіпотези еволюції. Вид і його критерії. Видоутворення </dc:title>
  <dc:creator>Данило</dc:creator>
  <cp:lastModifiedBy>Данило</cp:lastModifiedBy>
  <cp:revision>6</cp:revision>
  <dcterms:created xsi:type="dcterms:W3CDTF">2014-05-09T04:50:45Z</dcterms:created>
  <dcterms:modified xsi:type="dcterms:W3CDTF">2014-05-09T05:42:36Z</dcterms:modified>
</cp:coreProperties>
</file>