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  <p:sldMasterId id="2147483840" r:id="rId2"/>
    <p:sldMasterId id="2147484116" r:id="rId3"/>
    <p:sldMasterId id="2147484164" r:id="rId4"/>
    <p:sldMasterId id="2147484188" r:id="rId5"/>
    <p:sldMasterId id="2147484248" r:id="rId6"/>
    <p:sldMasterId id="2147484356" r:id="rId7"/>
    <p:sldMasterId id="2147484392" r:id="rId8"/>
    <p:sldMasterId id="2147484428" r:id="rId9"/>
    <p:sldMasterId id="2147484452" r:id="rId10"/>
    <p:sldMasterId id="2147484464" r:id="rId11"/>
  </p:sldMasterIdLst>
  <p:sldIdLst>
    <p:sldId id="256" r:id="rId12"/>
    <p:sldId id="257" r:id="rId13"/>
    <p:sldId id="258" r:id="rId14"/>
    <p:sldId id="265" r:id="rId15"/>
    <p:sldId id="259" r:id="rId16"/>
    <p:sldId id="260" r:id="rId17"/>
    <p:sldId id="261" r:id="rId18"/>
    <p:sldId id="262" r:id="rId19"/>
    <p:sldId id="266" r:id="rId20"/>
    <p:sldId id="263" r:id="rId21"/>
    <p:sldId id="267" r:id="rId22"/>
    <p:sldId id="268" r:id="rId23"/>
    <p:sldId id="26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628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3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3" r:id="rId1"/>
    <p:sldLayoutId id="2147484454" r:id="rId2"/>
    <p:sldLayoutId id="2147484455" r:id="rId3"/>
    <p:sldLayoutId id="2147484456" r:id="rId4"/>
    <p:sldLayoutId id="2147484457" r:id="rId5"/>
    <p:sldLayoutId id="2147484458" r:id="rId6"/>
    <p:sldLayoutId id="2147484459" r:id="rId7"/>
    <p:sldLayoutId id="2147484460" r:id="rId8"/>
    <p:sldLayoutId id="2147484461" r:id="rId9"/>
    <p:sldLayoutId id="2147484462" r:id="rId10"/>
    <p:sldLayoutId id="21474844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11C5C2-9EC8-4F0A-AD45-604D9C62DE4C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342667-AB72-48DC-A286-5F48FCFE1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214291"/>
            <a:ext cx="6286544" cy="2071701"/>
          </a:xfrm>
        </p:spPr>
        <p:txBody>
          <a:bodyPr>
            <a:normAutofit/>
          </a:bodyPr>
          <a:lstStyle/>
          <a:p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Робота </a:t>
            </a:r>
            <a:r>
              <a:rPr lang="ru-RU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учня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11-Б </a:t>
            </a:r>
            <a:r>
              <a:rPr lang="ru-RU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класу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Путя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Михайла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6116" y="3000372"/>
            <a:ext cx="5572164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uk-UA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Franklin Gothic Medium" pitchFamily="34" charset="0"/>
              </a:rPr>
              <a:t>Вади розвитку в ембріональному стані</a:t>
            </a:r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5" name="Рисунок 4" descr="эмбрио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86058"/>
            <a:ext cx="2714644" cy="21717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3643338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 smtClean="0"/>
              <a:t>Наслідки впливу на плід: </a:t>
            </a:r>
            <a:br>
              <a:rPr lang="uk-UA" sz="2800" b="1" dirty="0" smtClean="0"/>
            </a:br>
            <a:r>
              <a:rPr lang="uk-UA" sz="2800" b="1" dirty="0" smtClean="0"/>
              <a:t>- Уповільнення росту плода (зменшена довжина і маса тіла при народженні) </a:t>
            </a:r>
            <a:br>
              <a:rPr lang="uk-UA" sz="2800" b="1" dirty="0" smtClean="0"/>
            </a:br>
            <a:r>
              <a:rPr lang="uk-UA" sz="2800" b="1" dirty="0" smtClean="0"/>
              <a:t>- Підвищений ризик вроджених аномалій. </a:t>
            </a:r>
            <a:br>
              <a:rPr lang="uk-UA" sz="2800" b="1" dirty="0" smtClean="0"/>
            </a:br>
            <a:r>
              <a:rPr lang="uk-UA" sz="2800" b="1" dirty="0" smtClean="0"/>
              <a:t>- У 2,5 рази збільшена можливість раптової смерті новонародженого. </a:t>
            </a:r>
            <a:br>
              <a:rPr lang="uk-UA" sz="2800" b="1" dirty="0" smtClean="0"/>
            </a:br>
            <a:r>
              <a:rPr lang="uk-UA" sz="2800" b="1" dirty="0" smtClean="0"/>
              <a:t>Можливі наслідки на подальший розвиток дитини: затримка розумового і фізичного розвитку дитини, відхилення в поведінці дитини, підвищена схильність до респіраторних захворювань. 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71604" y="357166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Вплив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тютюну (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нікотину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завантаженн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4714884"/>
            <a:ext cx="2705100" cy="1685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набутого</a:t>
            </a:r>
            <a:r>
              <a:rPr lang="ru-RU" dirty="0" smtClean="0"/>
              <a:t> </a:t>
            </a:r>
            <a:r>
              <a:rPr lang="ru-RU" dirty="0" err="1" smtClean="0"/>
              <a:t>імунного</a:t>
            </a:r>
            <a:r>
              <a:rPr lang="ru-RU" dirty="0" smtClean="0"/>
              <a:t> </a:t>
            </a:r>
            <a:r>
              <a:rPr lang="ru-RU" dirty="0" err="1" smtClean="0"/>
              <a:t>дефіциту</a:t>
            </a:r>
            <a:r>
              <a:rPr lang="ru-RU" dirty="0" smtClean="0"/>
              <a:t> (СНІД).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71612"/>
            <a:ext cx="8643998" cy="4554551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Виявлення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час </a:t>
            </a:r>
            <a:r>
              <a:rPr lang="ru-RU" sz="2400" dirty="0" err="1" smtClean="0"/>
              <a:t>вагітності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зараження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ВІЛ-інфекцією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провокує</a:t>
            </a:r>
            <a:r>
              <a:rPr lang="ru-RU" sz="2400" dirty="0" smtClean="0"/>
              <a:t> СНІД, </a:t>
            </a:r>
            <a:r>
              <a:rPr lang="ru-RU" sz="2400" dirty="0" err="1" smtClean="0"/>
              <a:t>створює</a:t>
            </a:r>
            <a:r>
              <a:rPr lang="ru-RU" sz="2400" dirty="0" smtClean="0"/>
              <a:t> </a:t>
            </a:r>
            <a:r>
              <a:rPr lang="ru-RU" sz="2400" dirty="0" err="1" smtClean="0"/>
              <a:t>загрозу</a:t>
            </a:r>
            <a:r>
              <a:rPr lang="ru-RU" sz="2400" dirty="0" smtClean="0"/>
              <a:t> не </a:t>
            </a:r>
            <a:r>
              <a:rPr lang="ru-RU" sz="2400" dirty="0" err="1" smtClean="0"/>
              <a:t>лише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майбутньої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матері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для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дитини</a:t>
            </a:r>
            <a:r>
              <a:rPr lang="ru-RU" sz="2400" dirty="0" smtClean="0"/>
              <a:t>. Великий </a:t>
            </a:r>
            <a:r>
              <a:rPr lang="ru-RU" sz="2400" dirty="0" err="1" smtClean="0"/>
              <a:t>відсоток</a:t>
            </a:r>
            <a:r>
              <a:rPr lang="ru-RU" sz="2400" dirty="0" smtClean="0"/>
              <a:t> (за </a:t>
            </a:r>
            <a:r>
              <a:rPr lang="ru-RU" sz="2400" dirty="0" err="1" smtClean="0"/>
              <a:t>оцінками</a:t>
            </a:r>
            <a:r>
              <a:rPr lang="ru-RU" sz="2400" dirty="0" smtClean="0"/>
              <a:t> </a:t>
            </a:r>
            <a:r>
              <a:rPr lang="ru-RU" sz="2400" dirty="0" err="1" smtClean="0"/>
              <a:t>фахівців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20 до 65%) </a:t>
            </a:r>
            <a:r>
              <a:rPr lang="ru-RU" sz="2400" dirty="0" err="1" smtClean="0"/>
              <a:t>дітей</a:t>
            </a:r>
            <a:r>
              <a:rPr lang="ru-RU" sz="2400" dirty="0" smtClean="0"/>
              <a:t>, </a:t>
            </a:r>
            <a:r>
              <a:rPr lang="ru-RU" sz="2400" dirty="0" err="1" smtClean="0"/>
              <a:t>народжених</a:t>
            </a:r>
            <a:r>
              <a:rPr lang="ru-RU" sz="2400" dirty="0" smtClean="0"/>
              <a:t> матерями - </a:t>
            </a:r>
            <a:r>
              <a:rPr lang="ru-RU" sz="2400" dirty="0" err="1" smtClean="0"/>
              <a:t>носіями</a:t>
            </a:r>
            <a:r>
              <a:rPr lang="ru-RU" sz="2400" dirty="0" smtClean="0"/>
              <a:t> </a:t>
            </a:r>
            <a:r>
              <a:rPr lang="ru-RU" sz="2400" dirty="0" err="1" smtClean="0"/>
              <a:t>вірусу</a:t>
            </a:r>
            <a:r>
              <a:rPr lang="ru-RU" sz="2400" dirty="0" smtClean="0"/>
              <a:t> ВІЛ, </a:t>
            </a:r>
            <a:r>
              <a:rPr lang="ru-RU" sz="2400" dirty="0" err="1" smtClean="0"/>
              <a:t>вже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протягом</a:t>
            </a:r>
            <a:r>
              <a:rPr lang="ru-RU" sz="2400" dirty="0" smtClean="0"/>
              <a:t> перших 6 </a:t>
            </a:r>
            <a:r>
              <a:rPr lang="ru-RU" sz="2400" dirty="0" err="1" smtClean="0"/>
              <a:t>місяців</a:t>
            </a:r>
            <a:r>
              <a:rPr lang="ru-RU" sz="2400" dirty="0" smtClean="0"/>
              <a:t> </a:t>
            </a:r>
            <a:r>
              <a:rPr lang="ru-RU" sz="2400" dirty="0" err="1" smtClean="0"/>
              <a:t>після</a:t>
            </a:r>
            <a:r>
              <a:rPr lang="ru-RU" sz="2400" dirty="0" smtClean="0"/>
              <a:t> </a:t>
            </a:r>
            <a:r>
              <a:rPr lang="ru-RU" sz="2400" dirty="0" err="1" smtClean="0"/>
              <a:t>народження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несе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ознаки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розвивається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інфекції</a:t>
            </a:r>
            <a:r>
              <a:rPr lang="ru-RU" sz="2400" dirty="0" smtClean="0"/>
              <a:t>. </a:t>
            </a:r>
            <a:r>
              <a:rPr lang="ru-RU" sz="2400" dirty="0" err="1" smtClean="0"/>
              <a:t>Вважається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сама </a:t>
            </a:r>
            <a:r>
              <a:rPr lang="ru-RU" sz="2400" dirty="0" err="1" smtClean="0"/>
              <a:t>вагітність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провокує</a:t>
            </a:r>
            <a:r>
              <a:rPr lang="ru-RU" sz="2400" dirty="0" smtClean="0"/>
              <a:t> </a:t>
            </a:r>
            <a:r>
              <a:rPr lang="ru-RU" sz="2400" dirty="0" err="1" smtClean="0"/>
              <a:t>патогенний</a:t>
            </a:r>
            <a:r>
              <a:rPr lang="ru-RU" sz="2400" dirty="0" smtClean="0"/>
              <a:t> </a:t>
            </a:r>
            <a:r>
              <a:rPr lang="ru-RU" sz="2400" dirty="0" err="1" smtClean="0"/>
              <a:t>процес</a:t>
            </a:r>
            <a:r>
              <a:rPr lang="ru-RU" sz="2400" dirty="0" smtClean="0"/>
              <a:t> в </a:t>
            </a:r>
            <a:r>
              <a:rPr lang="ru-RU" sz="2400" dirty="0" err="1" smtClean="0"/>
              <a:t>організмі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матері</a:t>
            </a:r>
            <a:r>
              <a:rPr lang="ru-RU" sz="2400" dirty="0" smtClean="0"/>
              <a:t>. З </a:t>
            </a:r>
            <a:r>
              <a:rPr lang="ru-RU" sz="2400" dirty="0" err="1" smtClean="0"/>
              <a:t>цієї</a:t>
            </a:r>
            <a:r>
              <a:rPr lang="ru-RU" sz="2400" dirty="0" smtClean="0"/>
              <a:t> точки </a:t>
            </a:r>
            <a:r>
              <a:rPr lang="ru-RU" sz="2400" dirty="0" err="1" smtClean="0"/>
              <a:t>зору</a:t>
            </a:r>
            <a:r>
              <a:rPr lang="ru-RU" sz="2400" dirty="0" smtClean="0"/>
              <a:t> </a:t>
            </a:r>
            <a:r>
              <a:rPr lang="ru-RU" sz="2400" dirty="0" err="1" smtClean="0"/>
              <a:t>деякі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заражені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жінки</a:t>
            </a:r>
            <a:r>
              <a:rPr lang="ru-RU" sz="2400" dirty="0" smtClean="0"/>
              <a:t> </a:t>
            </a:r>
            <a:r>
              <a:rPr lang="ru-RU" sz="2400" dirty="0" err="1" smtClean="0"/>
              <a:t>вирішують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перервати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вагітність</a:t>
            </a:r>
            <a:r>
              <a:rPr lang="ru-RU" sz="2400" dirty="0" smtClean="0"/>
              <a:t>. </a:t>
            </a:r>
            <a:endParaRPr lang="ru-RU" sz="2400" dirty="0"/>
          </a:p>
        </p:txBody>
      </p:sp>
      <p:pic>
        <p:nvPicPr>
          <p:cNvPr id="4" name="Рисунок 3" descr="завантаженн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5000636"/>
            <a:ext cx="2619375" cy="1743075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Однак</a:t>
            </a:r>
            <a:r>
              <a:rPr lang="ru-RU" dirty="0"/>
              <a:t> перед </a:t>
            </a:r>
            <a:r>
              <a:rPr lang="ru-RU" dirty="0" err="1"/>
              <a:t>прийняттям</a:t>
            </a:r>
            <a:r>
              <a:rPr lang="ru-RU" dirty="0"/>
              <a:t> остаточного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кожен</a:t>
            </a:r>
            <a:r>
              <a:rPr lang="ru-RU" dirty="0"/>
              <a:t>, у кого тест на </a:t>
            </a:r>
            <a:r>
              <a:rPr lang="ru-RU" dirty="0" err="1"/>
              <a:t>присутність</a:t>
            </a:r>
            <a:r>
              <a:rPr lang="ru-RU" dirty="0"/>
              <a:t> ВІЛ дав </a:t>
            </a:r>
            <a:r>
              <a:rPr lang="ru-RU" dirty="0" err="1"/>
              <a:t>позитивний</a:t>
            </a:r>
            <a:r>
              <a:rPr lang="ru-RU" dirty="0"/>
              <a:t> результат, повинен </a:t>
            </a:r>
            <a:r>
              <a:rPr lang="ru-RU" dirty="0" err="1"/>
              <a:t>обговорити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повторного тесту (не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тестів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точні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результат у того, </a:t>
            </a:r>
            <a:r>
              <a:rPr lang="ru-RU" dirty="0" err="1"/>
              <a:t>хто</a:t>
            </a:r>
            <a:r>
              <a:rPr lang="ru-RU" dirty="0"/>
              <a:t> не заражений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вірусом</a:t>
            </a:r>
            <a:r>
              <a:rPr lang="ru-RU" dirty="0"/>
              <a:t>).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дав </a:t>
            </a:r>
            <a:r>
              <a:rPr lang="ru-RU" dirty="0" err="1"/>
              <a:t>позитивний</a:t>
            </a:r>
            <a:r>
              <a:rPr lang="ru-RU" dirty="0"/>
              <a:t> результат, </a:t>
            </a:r>
            <a:r>
              <a:rPr lang="ru-RU" dirty="0" err="1"/>
              <a:t>безумовно</a:t>
            </a:r>
            <a:r>
              <a:rPr lang="ru-RU" dirty="0"/>
              <a:t>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консультація</a:t>
            </a:r>
            <a:r>
              <a:rPr lang="ru-RU" dirty="0"/>
              <a:t> в </a:t>
            </a:r>
            <a:r>
              <a:rPr lang="ru-RU" dirty="0" err="1"/>
              <a:t>кабінеті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СНІДу</a:t>
            </a:r>
            <a:r>
              <a:rPr lang="ru-RU" dirty="0"/>
              <a:t> про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. І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невідомо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хворої</a:t>
            </a:r>
            <a:r>
              <a:rPr lang="ru-RU" dirty="0"/>
              <a:t> на СНІД </a:t>
            </a:r>
            <a:r>
              <a:rPr lang="ru-RU" dirty="0" err="1"/>
              <a:t>матері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плоду,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спробувати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експериментального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на СНІД </a:t>
            </a:r>
            <a:r>
              <a:rPr lang="ru-RU" dirty="0" err="1"/>
              <a:t>вагітних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. </a:t>
            </a:r>
          </a:p>
        </p:txBody>
      </p:sp>
      <p:pic>
        <p:nvPicPr>
          <p:cNvPr id="4" name="Рисунок 3" descr="sni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834" y="5072074"/>
            <a:ext cx="1303595" cy="17859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Autofit/>
          </a:bodyPr>
          <a:lstStyle/>
          <a:p>
            <a:r>
              <a:rPr lang="ru-RU" sz="7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Дякую</a:t>
            </a:r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 </a:t>
            </a:r>
            <a:r>
              <a:rPr lang="ru-RU" sz="7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увагу</a:t>
            </a:r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286808" cy="5072098"/>
          </a:xfrm>
        </p:spPr>
        <p:txBody>
          <a:bodyPr/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Ембріологія людини, вивчення розвитку людського організму від моменту утворення одноклітинної зиготи, або заплідненого яйцеклітини, до народження дитини. Ембріональний (внутрішньоутробний) розвиток людини триває приблизно 265-270 днів. Протягом цього часу з вихідної однієї клітини утворюється понад 200 мільйонів клітин, а розміри ембріона збільшується від мікроскопічного до півметрового. 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Blastocys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3667125"/>
            <a:ext cx="4762500" cy="31908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00034" y="357166"/>
            <a:ext cx="835824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У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цілому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 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розвиток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 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людського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ембріона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можна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розділити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на три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стадії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 </a:t>
            </a:r>
          </a:p>
          <a:p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Перша -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це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період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запліднення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яйцеклітини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до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кінця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другого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тижня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внутрішньоутробного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 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життя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, коли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розвивається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ембріон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(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зародок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)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впроваджується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в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стінку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матки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починає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отримувати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живлення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матері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 </a:t>
            </a:r>
          </a:p>
          <a:p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Друга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стадія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триває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третьої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до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кінця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восьмого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тижня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Протягом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цього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часу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формуються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всі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основні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органи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ембріон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набуває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рис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людського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організму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Після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закінчення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другої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стадії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розвитку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він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вже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називається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плодом. </a:t>
            </a:r>
          </a:p>
          <a:p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Протяжність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третьої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стадії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,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званої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іноді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фетальної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(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лат. </a:t>
            </a:r>
            <a:r>
              <a:rPr lang="en-US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Fetus -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плід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), -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від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третього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місяця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до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народження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 На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цій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заключній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стадії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завершується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спеціалізація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систем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органів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і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плід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поступово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набуває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здатність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існувати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самостійно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rPr>
              <a:t>.</a:t>
            </a:r>
            <a:r>
              <a:rPr lang="ru-RU" sz="2200" dirty="0" smtClean="0"/>
              <a:t> </a:t>
            </a:r>
            <a:endParaRPr lang="ru-RU" sz="22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Хвороби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Georgia" pitchFamily="18" charset="0"/>
              </a:rPr>
              <a:t>Одна </a:t>
            </a:r>
            <a:r>
              <a:rPr lang="ru-RU" sz="2400" dirty="0" err="1" smtClean="0">
                <a:latin typeface="Georgia" pitchFamily="18" charset="0"/>
              </a:rPr>
              <a:t>з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найбільш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частих</a:t>
            </a:r>
            <a:r>
              <a:rPr lang="ru-RU" sz="2400" dirty="0" smtClean="0">
                <a:latin typeface="Georgia" pitchFamily="18" charset="0"/>
              </a:rPr>
              <a:t> причин </a:t>
            </a:r>
            <a:r>
              <a:rPr lang="ru-RU" sz="2400" dirty="0" err="1" smtClean="0">
                <a:latin typeface="Georgia" pitchFamily="18" charset="0"/>
              </a:rPr>
              <a:t>вроджених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вад-вірусне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захворювання</a:t>
            </a:r>
            <a:r>
              <a:rPr lang="ru-RU" sz="2400" dirty="0" smtClean="0">
                <a:latin typeface="Georgia" pitchFamily="18" charset="0"/>
              </a:rPr>
              <a:t> краснуха. </a:t>
            </a:r>
            <a:r>
              <a:rPr lang="ru-RU" sz="2400" dirty="0" err="1" smtClean="0">
                <a:latin typeface="Georgia" pitchFamily="18" charset="0"/>
              </a:rPr>
              <a:t>Якщо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мати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захворює</a:t>
            </a:r>
            <a:r>
              <a:rPr lang="ru-RU" sz="2400" dirty="0" smtClean="0">
                <a:latin typeface="Georgia" pitchFamily="18" charset="0"/>
              </a:rPr>
              <a:t> на краснуху в </a:t>
            </a:r>
            <a:r>
              <a:rPr lang="ru-RU" sz="2400" dirty="0" err="1" smtClean="0">
                <a:latin typeface="Georgia" pitchFamily="18" charset="0"/>
              </a:rPr>
              <a:t>перші</a:t>
            </a:r>
            <a:r>
              <a:rPr lang="ru-RU" sz="2400" dirty="0" smtClean="0">
                <a:latin typeface="Georgia" pitchFamily="18" charset="0"/>
              </a:rPr>
              <a:t> три </a:t>
            </a:r>
            <a:r>
              <a:rPr lang="ru-RU" sz="2400" dirty="0" err="1" smtClean="0">
                <a:latin typeface="Georgia" pitchFamily="18" charset="0"/>
              </a:rPr>
              <a:t>місяці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вагітності</a:t>
            </a:r>
            <a:r>
              <a:rPr lang="ru-RU" sz="2400" dirty="0" smtClean="0">
                <a:latin typeface="Georgia" pitchFamily="18" charset="0"/>
              </a:rPr>
              <a:t>, </a:t>
            </a:r>
            <a:r>
              <a:rPr lang="ru-RU" sz="2400" dirty="0" err="1" smtClean="0">
                <a:latin typeface="Georgia" pitchFamily="18" charset="0"/>
              </a:rPr>
              <a:t>це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може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призвести</a:t>
            </a:r>
            <a:r>
              <a:rPr lang="ru-RU" sz="2400" dirty="0" smtClean="0">
                <a:latin typeface="Georgia" pitchFamily="18" charset="0"/>
              </a:rPr>
              <a:t> до </a:t>
            </a:r>
            <a:r>
              <a:rPr lang="ru-RU" sz="2400" dirty="0" err="1" smtClean="0">
                <a:latin typeface="Georgia" pitchFamily="18" charset="0"/>
              </a:rPr>
              <a:t>непоправних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аномалій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розвитку</a:t>
            </a:r>
            <a:r>
              <a:rPr lang="ru-RU" sz="2400" dirty="0" smtClean="0">
                <a:latin typeface="Georgia" pitchFamily="18" charset="0"/>
              </a:rPr>
              <a:t> плоду. Маленьким </a:t>
            </a:r>
            <a:r>
              <a:rPr lang="ru-RU" sz="2400" dirty="0" err="1" smtClean="0">
                <a:latin typeface="Georgia" pitchFamily="18" charset="0"/>
              </a:rPr>
              <a:t>дітям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іноді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роблять</a:t>
            </a:r>
            <a:r>
              <a:rPr lang="ru-RU" sz="2400" dirty="0" smtClean="0">
                <a:latin typeface="Georgia" pitchFamily="18" charset="0"/>
              </a:rPr>
              <a:t> </a:t>
            </a:r>
            <a:r>
              <a:rPr lang="ru-RU" sz="2400" dirty="0" err="1" smtClean="0">
                <a:latin typeface="Georgia" pitchFamily="18" charset="0"/>
              </a:rPr>
              <a:t>щеплення</a:t>
            </a:r>
            <a:r>
              <a:rPr lang="ru-RU" sz="2400" dirty="0" smtClean="0">
                <a:latin typeface="Georgia" pitchFamily="18" charset="0"/>
              </a:rPr>
              <a:t> </a:t>
            </a:r>
            <a:r>
              <a:rPr lang="ru-RU" sz="2400" dirty="0" err="1" smtClean="0">
                <a:latin typeface="Georgia" pitchFamily="18" charset="0"/>
              </a:rPr>
              <a:t>проти</a:t>
            </a:r>
            <a:r>
              <a:rPr lang="ru-RU" sz="2400" dirty="0" smtClean="0">
                <a:latin typeface="Georgia" pitchFamily="18" charset="0"/>
              </a:rPr>
              <a:t> краснухи, </a:t>
            </a:r>
            <a:r>
              <a:rPr lang="ru-RU" sz="2400" dirty="0" err="1" smtClean="0">
                <a:latin typeface="Georgia" pitchFamily="18" charset="0"/>
              </a:rPr>
              <a:t>щоб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зменшити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ймовірність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захворювання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контактують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з</a:t>
            </a:r>
            <a:r>
              <a:rPr lang="ru-RU" sz="2400" dirty="0" smtClean="0">
                <a:latin typeface="Georgia" pitchFamily="18" charset="0"/>
              </a:rPr>
              <a:t> ними </a:t>
            </a:r>
            <a:r>
              <a:rPr lang="ru-RU" sz="2400" dirty="0" err="1" smtClean="0">
                <a:latin typeface="Georgia" pitchFamily="18" charset="0"/>
              </a:rPr>
              <a:t>вагітних</a:t>
            </a:r>
            <a:r>
              <a:rPr lang="ru-RU" sz="2400" dirty="0" smtClean="0">
                <a:latin typeface="Georgia" pitchFamily="18" charset="0"/>
              </a:rPr>
              <a:t> </a:t>
            </a:r>
            <a:r>
              <a:rPr lang="ru-RU" sz="2400" dirty="0" err="1" smtClean="0">
                <a:latin typeface="Georgia" pitchFamily="18" charset="0"/>
              </a:rPr>
              <a:t>жінок</a:t>
            </a:r>
            <a:r>
              <a:rPr lang="ru-RU" sz="2400" dirty="0" smtClean="0">
                <a:latin typeface="Georgia" pitchFamily="18" charset="0"/>
              </a:rPr>
              <a:t>.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6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r>
              <a:rPr lang="uk-UA" b="1" dirty="0" smtClean="0">
                <a:solidFill>
                  <a:srgbClr val="162860"/>
                </a:solidFill>
              </a:rPr>
              <a:t>Вроджені вади можуть бути наслідком різноманітних причин, таких, як хвороба, генетичні відхилення і численні шкідливі речовини, що впливають на плід і організм матері. Діти з вродженими вадами можуть на все життя залишитися інвалідами через фізичної або розумової неповноцінності. Зростання знань про уразливість плоду, особливо в перші три місяці, коли формуються його органи, привів в даний час до підвищеної уваги до </a:t>
            </a:r>
            <a:r>
              <a:rPr lang="uk-UA" b="1" dirty="0" err="1" smtClean="0">
                <a:solidFill>
                  <a:srgbClr val="162860"/>
                </a:solidFill>
              </a:rPr>
              <a:t>допологового</a:t>
            </a:r>
            <a:r>
              <a:rPr lang="uk-UA" b="1" dirty="0" smtClean="0">
                <a:solidFill>
                  <a:srgbClr val="162860"/>
                </a:solidFill>
              </a:rPr>
              <a:t> періоду. </a:t>
            </a:r>
            <a:endParaRPr lang="ru-RU" dirty="0">
              <a:solidFill>
                <a:srgbClr val="162860"/>
              </a:solidFill>
            </a:endParaRPr>
          </a:p>
        </p:txBody>
      </p:sp>
      <p:pic>
        <p:nvPicPr>
          <p:cNvPr id="5" name="Рисунок 4" descr="завантаженн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198" y="4929198"/>
            <a:ext cx="1928802" cy="1928802"/>
          </a:xfrm>
          <a:prstGeom prst="rect">
            <a:avLst/>
          </a:prstGeom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3929066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Потенційно</a:t>
            </a:r>
            <a:r>
              <a:rPr lang="ru-RU" sz="2800" dirty="0" smtClean="0"/>
              <a:t> </a:t>
            </a:r>
            <a:r>
              <a:rPr lang="ru-RU" sz="2800" dirty="0" err="1" smtClean="0"/>
              <a:t>небезпечні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 </a:t>
            </a:r>
            <a:r>
              <a:rPr lang="ru-RU" sz="2800" dirty="0" err="1" smtClean="0"/>
              <a:t>венеричні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хвороби</a:t>
            </a:r>
            <a:r>
              <a:rPr lang="ru-RU" sz="2800" dirty="0" smtClean="0"/>
              <a:t>. </a:t>
            </a:r>
            <a:r>
              <a:rPr lang="ru-RU" sz="2800" dirty="0" err="1" smtClean="0"/>
              <a:t>Сифіліс</a:t>
            </a:r>
            <a:r>
              <a:rPr lang="ru-RU" sz="2800" dirty="0" smtClean="0"/>
              <a:t> </a:t>
            </a:r>
            <a:r>
              <a:rPr lang="ru-RU" sz="2800" dirty="0" err="1" smtClean="0"/>
              <a:t>може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передаватися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матері</a:t>
            </a:r>
            <a:r>
              <a:rPr lang="ru-RU" sz="2800" dirty="0" smtClean="0"/>
              <a:t> плоду, </a:t>
            </a:r>
            <a:r>
              <a:rPr lang="ru-RU" sz="2800" dirty="0" err="1" smtClean="0"/>
              <a:t>наслідком</a:t>
            </a:r>
            <a:r>
              <a:rPr lang="ru-RU" sz="2800" dirty="0" smtClean="0"/>
              <a:t> </a:t>
            </a:r>
            <a:r>
              <a:rPr lang="ru-RU" sz="2800" dirty="0" err="1" smtClean="0"/>
              <a:t>чого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бувають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викидні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народження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мертвої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дитини</a:t>
            </a:r>
            <a:r>
              <a:rPr lang="ru-RU" sz="2800" dirty="0" smtClean="0"/>
              <a:t>. </a:t>
            </a:r>
            <a:r>
              <a:rPr lang="ru-RU" sz="2800" dirty="0" err="1" smtClean="0"/>
              <a:t>Виявлений</a:t>
            </a:r>
            <a:r>
              <a:rPr lang="ru-RU" sz="2800" dirty="0" smtClean="0"/>
              <a:t> </a:t>
            </a:r>
            <a:r>
              <a:rPr lang="ru-RU" sz="2800" dirty="0" err="1" smtClean="0"/>
              <a:t>сифіліспотрібно</a:t>
            </a:r>
            <a:r>
              <a:rPr lang="ru-RU" sz="2800" dirty="0" smtClean="0"/>
              <a:t> </a:t>
            </a:r>
            <a:r>
              <a:rPr lang="ru-RU" sz="2800" dirty="0" err="1" smtClean="0"/>
              <a:t>негайно</a:t>
            </a:r>
            <a:r>
              <a:rPr lang="ru-RU" sz="2800" dirty="0" smtClean="0"/>
              <a:t> </a:t>
            </a:r>
            <a:r>
              <a:rPr lang="ru-RU" sz="2800" dirty="0" err="1" smtClean="0"/>
              <a:t>лікувати</a:t>
            </a:r>
            <a:r>
              <a:rPr lang="ru-RU" sz="2800" dirty="0" smtClean="0"/>
              <a:t> </a:t>
            </a:r>
            <a:r>
              <a:rPr lang="ru-RU" sz="2800" dirty="0" err="1" smtClean="0"/>
              <a:t>антибіотиками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важливо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здоров'я</a:t>
            </a:r>
            <a:r>
              <a:rPr lang="ru-RU" sz="2800" dirty="0" smtClean="0"/>
              <a:t> </a:t>
            </a:r>
            <a:r>
              <a:rPr lang="ru-RU" sz="2800" dirty="0" err="1" smtClean="0"/>
              <a:t>матері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майбутньої</a:t>
            </a:r>
            <a:r>
              <a:rPr lang="ru-RU" sz="2800" dirty="0" smtClean="0"/>
              <a:t> </a:t>
            </a:r>
            <a:r>
              <a:rPr lang="ru-RU" sz="2800" dirty="0" err="1" smtClean="0"/>
              <a:t>дитини</a:t>
            </a:r>
            <a:r>
              <a:rPr lang="ru-RU" sz="2800" dirty="0" smtClean="0"/>
              <a:t>. </a:t>
            </a:r>
            <a:endParaRPr lang="ru-RU" sz="2800" b="0" dirty="0"/>
          </a:p>
        </p:txBody>
      </p:sp>
      <p:pic>
        <p:nvPicPr>
          <p:cNvPr id="5" name="Рисунок 4" descr="696317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3714752"/>
            <a:ext cx="3571900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161506"/>
          </a:xfrm>
        </p:spPr>
        <p:txBody>
          <a:bodyPr>
            <a:noAutofit/>
          </a:bodyPr>
          <a:lstStyle/>
          <a:p>
            <a:r>
              <a:rPr lang="uk-UA" sz="2800" b="1" i="1" dirty="0" err="1" smtClean="0"/>
              <a:t>Еритробластоз</a:t>
            </a:r>
            <a:r>
              <a:rPr lang="uk-UA" sz="2800" b="1" i="1" dirty="0" smtClean="0"/>
              <a:t> плоду може стати причиною народження мертвої дитини, або важкої анемії новонародженого з розвитком розумової відсталості. Захворювання виникає у випадках резус-несумісності крові матері та плоду (зазвичай при повторній вагітності резус-позитивним плодом). </a:t>
            </a:r>
            <a:endParaRPr lang="ru-RU" sz="2800" dirty="0"/>
          </a:p>
        </p:txBody>
      </p:sp>
      <p:pic>
        <p:nvPicPr>
          <p:cNvPr id="5" name="Рисунок 4" descr="tube-bab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3286124"/>
            <a:ext cx="2619375" cy="3390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/>
              <a:t>     Вживання алкогольних напоїв міцно увійшло в традицію святкування будь-яких знаменних подій нашого життя. Дійсно, який Новий Рік без </a:t>
            </a:r>
            <a:r>
              <a:rPr lang="uk-UA" sz="2400" b="1" dirty="0" err="1" smtClean="0"/>
              <a:t>глоточка</a:t>
            </a:r>
            <a:r>
              <a:rPr lang="uk-UA" sz="2400" b="1" dirty="0" smtClean="0"/>
              <a:t> шампанського, день народження без чарочки чогось зігріваючого, рибалка без пива або горілки ... Здавалося б, що буде від одного </a:t>
            </a:r>
            <a:r>
              <a:rPr lang="uk-UA" sz="2400" b="1" dirty="0" err="1" smtClean="0"/>
              <a:t>глоточка</a:t>
            </a:r>
            <a:r>
              <a:rPr lang="uk-UA" sz="2400" b="1" dirty="0" smtClean="0"/>
              <a:t> - символічно, «за кампанію». Але навіть невеликі дози алкоголю можуть пошкодити вагітній жінці і її майбутній дитині.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2142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Вплив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алкоголю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071918"/>
            <a:ext cx="2786082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4443418" cy="702358"/>
          </a:xfrm>
        </p:spPr>
        <p:txBody>
          <a:bodyPr/>
          <a:lstStyle/>
          <a:p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Вплив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алкоголю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плід</a:t>
            </a:r>
            <a:r>
              <a:rPr lang="ru-RU" dirty="0" smtClean="0"/>
              <a:t>: </a:t>
            </a:r>
            <a:br>
              <a:rPr lang="ru-RU" dirty="0" smtClean="0"/>
            </a:br>
            <a:r>
              <a:rPr lang="ru-RU" dirty="0" err="1" smtClean="0"/>
              <a:t>Вживання</a:t>
            </a:r>
            <a:r>
              <a:rPr lang="ru-RU" dirty="0" smtClean="0"/>
              <a:t> </a:t>
            </a:r>
            <a:r>
              <a:rPr lang="ru-RU" dirty="0" err="1" smtClean="0"/>
              <a:t>вагітними</a:t>
            </a:r>
            <a:r>
              <a:rPr lang="ru-RU" dirty="0" smtClean="0"/>
              <a:t> алкоголю </a:t>
            </a:r>
            <a:r>
              <a:rPr lang="ru-RU" dirty="0" err="1" smtClean="0"/>
              <a:t>призводить</a:t>
            </a:r>
            <a:r>
              <a:rPr lang="ru-RU" dirty="0" smtClean="0"/>
              <a:t> до того, </a:t>
            </a:r>
            <a:r>
              <a:rPr lang="ru-RU" dirty="0" err="1" smtClean="0"/>
              <a:t>що</a:t>
            </a:r>
            <a:r>
              <a:rPr lang="ru-RU" dirty="0" smtClean="0"/>
              <a:t> 1 / 3 </a:t>
            </a:r>
            <a:r>
              <a:rPr lang="ru-RU" dirty="0" err="1" smtClean="0"/>
              <a:t>дітей</a:t>
            </a:r>
            <a:r>
              <a:rPr lang="ru-RU" dirty="0" smtClean="0"/>
              <a:t> буде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фетальний</a:t>
            </a:r>
            <a:r>
              <a:rPr lang="ru-RU" dirty="0" smtClean="0"/>
              <a:t> </a:t>
            </a:r>
            <a:r>
              <a:rPr lang="ru-RU" dirty="0" err="1" smtClean="0"/>
              <a:t>алкогольний</a:t>
            </a:r>
            <a:r>
              <a:rPr lang="ru-RU" dirty="0" smtClean="0"/>
              <a:t> синдром, 1 / 3 -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токсичні</a:t>
            </a:r>
            <a:r>
              <a:rPr lang="ru-RU" dirty="0" smtClean="0"/>
              <a:t> </a:t>
            </a:r>
            <a:r>
              <a:rPr lang="ru-RU" dirty="0" err="1" smtClean="0"/>
              <a:t>пренатальні</a:t>
            </a:r>
            <a:r>
              <a:rPr lang="ru-RU" dirty="0" smtClean="0"/>
              <a:t> </a:t>
            </a:r>
            <a:r>
              <a:rPr lang="ru-RU" dirty="0" err="1" smtClean="0"/>
              <a:t>ефекти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1 / 3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нормальними</a:t>
            </a:r>
            <a:r>
              <a:rPr lang="ru-RU" dirty="0" smtClean="0"/>
              <a:t> </a:t>
            </a:r>
            <a:r>
              <a:rPr lang="ru-RU" dirty="0" err="1" smtClean="0"/>
              <a:t>дітьми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err="1" smtClean="0"/>
              <a:t>Фетальний</a:t>
            </a:r>
            <a:r>
              <a:rPr lang="ru-RU" dirty="0" smtClean="0"/>
              <a:t> </a:t>
            </a:r>
            <a:r>
              <a:rPr lang="ru-RU" dirty="0" err="1" smtClean="0"/>
              <a:t>алкогольний</a:t>
            </a:r>
            <a:r>
              <a:rPr lang="ru-RU" dirty="0" smtClean="0"/>
              <a:t> синдром (АС)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тріадою</a:t>
            </a:r>
            <a:r>
              <a:rPr lang="ru-RU" dirty="0" smtClean="0"/>
              <a:t>: </a:t>
            </a:r>
            <a:r>
              <a:rPr lang="ru-RU" dirty="0" err="1" smtClean="0"/>
              <a:t>затримкою</a:t>
            </a:r>
            <a:r>
              <a:rPr lang="ru-RU" dirty="0" smtClean="0"/>
              <a:t> росту, </a:t>
            </a:r>
            <a:r>
              <a:rPr lang="ru-RU" dirty="0" err="1" smtClean="0"/>
              <a:t>розумовою</a:t>
            </a:r>
            <a:r>
              <a:rPr lang="ru-RU" dirty="0" smtClean="0"/>
              <a:t> </a:t>
            </a:r>
            <a:r>
              <a:rPr lang="ru-RU" dirty="0" err="1" smtClean="0"/>
              <a:t>відсталістю</a:t>
            </a:r>
            <a:r>
              <a:rPr lang="ru-RU" dirty="0" smtClean="0"/>
              <a:t> та </a:t>
            </a:r>
            <a:r>
              <a:rPr lang="ru-RU" dirty="0" err="1" smtClean="0"/>
              <a:t>специфічними</a:t>
            </a:r>
            <a:r>
              <a:rPr lang="ru-RU" dirty="0" smtClean="0"/>
              <a:t> рисами </a:t>
            </a:r>
            <a:r>
              <a:rPr lang="ru-RU" dirty="0" err="1" smtClean="0"/>
              <a:t>обличчя</a:t>
            </a:r>
            <a:r>
              <a:rPr lang="ru-RU" dirty="0" smtClean="0"/>
              <a:t> </a:t>
            </a:r>
            <a:r>
              <a:rPr lang="ru-RU" dirty="0" err="1" smtClean="0"/>
              <a:t>новонародженого</a:t>
            </a:r>
            <a:r>
              <a:rPr lang="ru-RU" dirty="0" smtClean="0"/>
              <a:t>. Алкоголь -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розпізнавана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запобігає</a:t>
            </a:r>
            <a:r>
              <a:rPr lang="ru-RU" dirty="0" smtClean="0"/>
              <a:t> причина </a:t>
            </a:r>
            <a:r>
              <a:rPr lang="ru-RU" dirty="0" err="1" smtClean="0"/>
              <a:t>розумової</a:t>
            </a:r>
            <a:r>
              <a:rPr lang="ru-RU" dirty="0" smtClean="0"/>
              <a:t> </a:t>
            </a:r>
            <a:r>
              <a:rPr lang="ru-RU" dirty="0" err="1" smtClean="0"/>
              <a:t>відсталості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1_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Эркер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хниче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184</TotalTime>
  <Words>310</Words>
  <Application>Microsoft Office PowerPoint</Application>
  <PresentationFormat>Экран (4:3)</PresentationFormat>
  <Paragraphs>22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1_Изящная</vt:lpstr>
      <vt:lpstr>1_Эркер</vt:lpstr>
      <vt:lpstr>Солнцестояние</vt:lpstr>
      <vt:lpstr>1_Открытая</vt:lpstr>
      <vt:lpstr>1_Поток</vt:lpstr>
      <vt:lpstr>1_Яркая</vt:lpstr>
      <vt:lpstr>Метро</vt:lpstr>
      <vt:lpstr>1_Бумажная</vt:lpstr>
      <vt:lpstr>Техническая</vt:lpstr>
      <vt:lpstr>Обычная</vt:lpstr>
      <vt:lpstr>Тема Office</vt:lpstr>
      <vt:lpstr>Робота учня 11-Б класу Путя Михайла</vt:lpstr>
      <vt:lpstr>Слайд 2</vt:lpstr>
      <vt:lpstr>Слайд 3</vt:lpstr>
      <vt:lpstr>Хвороби.</vt:lpstr>
      <vt:lpstr>Слайд 5</vt:lpstr>
      <vt:lpstr>Потенційно небезпечні і венеричні хвороби. Сифіліс може передаватися від матері плоду, наслідком чого бувають викидні і народження мертвої дитини. Виявлений сифіліспотрібно негайно лікувати антибіотиками, що важливо для здоров'я матері та її майбутньої дитини. </vt:lpstr>
      <vt:lpstr>Еритробластоз плоду може стати причиною народження мертвої дитини, або важкої анемії новонародженого з розвитком розумової відсталості. Захворювання виникає у випадках резус-несумісності крові матері та плоду (зазвичай при повторній вагітності резус-позитивним плодом). </vt:lpstr>
      <vt:lpstr>Слайд 8</vt:lpstr>
      <vt:lpstr>Вплив алкоголю</vt:lpstr>
      <vt:lpstr>Слайд 10</vt:lpstr>
      <vt:lpstr>Синдром набутого імунного дефіциту (СНІД).</vt:lpstr>
      <vt:lpstr>Слайд 12</vt:lpstr>
      <vt:lpstr>Дякую за увагу.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учня 11-Б класу Путя Михайла</dc:title>
  <dc:creator>Misha</dc:creator>
  <cp:lastModifiedBy>Misha</cp:lastModifiedBy>
  <cp:revision>26</cp:revision>
  <dcterms:created xsi:type="dcterms:W3CDTF">2013-09-08T09:38:33Z</dcterms:created>
  <dcterms:modified xsi:type="dcterms:W3CDTF">2014-01-23T21:37:14Z</dcterms:modified>
</cp:coreProperties>
</file>