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4" r:id="rId6"/>
    <p:sldId id="262" r:id="rId7"/>
    <p:sldId id="263" r:id="rId8"/>
    <p:sldId id="266" r:id="rId9"/>
    <p:sldId id="265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60" r:id="rId20"/>
    <p:sldId id="261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F7A0EF-1D44-41A0-91FD-5F9819069425}" type="datetimeFigureOut">
              <a:rPr lang="ru-RU" smtClean="0"/>
              <a:t>22.05.2014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21709A-577F-4027-90B4-B891F36E7D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7830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C4E03-F608-4068-B505-B5CEBCAA6B4F}" type="datetimeFigureOut">
              <a:rPr lang="ru-RU" smtClean="0"/>
              <a:t>22.05.2014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78524-5CA3-4185-BC20-3D0E6C6EBE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C4E03-F608-4068-B505-B5CEBCAA6B4F}" type="datetimeFigureOut">
              <a:rPr lang="ru-RU" smtClean="0"/>
              <a:t>22.05.2014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78524-5CA3-4185-BC20-3D0E6C6EBE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C4E03-F608-4068-B505-B5CEBCAA6B4F}" type="datetimeFigureOut">
              <a:rPr lang="ru-RU" smtClean="0"/>
              <a:t>22.05.2014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78524-5CA3-4185-BC20-3D0E6C6EBE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C4E03-F608-4068-B505-B5CEBCAA6B4F}" type="datetimeFigureOut">
              <a:rPr lang="ru-RU" smtClean="0"/>
              <a:t>22.05.2014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78524-5CA3-4185-BC20-3D0E6C6EBE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C4E03-F608-4068-B505-B5CEBCAA6B4F}" type="datetimeFigureOut">
              <a:rPr lang="ru-RU" smtClean="0"/>
              <a:t>22.05.2014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78524-5CA3-4185-BC20-3D0E6C6EBE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C4E03-F608-4068-B505-B5CEBCAA6B4F}" type="datetimeFigureOut">
              <a:rPr lang="ru-RU" smtClean="0"/>
              <a:t>22.05.2014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78524-5CA3-4185-BC20-3D0E6C6EBEA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C4E03-F608-4068-B505-B5CEBCAA6B4F}" type="datetimeFigureOut">
              <a:rPr lang="ru-RU" smtClean="0"/>
              <a:t>22.05.2014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78524-5CA3-4185-BC20-3D0E6C6EBE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C4E03-F608-4068-B505-B5CEBCAA6B4F}" type="datetimeFigureOut">
              <a:rPr lang="ru-RU" smtClean="0"/>
              <a:t>22.05.2014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78524-5CA3-4185-BC20-3D0E6C6EBE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C4E03-F608-4068-B505-B5CEBCAA6B4F}" type="datetimeFigureOut">
              <a:rPr lang="ru-RU" smtClean="0"/>
              <a:t>22.05.2014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78524-5CA3-4185-BC20-3D0E6C6EBE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C4E03-F608-4068-B505-B5CEBCAA6B4F}" type="datetimeFigureOut">
              <a:rPr lang="ru-RU" smtClean="0"/>
              <a:t>22.05.2014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5B78524-5CA3-4185-BC20-3D0E6C6EBE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C4E03-F608-4068-B505-B5CEBCAA6B4F}" type="datetimeFigureOut">
              <a:rPr lang="ru-RU" smtClean="0"/>
              <a:t>22.05.2014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78524-5CA3-4185-BC20-3D0E6C6EBEA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7DCC4E03-F608-4068-B505-B5CEBCAA6B4F}" type="datetimeFigureOut">
              <a:rPr lang="ru-RU" smtClean="0"/>
              <a:t>22.05.2014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95B78524-5CA3-4185-BC20-3D0E6C6EBEA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851971" y="3284984"/>
            <a:ext cx="3313355" cy="1702160"/>
          </a:xfrm>
        </p:spPr>
        <p:txBody>
          <a:bodyPr/>
          <a:lstStyle/>
          <a:p>
            <a:r>
              <a:rPr lang="uk-UA" sz="5400" dirty="0" smtClean="0">
                <a:solidFill>
                  <a:srgbClr val="FFC000"/>
                </a:solidFill>
              </a:rPr>
              <a:t>Вітаміни</a:t>
            </a:r>
            <a:r>
              <a:rPr lang="uk-UA" dirty="0" smtClean="0">
                <a:solidFill>
                  <a:srgbClr val="FFC000"/>
                </a:solidFill>
              </a:rPr>
              <a:t> 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093" y="29879"/>
            <a:ext cx="3705151" cy="2967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42164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60648"/>
            <a:ext cx="7520940" cy="548640"/>
          </a:xfrm>
        </p:spPr>
        <p:txBody>
          <a:bodyPr/>
          <a:lstStyle/>
          <a:p>
            <a:r>
              <a:rPr lang="uk-UA" dirty="0" smtClean="0">
                <a:solidFill>
                  <a:schemeClr val="accent2">
                    <a:lumMod val="75000"/>
                  </a:schemeClr>
                </a:solidFill>
              </a:rPr>
              <a:t>                   Вітаміни групи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</a:rPr>
              <a:t>в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576" y="908720"/>
            <a:ext cx="76328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Вітамін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B1</a:t>
            </a:r>
            <a:r>
              <a:rPr lang="en-US" dirty="0"/>
              <a:t>: </a:t>
            </a:r>
            <a:r>
              <a:rPr lang="ru-RU" dirty="0" err="1"/>
              <a:t>допомагає</a:t>
            </a:r>
            <a:r>
              <a:rPr lang="ru-RU" dirty="0"/>
              <a:t> </a:t>
            </a:r>
            <a:r>
              <a:rPr lang="ru-RU" dirty="0" err="1"/>
              <a:t>оптимізації</a:t>
            </a:r>
            <a:r>
              <a:rPr lang="ru-RU" dirty="0"/>
              <a:t> </a:t>
            </a:r>
            <a:r>
              <a:rPr lang="ru-RU" dirty="0" err="1"/>
              <a:t>пізнавальної</a:t>
            </a:r>
            <a:r>
              <a:rPr lang="ru-RU" dirty="0"/>
              <a:t> </a:t>
            </a:r>
            <a:r>
              <a:rPr lang="ru-RU" dirty="0" err="1"/>
              <a:t>активності</a:t>
            </a:r>
            <a:r>
              <a:rPr lang="ru-RU" dirty="0"/>
              <a:t>, </a:t>
            </a:r>
            <a:r>
              <a:rPr lang="ru-RU" dirty="0" err="1"/>
              <a:t>робить</a:t>
            </a:r>
            <a:r>
              <a:rPr lang="ru-RU" dirty="0"/>
              <a:t> </a:t>
            </a:r>
            <a:r>
              <a:rPr lang="ru-RU" dirty="0" err="1"/>
              <a:t>позитивний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 на </a:t>
            </a:r>
            <a:r>
              <a:rPr lang="ru-RU" dirty="0" err="1"/>
              <a:t>зростання</a:t>
            </a:r>
            <a:r>
              <a:rPr lang="ru-RU" dirty="0"/>
              <a:t>,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, </a:t>
            </a:r>
            <a:r>
              <a:rPr lang="ru-RU" dirty="0" err="1"/>
              <a:t>нормалізує</a:t>
            </a:r>
            <a:r>
              <a:rPr lang="ru-RU" dirty="0"/>
              <a:t> </a:t>
            </a:r>
            <a:r>
              <a:rPr lang="ru-RU" dirty="0" err="1"/>
              <a:t>апетит</a:t>
            </a:r>
            <a:r>
              <a:rPr lang="ru-RU" dirty="0"/>
              <a:t>, </a:t>
            </a:r>
            <a:r>
              <a:rPr lang="ru-RU" dirty="0" err="1"/>
              <a:t>необхідний</a:t>
            </a:r>
            <a:r>
              <a:rPr lang="ru-RU" dirty="0"/>
              <a:t> для тонусу </a:t>
            </a:r>
            <a:r>
              <a:rPr lang="ru-RU" dirty="0" err="1"/>
              <a:t>м’язів</a:t>
            </a:r>
            <a:r>
              <a:rPr lang="ru-RU" dirty="0"/>
              <a:t> ШКТ і </a:t>
            </a:r>
            <a:r>
              <a:rPr lang="ru-RU" dirty="0" err="1"/>
              <a:t>серця</a:t>
            </a:r>
            <a:r>
              <a:rPr lang="ru-RU" dirty="0"/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55576" y="2060848"/>
            <a:ext cx="79208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 smtClean="0">
                <a:solidFill>
                  <a:schemeClr val="accent2">
                    <a:lumMod val="75000"/>
                  </a:schemeClr>
                </a:solidFill>
              </a:rPr>
              <a:t>Вітамін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B2</a:t>
            </a:r>
            <a:r>
              <a:rPr lang="en-US" dirty="0" smtClean="0"/>
              <a:t>: </a:t>
            </a:r>
            <a:r>
              <a:rPr lang="ru-RU" dirty="0"/>
              <a:t>спектр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вітаміну</a:t>
            </a:r>
            <a:r>
              <a:rPr lang="ru-RU" dirty="0"/>
              <a:t> В2 </a:t>
            </a:r>
            <a:r>
              <a:rPr lang="ru-RU" dirty="0" err="1"/>
              <a:t>дуже</a:t>
            </a:r>
            <a:r>
              <a:rPr lang="ru-RU" dirty="0"/>
              <a:t> широкий.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захищає</a:t>
            </a:r>
            <a:r>
              <a:rPr lang="ru-RU" dirty="0"/>
              <a:t> </a:t>
            </a:r>
            <a:r>
              <a:rPr lang="ru-RU" dirty="0" err="1"/>
              <a:t>сітківку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УФ-</a:t>
            </a:r>
            <a:r>
              <a:rPr lang="ru-RU" dirty="0" err="1"/>
              <a:t>променів</a:t>
            </a:r>
            <a:r>
              <a:rPr lang="ru-RU" dirty="0"/>
              <a:t>, </a:t>
            </a:r>
            <a:r>
              <a:rPr lang="ru-RU" dirty="0" err="1"/>
              <a:t>відповідає</a:t>
            </a:r>
            <a:r>
              <a:rPr lang="ru-RU" dirty="0"/>
              <a:t> за </a:t>
            </a:r>
            <a:r>
              <a:rPr lang="ru-RU" dirty="0" err="1"/>
              <a:t>виробництво</a:t>
            </a:r>
            <a:r>
              <a:rPr lang="ru-RU" dirty="0"/>
              <a:t> в </a:t>
            </a:r>
            <a:r>
              <a:rPr lang="ru-RU" dirty="0" err="1"/>
              <a:t>організмі</a:t>
            </a:r>
            <a:r>
              <a:rPr lang="ru-RU" dirty="0"/>
              <a:t> </a:t>
            </a:r>
            <a:r>
              <a:rPr lang="ru-RU" dirty="0" err="1"/>
              <a:t>гормонів</a:t>
            </a:r>
            <a:r>
              <a:rPr lang="ru-RU" dirty="0"/>
              <a:t> </a:t>
            </a:r>
            <a:r>
              <a:rPr lang="ru-RU" dirty="0" err="1"/>
              <a:t>стресу</a:t>
            </a:r>
            <a:r>
              <a:rPr lang="ru-RU" dirty="0"/>
              <a:t> і </a:t>
            </a:r>
            <a:r>
              <a:rPr lang="ru-RU" dirty="0" err="1"/>
              <a:t>нормальної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нервової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. </a:t>
            </a:r>
            <a:r>
              <a:rPr lang="ru-RU" dirty="0" err="1"/>
              <a:t>Допомагає</a:t>
            </a:r>
            <a:r>
              <a:rPr lang="ru-RU" dirty="0"/>
              <a:t> </a:t>
            </a:r>
            <a:r>
              <a:rPr lang="ru-RU" dirty="0" err="1"/>
              <a:t>перетворювати</a:t>
            </a:r>
            <a:r>
              <a:rPr lang="ru-RU" dirty="0"/>
              <a:t> в </a:t>
            </a:r>
            <a:r>
              <a:rPr lang="ru-RU" dirty="0" err="1"/>
              <a:t>енергію</a:t>
            </a:r>
            <a:r>
              <a:rPr lang="ru-RU" dirty="0"/>
              <a:t> </a:t>
            </a:r>
            <a:r>
              <a:rPr lang="ru-RU" dirty="0" err="1"/>
              <a:t>жири</a:t>
            </a:r>
            <a:r>
              <a:rPr lang="ru-RU" dirty="0"/>
              <a:t> і </a:t>
            </a:r>
            <a:r>
              <a:rPr lang="ru-RU" dirty="0" err="1"/>
              <a:t>вуглеводи</a:t>
            </a:r>
            <a:r>
              <a:rPr lang="ru-RU" dirty="0"/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493" y="3353404"/>
            <a:ext cx="7632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Вітамін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 B6</a:t>
            </a:r>
            <a:r>
              <a:rPr lang="ru-RU" dirty="0"/>
              <a:t>: </a:t>
            </a:r>
            <a:r>
              <a:rPr lang="ru-RU" dirty="0" err="1"/>
              <a:t>виконує</a:t>
            </a:r>
            <a:r>
              <a:rPr lang="ru-RU" dirty="0"/>
              <a:t> в </a:t>
            </a:r>
            <a:r>
              <a:rPr lang="ru-RU" dirty="0" err="1"/>
              <a:t>організмі</a:t>
            </a:r>
            <a:r>
              <a:rPr lang="ru-RU" dirty="0"/>
              <a:t> </a:t>
            </a:r>
            <a:r>
              <a:rPr lang="ru-RU" dirty="0" err="1"/>
              <a:t>безліч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, </a:t>
            </a:r>
            <a:r>
              <a:rPr lang="ru-RU" dirty="0" err="1"/>
              <a:t>основна-забезпечення</a:t>
            </a:r>
            <a:r>
              <a:rPr lang="ru-RU" dirty="0"/>
              <a:t> </a:t>
            </a:r>
            <a:r>
              <a:rPr lang="ru-RU" dirty="0" err="1"/>
              <a:t>правильної</a:t>
            </a:r>
            <a:r>
              <a:rPr lang="ru-RU" dirty="0"/>
              <a:t> </a:t>
            </a:r>
            <a:r>
              <a:rPr lang="ru-RU" dirty="0" err="1"/>
              <a:t>переробки</a:t>
            </a:r>
            <a:r>
              <a:rPr lang="ru-RU" dirty="0"/>
              <a:t> </a:t>
            </a:r>
            <a:r>
              <a:rPr lang="ru-RU" dirty="0" err="1"/>
              <a:t>амінокислот</a:t>
            </a:r>
            <a:r>
              <a:rPr lang="ru-RU" dirty="0"/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55576" y="4221088"/>
            <a:ext cx="7128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Вітамін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B12</a:t>
            </a:r>
            <a:r>
              <a:rPr lang="en-US" dirty="0"/>
              <a:t>: </a:t>
            </a:r>
            <a:r>
              <a:rPr lang="ru-RU" dirty="0" err="1"/>
              <a:t>запобігає</a:t>
            </a:r>
            <a:r>
              <a:rPr lang="ru-RU" dirty="0"/>
              <a:t> </a:t>
            </a:r>
            <a:r>
              <a:rPr lang="ru-RU" dirty="0" err="1"/>
              <a:t>появі</a:t>
            </a:r>
            <a:r>
              <a:rPr lang="ru-RU" dirty="0"/>
              <a:t> </a:t>
            </a:r>
            <a:r>
              <a:rPr lang="ru-RU" dirty="0" err="1"/>
              <a:t>анемії</a:t>
            </a:r>
            <a:r>
              <a:rPr lang="ru-RU" dirty="0"/>
              <a:t>, </a:t>
            </a:r>
            <a:r>
              <a:rPr lang="ru-RU" dirty="0" err="1"/>
              <a:t>збільшує</a:t>
            </a:r>
            <a:r>
              <a:rPr lang="ru-RU" dirty="0"/>
              <a:t> </a:t>
            </a:r>
            <a:r>
              <a:rPr lang="ru-RU" dirty="0" err="1"/>
              <a:t>енергію</a:t>
            </a:r>
            <a:r>
              <a:rPr lang="ru-RU" dirty="0"/>
              <a:t>, </a:t>
            </a:r>
            <a:r>
              <a:rPr lang="ru-RU" dirty="0" err="1"/>
              <a:t>покращує</a:t>
            </a:r>
            <a:r>
              <a:rPr lang="ru-RU" dirty="0"/>
              <a:t> </a:t>
            </a:r>
            <a:r>
              <a:rPr lang="ru-RU" dirty="0" err="1"/>
              <a:t>концентрацію</a:t>
            </a:r>
            <a:r>
              <a:rPr lang="ru-RU" dirty="0"/>
              <a:t> і </a:t>
            </a:r>
            <a:r>
              <a:rPr lang="ru-RU" dirty="0" err="1"/>
              <a:t>пам’ять</a:t>
            </a:r>
            <a:r>
              <a:rPr lang="ru-RU" dirty="0"/>
              <a:t>, </a:t>
            </a:r>
            <a:r>
              <a:rPr lang="ru-RU" dirty="0" err="1"/>
              <a:t>підтримує</a:t>
            </a:r>
            <a:r>
              <a:rPr lang="ru-RU" dirty="0"/>
              <a:t> </a:t>
            </a:r>
            <a:r>
              <a:rPr lang="ru-RU" dirty="0" err="1"/>
              <a:t>нервову</a:t>
            </a:r>
            <a:r>
              <a:rPr lang="ru-RU" dirty="0"/>
              <a:t> систему.</a:t>
            </a:r>
          </a:p>
        </p:txBody>
      </p:sp>
    </p:spTree>
    <p:extLst>
      <p:ext uri="{BB962C8B-B14F-4D97-AF65-F5344CB8AC3E}">
        <p14:creationId xmlns:p14="http://schemas.microsoft.com/office/powerpoint/2010/main" val="39901196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accent2">
                    <a:lumMod val="75000"/>
                  </a:schemeClr>
                </a:solidFill>
              </a:rPr>
              <a:t>Вітамін</a:t>
            </a:r>
            <a:r>
              <a:rPr lang="uk-UA" dirty="0" smtClean="0"/>
              <a:t>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</a:rPr>
              <a:t>с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62597"/>
            <a:ext cx="2553072" cy="2553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76846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accent2">
                    <a:lumMod val="75000"/>
                  </a:schemeClr>
                </a:solidFill>
              </a:rPr>
              <a:t>                           Вітамін</a:t>
            </a:r>
            <a:r>
              <a:rPr lang="uk-UA" dirty="0" smtClean="0"/>
              <a:t>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</a:rPr>
              <a:t>с 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1600" y="1412776"/>
            <a:ext cx="784887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Вітамін</a:t>
            </a:r>
            <a:r>
              <a:rPr lang="ru-RU" dirty="0" smtClean="0"/>
              <a:t> </a:t>
            </a:r>
            <a:r>
              <a:rPr lang="ru-RU" dirty="0"/>
              <a:t>С </a:t>
            </a:r>
            <a:r>
              <a:rPr lang="ru-RU" dirty="0" err="1"/>
              <a:t>настільки</a:t>
            </a:r>
            <a:r>
              <a:rPr lang="ru-RU" dirty="0"/>
              <a:t> </a:t>
            </a:r>
            <a:r>
              <a:rPr lang="ru-RU" dirty="0" err="1"/>
              <a:t>важливий</a:t>
            </a:r>
            <a:r>
              <a:rPr lang="ru-RU" dirty="0"/>
              <a:t> для </a:t>
            </a:r>
            <a:r>
              <a:rPr lang="ru-RU" dirty="0" err="1"/>
              <a:t>здоров’я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майже</a:t>
            </a:r>
            <a:r>
              <a:rPr lang="ru-RU" dirty="0"/>
              <a:t> </a:t>
            </a:r>
            <a:r>
              <a:rPr lang="ru-RU" dirty="0" err="1"/>
              <a:t>неможливо</a:t>
            </a:r>
            <a:endParaRPr lang="ru-RU" dirty="0"/>
          </a:p>
          <a:p>
            <a:r>
              <a:rPr lang="ru-RU" dirty="0" err="1"/>
              <a:t>представити</a:t>
            </a:r>
            <a:r>
              <a:rPr lang="ru-RU" dirty="0"/>
              <a:t> </a:t>
            </a:r>
            <a:r>
              <a:rPr lang="ru-RU" dirty="0" err="1"/>
              <a:t>собі</a:t>
            </a:r>
            <a:r>
              <a:rPr lang="ru-RU" dirty="0"/>
              <a:t> хворобу, при </a:t>
            </a:r>
            <a:r>
              <a:rPr lang="ru-RU" dirty="0" err="1"/>
              <a:t>якій</a:t>
            </a:r>
            <a:r>
              <a:rPr lang="ru-RU" dirty="0"/>
              <a:t> добавки не приводили б до того </a:t>
            </a:r>
            <a:r>
              <a:rPr lang="ru-RU" dirty="0" err="1"/>
              <a:t>чи</a:t>
            </a:r>
            <a:endParaRPr lang="ru-RU" dirty="0"/>
          </a:p>
          <a:p>
            <a:r>
              <a:rPr lang="ru-RU" dirty="0" err="1"/>
              <a:t>іншого</a:t>
            </a:r>
            <a:r>
              <a:rPr lang="ru-RU" dirty="0"/>
              <a:t> </a:t>
            </a:r>
            <a:r>
              <a:rPr lang="ru-RU" dirty="0" err="1"/>
              <a:t>покращення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/>
              <a:t> </a:t>
            </a:r>
            <a:r>
              <a:rPr lang="ru-RU" dirty="0" err="1" smtClean="0"/>
              <a:t>Аскорбінова</a:t>
            </a:r>
            <a:r>
              <a:rPr lang="ru-RU" dirty="0" smtClean="0"/>
              <a:t> </a:t>
            </a:r>
            <a:r>
              <a:rPr lang="ru-RU" dirty="0"/>
              <a:t>кислота – </a:t>
            </a:r>
            <a:r>
              <a:rPr lang="ru-RU" dirty="0" err="1"/>
              <a:t>це</a:t>
            </a:r>
            <a:r>
              <a:rPr lang="ru-RU" dirty="0"/>
              <a:t> одна з </a:t>
            </a:r>
            <a:r>
              <a:rPr lang="ru-RU" dirty="0" err="1"/>
              <a:t>головних</a:t>
            </a:r>
            <a:r>
              <a:rPr lang="ru-RU" dirty="0"/>
              <a:t> </a:t>
            </a:r>
            <a:r>
              <a:rPr lang="ru-RU" dirty="0" err="1"/>
              <a:t>поживних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 –</a:t>
            </a:r>
          </a:p>
          <a:p>
            <a:r>
              <a:rPr lang="ru-RU" dirty="0" err="1"/>
              <a:t>антиоксидантів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самостійно</a:t>
            </a:r>
            <a:r>
              <a:rPr lang="ru-RU" dirty="0"/>
              <a:t> </a:t>
            </a:r>
            <a:r>
              <a:rPr lang="ru-RU" dirty="0" err="1"/>
              <a:t>знищує</a:t>
            </a:r>
            <a:r>
              <a:rPr lang="ru-RU" dirty="0"/>
              <a:t> </a:t>
            </a:r>
            <a:r>
              <a:rPr lang="ru-RU" dirty="0" err="1"/>
              <a:t>вільні</a:t>
            </a:r>
            <a:r>
              <a:rPr lang="ru-RU" dirty="0"/>
              <a:t> </a:t>
            </a:r>
            <a:r>
              <a:rPr lang="ru-RU" dirty="0" err="1"/>
              <a:t>радикали</a:t>
            </a:r>
            <a:r>
              <a:rPr lang="ru-RU" dirty="0"/>
              <a:t> і </a:t>
            </a:r>
            <a:r>
              <a:rPr lang="ru-RU" dirty="0" err="1"/>
              <a:t>мікробні</a:t>
            </a:r>
            <a:endParaRPr lang="ru-RU" dirty="0"/>
          </a:p>
          <a:p>
            <a:r>
              <a:rPr lang="ru-RU" dirty="0" err="1"/>
              <a:t>інфекції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продовжує</a:t>
            </a:r>
            <a:r>
              <a:rPr lang="ru-RU" dirty="0"/>
              <a:t> </a:t>
            </a:r>
            <a:r>
              <a:rPr lang="ru-RU" dirty="0" err="1"/>
              <a:t>життєдіяльність</a:t>
            </a:r>
            <a:r>
              <a:rPr lang="ru-RU" dirty="0"/>
              <a:t> </a:t>
            </a:r>
            <a:r>
              <a:rPr lang="ru-RU" dirty="0" err="1"/>
              <a:t>вільних</a:t>
            </a:r>
            <a:r>
              <a:rPr lang="ru-RU" dirty="0"/>
              <a:t> </a:t>
            </a:r>
            <a:r>
              <a:rPr lang="ru-RU" dirty="0" err="1"/>
              <a:t>антиоксидантів</a:t>
            </a:r>
            <a:r>
              <a:rPr lang="ru-RU" dirty="0"/>
              <a:t>,</a:t>
            </a:r>
          </a:p>
          <a:p>
            <a:r>
              <a:rPr lang="ru-RU" dirty="0" err="1"/>
              <a:t>включаючи</a:t>
            </a:r>
            <a:r>
              <a:rPr lang="ru-RU" dirty="0"/>
              <a:t> </a:t>
            </a:r>
            <a:r>
              <a:rPr lang="ru-RU" dirty="0" err="1"/>
              <a:t>вітамін</a:t>
            </a:r>
            <a:r>
              <a:rPr lang="ru-RU" dirty="0"/>
              <a:t> Е і </a:t>
            </a:r>
            <a:r>
              <a:rPr lang="ru-RU" dirty="0" err="1"/>
              <a:t>глутатіон</a:t>
            </a:r>
            <a:r>
              <a:rPr lang="ru-RU" dirty="0"/>
              <a:t>. </a:t>
            </a:r>
            <a:r>
              <a:rPr lang="ru-RU" dirty="0" err="1"/>
              <a:t>Хоча</a:t>
            </a:r>
            <a:r>
              <a:rPr lang="ru-RU" dirty="0"/>
              <a:t> вона </a:t>
            </a:r>
            <a:r>
              <a:rPr lang="ru-RU" dirty="0" err="1"/>
              <a:t>виявляє</a:t>
            </a:r>
            <a:r>
              <a:rPr lang="ru-RU" dirty="0"/>
              <a:t> і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, та</a:t>
            </a:r>
          </a:p>
          <a:p>
            <a:r>
              <a:rPr lang="ru-RU" dirty="0" err="1"/>
              <a:t>основна</a:t>
            </a:r>
            <a:r>
              <a:rPr lang="ru-RU" dirty="0"/>
              <a:t> </a:t>
            </a:r>
            <a:r>
              <a:rPr lang="ru-RU" dirty="0" err="1"/>
              <a:t>полягає</a:t>
            </a:r>
            <a:r>
              <a:rPr lang="ru-RU" dirty="0"/>
              <a:t> в тому, </a:t>
            </a:r>
            <a:r>
              <a:rPr lang="ru-RU" dirty="0" err="1"/>
              <a:t>що</a:t>
            </a:r>
            <a:r>
              <a:rPr lang="ru-RU" dirty="0"/>
              <a:t> люди 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вживають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вітаміну</a:t>
            </a:r>
            <a:r>
              <a:rPr lang="ru-RU" dirty="0"/>
              <a:t> С, </a:t>
            </a:r>
            <a:r>
              <a:rPr lang="ru-RU" dirty="0" err="1" smtClean="0"/>
              <a:t>живуть</a:t>
            </a:r>
            <a:r>
              <a:rPr lang="ru-RU" dirty="0" smtClean="0"/>
              <a:t> </a:t>
            </a:r>
            <a:r>
              <a:rPr lang="ru-RU" dirty="0" err="1" smtClean="0"/>
              <a:t>довше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ті</a:t>
            </a:r>
            <a:r>
              <a:rPr lang="ru-RU" dirty="0"/>
              <a:t> , </a:t>
            </a:r>
            <a:r>
              <a:rPr lang="ru-RU" dirty="0" err="1"/>
              <a:t>хто</a:t>
            </a:r>
            <a:r>
              <a:rPr lang="ru-RU" dirty="0"/>
              <a:t> </a:t>
            </a:r>
            <a:r>
              <a:rPr lang="ru-RU" dirty="0" err="1"/>
              <a:t>вживає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менше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709099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accent2">
                    <a:lumMod val="75000"/>
                  </a:schemeClr>
                </a:solidFill>
              </a:rPr>
              <a:t>Вітамін</a:t>
            </a:r>
            <a:r>
              <a:rPr lang="uk-UA" dirty="0" smtClean="0"/>
              <a:t> 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d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46123"/>
            <a:ext cx="2592288" cy="2592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8747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                        </a:t>
            </a:r>
            <a:r>
              <a:rPr lang="uk-UA" dirty="0" smtClean="0">
                <a:solidFill>
                  <a:schemeClr val="accent2">
                    <a:lumMod val="75000"/>
                  </a:schemeClr>
                </a:solidFill>
              </a:rPr>
              <a:t>Вітамін 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D </a:t>
            </a:r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971600" y="1124744"/>
            <a:ext cx="698477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/>
              <a:t>Вітамін</a:t>
            </a:r>
            <a:r>
              <a:rPr lang="ru-RU" dirty="0"/>
              <a:t> </a:t>
            </a:r>
            <a:r>
              <a:rPr lang="en-US" dirty="0"/>
              <a:t>D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група</a:t>
            </a:r>
            <a:r>
              <a:rPr lang="ru-RU" dirty="0"/>
              <a:t> </a:t>
            </a:r>
            <a:r>
              <a:rPr lang="ru-RU" dirty="0" err="1"/>
              <a:t>жиророзчинних</a:t>
            </a:r>
            <a:r>
              <a:rPr lang="ru-RU" dirty="0"/>
              <a:t> </a:t>
            </a:r>
            <a:r>
              <a:rPr lang="ru-RU" dirty="0" err="1"/>
              <a:t>вітамінів</a:t>
            </a:r>
            <a:r>
              <a:rPr lang="ru-RU" dirty="0"/>
              <a:t> (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розчиняються</a:t>
            </a:r>
            <a:r>
              <a:rPr lang="ru-RU" dirty="0"/>
              <a:t> в жирах і </a:t>
            </a:r>
            <a:r>
              <a:rPr lang="ru-RU" dirty="0" err="1"/>
              <a:t>органічних</a:t>
            </a:r>
            <a:r>
              <a:rPr lang="ru-RU" dirty="0"/>
              <a:t> </a:t>
            </a:r>
            <a:r>
              <a:rPr lang="ru-RU" dirty="0" err="1"/>
              <a:t>сполуках</a:t>
            </a:r>
            <a:r>
              <a:rPr lang="ru-RU" dirty="0"/>
              <a:t> і </a:t>
            </a:r>
            <a:r>
              <a:rPr lang="ru-RU" dirty="0" err="1"/>
              <a:t>нерозчинні</a:t>
            </a:r>
            <a:r>
              <a:rPr lang="ru-RU" dirty="0"/>
              <a:t> у </a:t>
            </a:r>
            <a:r>
              <a:rPr lang="ru-RU" dirty="0" err="1"/>
              <a:t>воді</a:t>
            </a:r>
            <a:r>
              <a:rPr lang="ru-RU" dirty="0"/>
              <a:t>),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утворюються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дією</a:t>
            </a:r>
            <a:r>
              <a:rPr lang="ru-RU" dirty="0"/>
              <a:t> </a:t>
            </a:r>
            <a:r>
              <a:rPr lang="ru-RU" dirty="0" err="1"/>
              <a:t>ультрафіолетового</a:t>
            </a:r>
            <a:r>
              <a:rPr lang="ru-RU" dirty="0"/>
              <a:t> </a:t>
            </a:r>
            <a:r>
              <a:rPr lang="ru-RU" dirty="0" err="1"/>
              <a:t>опромінення</a:t>
            </a:r>
            <a:r>
              <a:rPr lang="ru-RU" dirty="0"/>
              <a:t> в тканинах </a:t>
            </a:r>
            <a:r>
              <a:rPr lang="ru-RU" dirty="0" err="1"/>
              <a:t>тварин</a:t>
            </a:r>
            <a:r>
              <a:rPr lang="ru-RU" dirty="0"/>
              <a:t> і </a:t>
            </a:r>
            <a:r>
              <a:rPr lang="ru-RU" dirty="0" err="1"/>
              <a:t>рослин</a:t>
            </a:r>
            <a:r>
              <a:rPr lang="ru-RU" dirty="0"/>
              <a:t> з </a:t>
            </a:r>
            <a:r>
              <a:rPr lang="ru-RU" dirty="0" err="1"/>
              <a:t>стеринів</a:t>
            </a:r>
            <a:r>
              <a:rPr lang="ru-RU" dirty="0" smtClean="0"/>
              <a:t>.</a:t>
            </a:r>
          </a:p>
          <a:p>
            <a:endParaRPr lang="en-US" dirty="0" smtClean="0"/>
          </a:p>
          <a:p>
            <a:r>
              <a:rPr lang="uk-UA" dirty="0" smtClean="0"/>
              <a:t>У разі</a:t>
            </a:r>
            <a:r>
              <a:rPr lang="ru-RU" dirty="0" smtClean="0"/>
              <a:t> </a:t>
            </a:r>
            <a:r>
              <a:rPr lang="ru-RU" dirty="0" err="1"/>
              <a:t>недостатності</a:t>
            </a:r>
            <a:r>
              <a:rPr lang="ru-RU" dirty="0"/>
              <a:t> </a:t>
            </a:r>
            <a:r>
              <a:rPr lang="ru-RU" dirty="0" err="1"/>
              <a:t>вітамінів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en-US" dirty="0"/>
              <a:t>D, </a:t>
            </a:r>
            <a:r>
              <a:rPr lang="ru-RU" dirty="0"/>
              <a:t>у </a:t>
            </a:r>
            <a:r>
              <a:rPr lang="ru-RU" dirty="0" err="1"/>
              <a:t>дітей</a:t>
            </a:r>
            <a:r>
              <a:rPr lang="ru-RU" dirty="0"/>
              <a:t> </a:t>
            </a:r>
            <a:r>
              <a:rPr lang="ru-RU" dirty="0" err="1"/>
              <a:t>переважно</a:t>
            </a:r>
            <a:r>
              <a:rPr lang="ru-RU" dirty="0"/>
              <a:t> перших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з'являються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 </a:t>
            </a:r>
            <a:r>
              <a:rPr lang="ru-RU" dirty="0" err="1"/>
              <a:t>рахіту</a:t>
            </a:r>
            <a:r>
              <a:rPr lang="ru-RU" dirty="0"/>
              <a:t>. В </a:t>
            </a:r>
            <a:r>
              <a:rPr lang="ru-RU" dirty="0" err="1"/>
              <a:t>дорослих</a:t>
            </a:r>
            <a:r>
              <a:rPr lang="ru-RU" dirty="0"/>
              <a:t> (особливо у </a:t>
            </a:r>
            <a:r>
              <a:rPr lang="ru-RU" dirty="0" err="1"/>
              <a:t>вагітних</a:t>
            </a:r>
            <a:r>
              <a:rPr lang="ru-RU" dirty="0"/>
              <a:t> </a:t>
            </a:r>
            <a:r>
              <a:rPr lang="ru-RU" dirty="0" err="1"/>
              <a:t>жінок</a:t>
            </a:r>
            <a:r>
              <a:rPr lang="ru-RU" dirty="0"/>
              <a:t>), </a:t>
            </a:r>
            <a:r>
              <a:rPr lang="ru-RU" dirty="0" err="1"/>
              <a:t>які</a:t>
            </a:r>
            <a:r>
              <a:rPr lang="ru-RU" dirty="0"/>
              <a:t> мало </a:t>
            </a:r>
            <a:r>
              <a:rPr lang="ru-RU" dirty="0" err="1"/>
              <a:t>перебувають</a:t>
            </a:r>
            <a:r>
              <a:rPr lang="ru-RU" dirty="0"/>
              <a:t> на </a:t>
            </a:r>
            <a:r>
              <a:rPr lang="ru-RU" dirty="0" err="1"/>
              <a:t>сонці</a:t>
            </a:r>
            <a:r>
              <a:rPr lang="ru-RU" dirty="0"/>
              <a:t>, не </a:t>
            </a:r>
            <a:r>
              <a:rPr lang="ru-RU" dirty="0" err="1"/>
              <a:t>вживають</a:t>
            </a:r>
            <a:r>
              <a:rPr lang="ru-RU" dirty="0"/>
              <a:t> </a:t>
            </a:r>
            <a:r>
              <a:rPr lang="ru-RU" dirty="0" err="1"/>
              <a:t>достатньо</a:t>
            </a:r>
            <a:r>
              <a:rPr lang="ru-RU" dirty="0"/>
              <a:t> </a:t>
            </a:r>
            <a:r>
              <a:rPr lang="ru-RU" dirty="0" err="1"/>
              <a:t>повноцінної</a:t>
            </a:r>
            <a:r>
              <a:rPr lang="ru-RU" dirty="0"/>
              <a:t> </a:t>
            </a:r>
            <a:r>
              <a:rPr lang="ru-RU" dirty="0" err="1"/>
              <a:t>їжі</a:t>
            </a:r>
            <a:r>
              <a:rPr lang="ru-RU" dirty="0"/>
              <a:t>, </a:t>
            </a:r>
            <a:r>
              <a:rPr lang="ru-RU" dirty="0" err="1"/>
              <a:t>кісткова</a:t>
            </a:r>
            <a:r>
              <a:rPr lang="ru-RU" dirty="0"/>
              <a:t> тканина </a:t>
            </a:r>
            <a:r>
              <a:rPr lang="ru-RU" dirty="0" err="1"/>
              <a:t>втрачає</a:t>
            </a:r>
            <a:r>
              <a:rPr lang="ru-RU" dirty="0"/>
              <a:t> </a:t>
            </a:r>
            <a:r>
              <a:rPr lang="ru-RU" dirty="0" err="1"/>
              <a:t>кальцій</a:t>
            </a:r>
            <a:r>
              <a:rPr lang="ru-RU" dirty="0"/>
              <a:t> і </a:t>
            </a:r>
            <a:r>
              <a:rPr lang="ru-RU" dirty="0" err="1"/>
              <a:t>кістки</a:t>
            </a:r>
            <a:r>
              <a:rPr lang="ru-RU" dirty="0"/>
              <a:t> </a:t>
            </a:r>
            <a:r>
              <a:rPr lang="ru-RU" dirty="0" err="1"/>
              <a:t>розм'якшуються</a:t>
            </a:r>
            <a:r>
              <a:rPr lang="ru-RU" dirty="0"/>
              <a:t>. В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випадках</a:t>
            </a:r>
            <a:r>
              <a:rPr lang="ru-RU" dirty="0"/>
              <a:t> </a:t>
            </a:r>
            <a:r>
              <a:rPr lang="ru-RU" dirty="0" err="1"/>
              <a:t>таке</a:t>
            </a:r>
            <a:r>
              <a:rPr lang="ru-RU" dirty="0"/>
              <a:t> </a:t>
            </a:r>
            <a:r>
              <a:rPr lang="ru-RU" dirty="0" err="1"/>
              <a:t>явище</a:t>
            </a:r>
            <a:r>
              <a:rPr lang="ru-RU" dirty="0"/>
              <a:t> </a:t>
            </a:r>
            <a:r>
              <a:rPr lang="ru-RU" dirty="0" err="1"/>
              <a:t>називають</a:t>
            </a:r>
            <a:r>
              <a:rPr lang="ru-RU" dirty="0"/>
              <a:t> остеопорозом</a:t>
            </a:r>
            <a:r>
              <a:rPr lang="ru-RU" dirty="0" smtClean="0"/>
              <a:t>. До того ж,  </a:t>
            </a:r>
            <a:r>
              <a:rPr lang="ru-RU" dirty="0" err="1" smtClean="0"/>
              <a:t>недостатність</a:t>
            </a:r>
            <a:r>
              <a:rPr lang="ru-RU" dirty="0" smtClean="0"/>
              <a:t> </a:t>
            </a:r>
            <a:r>
              <a:rPr lang="ru-RU" dirty="0" err="1"/>
              <a:t>вітамінів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en-US" dirty="0"/>
              <a:t>D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розвинутись</a:t>
            </a:r>
            <a:r>
              <a:rPr lang="ru-RU" dirty="0"/>
              <a:t> і у </a:t>
            </a:r>
            <a:r>
              <a:rPr lang="ru-RU" dirty="0" err="1"/>
              <a:t>дітей</a:t>
            </a:r>
            <a:r>
              <a:rPr lang="ru-RU" dirty="0"/>
              <a:t> старших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, особливо в </a:t>
            </a:r>
            <a:r>
              <a:rPr lang="ru-RU" dirty="0" err="1"/>
              <a:t>періоди</a:t>
            </a:r>
            <a:r>
              <a:rPr lang="ru-RU" dirty="0"/>
              <a:t> </a:t>
            </a:r>
            <a:r>
              <a:rPr lang="ru-RU" dirty="0" err="1"/>
              <a:t>інтенсивного</a:t>
            </a:r>
            <a:r>
              <a:rPr lang="ru-RU" dirty="0"/>
              <a:t> </a:t>
            </a:r>
            <a:r>
              <a:rPr lang="ru-RU" dirty="0" smtClean="0"/>
              <a:t>росту.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69299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accent2">
                    <a:lumMod val="75000"/>
                  </a:schemeClr>
                </a:solidFill>
              </a:rPr>
              <a:t>Вітамін</a:t>
            </a:r>
            <a:r>
              <a:rPr lang="uk-UA" dirty="0" smtClean="0"/>
              <a:t>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</a:rPr>
              <a:t>Е</a:t>
            </a:r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32656"/>
            <a:ext cx="2857500" cy="23812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4318531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accent2">
                    <a:lumMod val="75000"/>
                  </a:schemeClr>
                </a:solidFill>
              </a:rPr>
              <a:t>                             Вітамін</a:t>
            </a:r>
            <a:r>
              <a:rPr lang="uk-UA" dirty="0" smtClean="0"/>
              <a:t>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</a:rPr>
              <a:t>е</a:t>
            </a:r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827584" y="1196752"/>
            <a:ext cx="66247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Захищає клітини мембрани від пошкоджень,стимулює життєздатність статевих клітин, відповідає за збереження вагітності. 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4110" y="2348880"/>
            <a:ext cx="3871683" cy="2488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37990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accent2">
                    <a:lumMod val="75000"/>
                  </a:schemeClr>
                </a:solidFill>
              </a:rPr>
              <a:t>Вітамін</a:t>
            </a:r>
            <a:r>
              <a:rPr lang="uk-UA" dirty="0" smtClean="0"/>
              <a:t>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</a:rPr>
              <a:t>К</a:t>
            </a:r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260648"/>
            <a:ext cx="1876425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07754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accent2">
                    <a:lumMod val="75000"/>
                  </a:schemeClr>
                </a:solidFill>
              </a:rPr>
              <a:t>                    Вітамін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</a:rPr>
              <a:t>К 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27584" y="1196752"/>
            <a:ext cx="763284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/>
              <a:t>Вітамін</a:t>
            </a:r>
            <a:r>
              <a:rPr lang="ru-RU" dirty="0"/>
              <a:t> К — </a:t>
            </a:r>
            <a:r>
              <a:rPr lang="ru-RU" dirty="0" err="1"/>
              <a:t>необхідний</a:t>
            </a:r>
            <a:r>
              <a:rPr lang="ru-RU" dirty="0"/>
              <a:t> для </a:t>
            </a:r>
            <a:r>
              <a:rPr lang="ru-RU" dirty="0" err="1"/>
              <a:t>вироблення</a:t>
            </a:r>
            <a:r>
              <a:rPr lang="ru-RU" dirty="0"/>
              <a:t> у </a:t>
            </a:r>
            <a:r>
              <a:rPr lang="ru-RU" dirty="0" err="1"/>
              <a:t>печінці</a:t>
            </a:r>
            <a:r>
              <a:rPr lang="ru-RU" dirty="0"/>
              <a:t> </a:t>
            </a:r>
            <a:r>
              <a:rPr lang="ru-RU" dirty="0" err="1"/>
              <a:t>протромбіну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протеїнів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беруть</a:t>
            </a:r>
            <a:r>
              <a:rPr lang="ru-RU" dirty="0"/>
              <a:t> участь у </a:t>
            </a:r>
            <a:r>
              <a:rPr lang="ru-RU" dirty="0" err="1"/>
              <a:t>процесах</a:t>
            </a:r>
            <a:r>
              <a:rPr lang="ru-RU" dirty="0"/>
              <a:t> </a:t>
            </a:r>
            <a:r>
              <a:rPr lang="ru-RU" dirty="0" err="1"/>
              <a:t>зсіданні</a:t>
            </a:r>
            <a:r>
              <a:rPr lang="ru-RU" dirty="0"/>
              <a:t> </a:t>
            </a:r>
            <a:r>
              <a:rPr lang="ru-RU" dirty="0" err="1"/>
              <a:t>крові</a:t>
            </a:r>
            <a:r>
              <a:rPr lang="ru-RU" dirty="0"/>
              <a:t>, </a:t>
            </a:r>
            <a:r>
              <a:rPr lang="ru-RU" dirty="0" err="1"/>
              <a:t>регуляції</a:t>
            </a:r>
            <a:r>
              <a:rPr lang="ru-RU" dirty="0"/>
              <a:t> </a:t>
            </a:r>
            <a:r>
              <a:rPr lang="ru-RU" dirty="0" err="1"/>
              <a:t>ектопічної</a:t>
            </a:r>
            <a:r>
              <a:rPr lang="ru-RU" dirty="0"/>
              <a:t> </a:t>
            </a:r>
            <a:r>
              <a:rPr lang="ru-RU" dirty="0" err="1"/>
              <a:t>кальцифікації</a:t>
            </a:r>
            <a:r>
              <a:rPr lang="ru-RU" dirty="0"/>
              <a:t> та </a:t>
            </a:r>
            <a:r>
              <a:rPr lang="ru-RU" dirty="0" err="1" smtClean="0"/>
              <a:t>ін.Сприяє</a:t>
            </a:r>
            <a:r>
              <a:rPr lang="ru-RU" dirty="0" smtClean="0"/>
              <a:t> </a:t>
            </a:r>
            <a:r>
              <a:rPr lang="ru-RU" dirty="0" err="1"/>
              <a:t>зміцненню</a:t>
            </a:r>
            <a:r>
              <a:rPr lang="ru-RU" dirty="0"/>
              <a:t> </a:t>
            </a:r>
            <a:r>
              <a:rPr lang="ru-RU" dirty="0" err="1"/>
              <a:t>капілярів</a:t>
            </a:r>
            <a:r>
              <a:rPr lang="ru-RU" dirty="0"/>
              <a:t> та </a:t>
            </a:r>
            <a:r>
              <a:rPr lang="ru-RU" dirty="0" err="1"/>
              <a:t>припиненню</a:t>
            </a:r>
            <a:r>
              <a:rPr lang="ru-RU" dirty="0"/>
              <a:t> </a:t>
            </a:r>
            <a:r>
              <a:rPr lang="ru-RU" dirty="0" err="1"/>
              <a:t>кровотеч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 err="1"/>
              <a:t>Значна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вітаміну</a:t>
            </a:r>
            <a:r>
              <a:rPr lang="ru-RU" dirty="0"/>
              <a:t> </a:t>
            </a:r>
            <a:r>
              <a:rPr lang="ru-RU" dirty="0" err="1"/>
              <a:t>міститься</a:t>
            </a:r>
            <a:r>
              <a:rPr lang="ru-RU" dirty="0"/>
              <a:t> у </a:t>
            </a:r>
            <a:r>
              <a:rPr lang="ru-RU" dirty="0" err="1"/>
              <a:t>білокачанній</a:t>
            </a:r>
            <a:r>
              <a:rPr lang="ru-RU" dirty="0"/>
              <a:t> </a:t>
            </a:r>
            <a:r>
              <a:rPr lang="ru-RU" dirty="0" err="1"/>
              <a:t>капусті</a:t>
            </a:r>
            <a:r>
              <a:rPr lang="ru-RU" dirty="0"/>
              <a:t>, </a:t>
            </a:r>
            <a:r>
              <a:rPr lang="ru-RU" dirty="0" err="1"/>
              <a:t>гарбузах</a:t>
            </a:r>
            <a:r>
              <a:rPr lang="ru-RU" dirty="0"/>
              <a:t>, </a:t>
            </a:r>
            <a:r>
              <a:rPr lang="ru-RU" dirty="0" err="1"/>
              <a:t>щавлі</a:t>
            </a:r>
            <a:r>
              <a:rPr lang="ru-RU" dirty="0"/>
              <a:t>, </a:t>
            </a:r>
            <a:r>
              <a:rPr lang="ru-RU" dirty="0" err="1"/>
              <a:t>печінці</a:t>
            </a:r>
            <a:r>
              <a:rPr lang="ru-RU" dirty="0"/>
              <a:t>, </a:t>
            </a:r>
            <a:r>
              <a:rPr lang="ru-RU" dirty="0" err="1"/>
              <a:t>шпинаті</a:t>
            </a:r>
            <a:r>
              <a:rPr lang="ru-RU" dirty="0"/>
              <a:t>. Є </a:t>
            </a:r>
            <a:r>
              <a:rPr lang="ru-RU" dirty="0" err="1"/>
              <a:t>він</a:t>
            </a:r>
            <a:r>
              <a:rPr lang="ru-RU" dirty="0"/>
              <a:t> у </a:t>
            </a:r>
            <a:r>
              <a:rPr lang="ru-RU" dirty="0" err="1"/>
              <a:t>картоплі</a:t>
            </a:r>
            <a:r>
              <a:rPr lang="ru-RU" dirty="0"/>
              <a:t>, томатах, </a:t>
            </a:r>
            <a:r>
              <a:rPr lang="ru-RU" dirty="0" err="1"/>
              <a:t>горосі</a:t>
            </a:r>
            <a:r>
              <a:rPr lang="ru-RU" dirty="0"/>
              <a:t>, </a:t>
            </a:r>
            <a:r>
              <a:rPr lang="ru-RU" dirty="0" err="1"/>
              <a:t>яйцях</a:t>
            </a:r>
            <a:r>
              <a:rPr lang="ru-RU" dirty="0"/>
              <a:t>, </a:t>
            </a:r>
            <a:r>
              <a:rPr lang="ru-RU" dirty="0" err="1"/>
              <a:t>моркві</a:t>
            </a:r>
            <a:r>
              <a:rPr lang="ru-RU" dirty="0"/>
              <a:t>, </a:t>
            </a:r>
            <a:r>
              <a:rPr lang="ru-RU" dirty="0" err="1"/>
              <a:t>буряках</a:t>
            </a:r>
            <a:r>
              <a:rPr lang="ru-RU" dirty="0"/>
              <a:t>. </a:t>
            </a:r>
            <a:r>
              <a:rPr lang="ru-RU" dirty="0" err="1"/>
              <a:t>Добова</a:t>
            </a:r>
            <a:r>
              <a:rPr lang="ru-RU" dirty="0"/>
              <a:t> потреба у </a:t>
            </a:r>
            <a:r>
              <a:rPr lang="ru-RU" dirty="0" err="1"/>
              <a:t>вітаміні</a:t>
            </a:r>
            <a:r>
              <a:rPr lang="ru-RU" dirty="0"/>
              <a:t> </a:t>
            </a:r>
            <a:r>
              <a:rPr lang="ru-RU" dirty="0" err="1"/>
              <a:t>значно</a:t>
            </a:r>
            <a:r>
              <a:rPr lang="ru-RU" dirty="0"/>
              <a:t> </a:t>
            </a:r>
            <a:r>
              <a:rPr lang="ru-RU" dirty="0" err="1"/>
              <a:t>збільшується</a:t>
            </a:r>
            <a:r>
              <a:rPr lang="ru-RU" dirty="0"/>
              <a:t> при гепатитах, </a:t>
            </a:r>
            <a:r>
              <a:rPr lang="ru-RU" dirty="0" err="1"/>
              <a:t>цирозі</a:t>
            </a:r>
            <a:r>
              <a:rPr lang="ru-RU" dirty="0"/>
              <a:t> </a:t>
            </a:r>
            <a:r>
              <a:rPr lang="ru-RU" dirty="0" err="1"/>
              <a:t>печінки</a:t>
            </a:r>
            <a:r>
              <a:rPr lang="ru-RU" dirty="0"/>
              <a:t>, </a:t>
            </a:r>
            <a:r>
              <a:rPr lang="ru-RU" dirty="0" err="1"/>
              <a:t>жовчокам'яній</a:t>
            </a:r>
            <a:r>
              <a:rPr lang="ru-RU" dirty="0"/>
              <a:t> </a:t>
            </a:r>
            <a:r>
              <a:rPr lang="ru-RU" dirty="0" err="1"/>
              <a:t>недузі</a:t>
            </a:r>
            <a:r>
              <a:rPr lang="ru-RU" dirty="0"/>
              <a:t>, хворобах кишечника, </a:t>
            </a:r>
            <a:r>
              <a:rPr lang="ru-RU" dirty="0" err="1"/>
              <a:t>кровотечах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при </a:t>
            </a:r>
            <a:r>
              <a:rPr lang="ru-RU" dirty="0" err="1"/>
              <a:t>тривалому</a:t>
            </a:r>
            <a:r>
              <a:rPr lang="ru-RU" dirty="0"/>
              <a:t> </a:t>
            </a:r>
            <a:r>
              <a:rPr lang="ru-RU" dirty="0" err="1"/>
              <a:t>застосуванні</a:t>
            </a:r>
            <a:r>
              <a:rPr lang="ru-RU" dirty="0"/>
              <a:t> </a:t>
            </a:r>
            <a:r>
              <a:rPr lang="ru-RU" dirty="0" err="1"/>
              <a:t>антибіотиків</a:t>
            </a:r>
            <a:r>
              <a:rPr lang="ru-RU" dirty="0"/>
              <a:t> та </a:t>
            </a:r>
            <a:r>
              <a:rPr lang="ru-RU" dirty="0" err="1"/>
              <a:t>сульфаніламідних</a:t>
            </a:r>
            <a:r>
              <a:rPr lang="ru-RU" dirty="0"/>
              <a:t> </a:t>
            </a:r>
            <a:r>
              <a:rPr lang="ru-RU" dirty="0" err="1" smtClean="0"/>
              <a:t>препараті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02029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7520940" cy="548640"/>
          </a:xfrm>
        </p:spPr>
        <p:txBody>
          <a:bodyPr/>
          <a:lstStyle/>
          <a:p>
            <a:r>
              <a:rPr lang="uk-UA" dirty="0" smtClean="0">
                <a:solidFill>
                  <a:srgbClr val="FFC000"/>
                </a:solidFill>
              </a:rPr>
              <a:t>Сторінка з історії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04" y="1308479"/>
            <a:ext cx="554461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0" i="0" dirty="0" smtClean="0">
                <a:solidFill>
                  <a:srgbClr val="414141"/>
                </a:solidFill>
                <a:effectLst/>
                <a:latin typeface="PFDinTextCondProRegular"/>
              </a:rPr>
              <a:t>До </a:t>
            </a:r>
            <a:r>
              <a:rPr lang="ru-RU" b="0" i="0" dirty="0" err="1" smtClean="0">
                <a:solidFill>
                  <a:srgbClr val="414141"/>
                </a:solidFill>
                <a:effectLst/>
                <a:latin typeface="PFDinTextCondProRegular"/>
              </a:rPr>
              <a:t>кінця</a:t>
            </a:r>
            <a:r>
              <a:rPr lang="ru-RU" b="0" i="0" dirty="0" smtClean="0">
                <a:solidFill>
                  <a:srgbClr val="414141"/>
                </a:solidFill>
                <a:effectLst/>
                <a:latin typeface="PFDinTextCondProRegular"/>
              </a:rPr>
              <a:t> </a:t>
            </a:r>
            <a:r>
              <a:rPr lang="en-US" b="0" i="0" dirty="0" smtClean="0">
                <a:solidFill>
                  <a:srgbClr val="414141"/>
                </a:solidFill>
                <a:effectLst/>
                <a:latin typeface="PFDinTextCondProRegular"/>
              </a:rPr>
              <a:t>XIX </a:t>
            </a:r>
            <a:r>
              <a:rPr lang="ru-RU" b="0" i="0" dirty="0" err="1" smtClean="0">
                <a:solidFill>
                  <a:srgbClr val="414141"/>
                </a:solidFill>
                <a:effectLst/>
                <a:latin typeface="PFDinTextCondProRegular"/>
              </a:rPr>
              <a:t>століття</a:t>
            </a:r>
            <a:r>
              <a:rPr lang="ru-RU" b="0" i="0" dirty="0" smtClean="0">
                <a:solidFill>
                  <a:srgbClr val="414141"/>
                </a:solidFill>
                <a:effectLst/>
                <a:latin typeface="PFDinTextCondProRegular"/>
              </a:rPr>
              <a:t> дивна й </a:t>
            </a:r>
            <a:r>
              <a:rPr lang="ru-RU" b="0" i="0" dirty="0" err="1" smtClean="0">
                <a:solidFill>
                  <a:srgbClr val="414141"/>
                </a:solidFill>
                <a:effectLst/>
                <a:latin typeface="PFDinTextCondProRegular"/>
              </a:rPr>
              <a:t>небезпечна</a:t>
            </a:r>
            <a:r>
              <a:rPr lang="ru-RU" b="0" i="0" dirty="0" smtClean="0">
                <a:solidFill>
                  <a:srgbClr val="414141"/>
                </a:solidFill>
                <a:effectLst/>
                <a:latin typeface="PFDinTextCondProRegular"/>
              </a:rPr>
              <a:t> хвороба </a:t>
            </a:r>
            <a:r>
              <a:rPr lang="ru-RU" b="0" i="0" dirty="0" err="1" smtClean="0">
                <a:solidFill>
                  <a:srgbClr val="414141"/>
                </a:solidFill>
                <a:effectLst/>
                <a:latin typeface="PFDinTextCondProRegular"/>
              </a:rPr>
              <a:t>під</a:t>
            </a:r>
            <a:r>
              <a:rPr lang="ru-RU" b="0" i="0" dirty="0" smtClean="0">
                <a:solidFill>
                  <a:srgbClr val="414141"/>
                </a:solidFill>
                <a:effectLst/>
                <a:latin typeface="PFDinTextCondProRegular"/>
              </a:rPr>
              <a:t> </a:t>
            </a:r>
            <a:r>
              <a:rPr lang="ru-RU" b="0" i="0" dirty="0" err="1" smtClean="0">
                <a:solidFill>
                  <a:srgbClr val="414141"/>
                </a:solidFill>
                <a:effectLst/>
                <a:latin typeface="PFDinTextCondProRegular"/>
              </a:rPr>
              <a:t>назвою</a:t>
            </a:r>
            <a:r>
              <a:rPr lang="ru-RU" b="0" i="0" dirty="0" smtClean="0">
                <a:solidFill>
                  <a:srgbClr val="414141"/>
                </a:solidFill>
                <a:effectLst/>
                <a:latin typeface="PFDinTextCondProRegular"/>
              </a:rPr>
              <a:t> «цинга» часто </a:t>
            </a:r>
            <a:r>
              <a:rPr lang="ru-RU" b="0" i="0" dirty="0" err="1" smtClean="0">
                <a:solidFill>
                  <a:srgbClr val="414141"/>
                </a:solidFill>
                <a:effectLst/>
                <a:latin typeface="PFDinTextCondProRegular"/>
              </a:rPr>
              <a:t>вражала</a:t>
            </a:r>
            <a:r>
              <a:rPr lang="ru-RU" b="0" i="0" dirty="0" smtClean="0">
                <a:solidFill>
                  <a:srgbClr val="414141"/>
                </a:solidFill>
                <a:effectLst/>
                <a:latin typeface="PFDinTextCondProRegular"/>
              </a:rPr>
              <a:t> </a:t>
            </a:r>
            <a:r>
              <a:rPr lang="ru-RU" b="0" i="0" dirty="0" err="1" smtClean="0">
                <a:solidFill>
                  <a:srgbClr val="414141"/>
                </a:solidFill>
                <a:effectLst/>
                <a:latin typeface="PFDinTextCondProRegular"/>
              </a:rPr>
              <a:t>команди</a:t>
            </a:r>
            <a:r>
              <a:rPr lang="ru-RU" b="0" i="0" dirty="0" smtClean="0">
                <a:solidFill>
                  <a:srgbClr val="414141"/>
                </a:solidFill>
                <a:effectLst/>
                <a:latin typeface="PFDinTextCondProRegular"/>
              </a:rPr>
              <a:t> </a:t>
            </a:r>
            <a:r>
              <a:rPr lang="ru-RU" b="0" i="0" dirty="0" err="1" smtClean="0">
                <a:solidFill>
                  <a:srgbClr val="414141"/>
                </a:solidFill>
                <a:effectLst/>
                <a:latin typeface="PFDinTextCondProRegular"/>
              </a:rPr>
              <a:t>кораблів</a:t>
            </a:r>
            <a:r>
              <a:rPr lang="ru-RU" b="0" i="0" dirty="0" smtClean="0">
                <a:solidFill>
                  <a:srgbClr val="414141"/>
                </a:solidFill>
                <a:effectLst/>
                <a:latin typeface="PFDinTextCondProRegular"/>
              </a:rPr>
              <a:t> у </a:t>
            </a:r>
            <a:r>
              <a:rPr lang="ru-RU" b="0" i="0" dirty="0" err="1" smtClean="0">
                <a:solidFill>
                  <a:srgbClr val="414141"/>
                </a:solidFill>
                <a:effectLst/>
                <a:latin typeface="PFDinTextCondProRegular"/>
              </a:rPr>
              <a:t>всьому</a:t>
            </a:r>
            <a:r>
              <a:rPr lang="ru-RU" b="0" i="0" dirty="0" smtClean="0">
                <a:solidFill>
                  <a:srgbClr val="414141"/>
                </a:solidFill>
                <a:effectLst/>
                <a:latin typeface="PFDinTextCondProRegular"/>
              </a:rPr>
              <a:t> </a:t>
            </a:r>
            <a:r>
              <a:rPr lang="ru-RU" b="0" i="0" dirty="0" err="1" smtClean="0">
                <a:solidFill>
                  <a:srgbClr val="414141"/>
                </a:solidFill>
                <a:effectLst/>
                <a:latin typeface="PFDinTextCondProRegular"/>
              </a:rPr>
              <a:t>світі</a:t>
            </a:r>
            <a:r>
              <a:rPr lang="ru-RU" b="0" i="0" dirty="0" smtClean="0">
                <a:solidFill>
                  <a:srgbClr val="414141"/>
                </a:solidFill>
                <a:effectLst/>
                <a:latin typeface="PFDinTextCondProRegular"/>
              </a:rPr>
              <a:t>. За час </a:t>
            </a:r>
            <a:r>
              <a:rPr lang="ru-RU" b="0" i="0" dirty="0" err="1" smtClean="0">
                <a:solidFill>
                  <a:srgbClr val="414141"/>
                </a:solidFill>
                <a:effectLst/>
                <a:latin typeface="PFDinTextCondProRegular"/>
              </a:rPr>
              <a:t>існу­вання</a:t>
            </a:r>
            <a:r>
              <a:rPr lang="ru-RU" b="0" i="0" dirty="0" smtClean="0">
                <a:solidFill>
                  <a:srgbClr val="414141"/>
                </a:solidFill>
                <a:effectLst/>
                <a:latin typeface="PFDinTextCondProRegular"/>
              </a:rPr>
              <a:t> парусного флоту </a:t>
            </a:r>
            <a:r>
              <a:rPr lang="ru-RU" b="0" i="0" dirty="0" err="1" smtClean="0">
                <a:solidFill>
                  <a:srgbClr val="414141"/>
                </a:solidFill>
                <a:effectLst/>
                <a:latin typeface="PFDinTextCondProRegular"/>
              </a:rPr>
              <a:t>від</a:t>
            </a:r>
            <a:r>
              <a:rPr lang="ru-RU" b="0" i="0" dirty="0" smtClean="0">
                <a:solidFill>
                  <a:srgbClr val="414141"/>
                </a:solidFill>
                <a:effectLst/>
                <a:latin typeface="PFDinTextCondProRegular"/>
              </a:rPr>
              <a:t> цинги </a:t>
            </a:r>
            <a:r>
              <a:rPr lang="ru-RU" b="0" i="0" dirty="0" err="1" smtClean="0">
                <a:solidFill>
                  <a:srgbClr val="414141"/>
                </a:solidFill>
                <a:effectLst/>
                <a:latin typeface="PFDinTextCondProRegular"/>
              </a:rPr>
              <a:t>загинуло</a:t>
            </a:r>
            <a:r>
              <a:rPr lang="ru-RU" b="0" i="0" dirty="0" smtClean="0">
                <a:solidFill>
                  <a:srgbClr val="414141"/>
                </a:solidFill>
                <a:effectLst/>
                <a:latin typeface="PFDinTextCondProRegular"/>
              </a:rPr>
              <a:t> </a:t>
            </a:r>
            <a:r>
              <a:rPr lang="ru-RU" b="0" i="0" dirty="0" err="1" smtClean="0">
                <a:solidFill>
                  <a:srgbClr val="414141"/>
                </a:solidFill>
                <a:effectLst/>
                <a:latin typeface="PFDinTextCondProRegular"/>
              </a:rPr>
              <a:t>моряків</a:t>
            </a:r>
            <a:r>
              <a:rPr lang="ru-RU" b="0" i="0" dirty="0" smtClean="0">
                <a:solidFill>
                  <a:srgbClr val="414141"/>
                </a:solidFill>
                <a:effectLst/>
                <a:latin typeface="PFDinTextCondProRegular"/>
              </a:rPr>
              <a:t> </a:t>
            </a:r>
            <a:r>
              <a:rPr lang="ru-RU" b="0" i="0" dirty="0" err="1" smtClean="0">
                <a:solidFill>
                  <a:srgbClr val="414141"/>
                </a:solidFill>
                <a:effectLst/>
                <a:latin typeface="PFDinTextCondProRegular"/>
              </a:rPr>
              <a:t>більше</a:t>
            </a:r>
            <a:r>
              <a:rPr lang="ru-RU" b="0" i="0" dirty="0" smtClean="0">
                <a:solidFill>
                  <a:srgbClr val="414141"/>
                </a:solidFill>
                <a:effectLst/>
                <a:latin typeface="PFDinTextCondProRegular"/>
              </a:rPr>
              <a:t>, </a:t>
            </a:r>
            <a:r>
              <a:rPr lang="ru-RU" b="0" i="0" dirty="0" err="1" smtClean="0">
                <a:solidFill>
                  <a:srgbClr val="414141"/>
                </a:solidFill>
                <a:effectLst/>
                <a:latin typeface="PFDinTextCondProRegular"/>
              </a:rPr>
              <a:t>ніж</a:t>
            </a:r>
            <a:r>
              <a:rPr lang="ru-RU" b="0" i="0" dirty="0" smtClean="0">
                <a:solidFill>
                  <a:srgbClr val="414141"/>
                </a:solidFill>
                <a:effectLst/>
                <a:latin typeface="PFDinTextCondProRegular"/>
              </a:rPr>
              <a:t> у </a:t>
            </a:r>
            <a:r>
              <a:rPr lang="ru-RU" b="0" i="0" dirty="0" err="1" smtClean="0">
                <a:solidFill>
                  <a:srgbClr val="414141"/>
                </a:solidFill>
                <a:effectLst/>
                <a:latin typeface="PFDinTextCondProRegular"/>
              </a:rPr>
              <a:t>всіх</a:t>
            </a:r>
            <a:r>
              <a:rPr lang="ru-RU" b="0" i="0" dirty="0" smtClean="0">
                <a:solidFill>
                  <a:srgbClr val="414141"/>
                </a:solidFill>
                <a:effectLst/>
                <a:latin typeface="PFDinTextCondProRegular"/>
              </a:rPr>
              <a:t> </a:t>
            </a:r>
            <a:r>
              <a:rPr lang="ru-RU" b="0" i="0" dirty="0" err="1" smtClean="0">
                <a:solidFill>
                  <a:srgbClr val="414141"/>
                </a:solidFill>
                <a:effectLst/>
                <a:latin typeface="PFDinTextCondProRegular"/>
              </a:rPr>
              <a:t>морських</a:t>
            </a:r>
            <a:r>
              <a:rPr lang="ru-RU" b="0" i="0" dirty="0" smtClean="0">
                <a:solidFill>
                  <a:srgbClr val="414141"/>
                </a:solidFill>
                <a:effectLst/>
                <a:latin typeface="PFDinTextCondProRegular"/>
              </a:rPr>
              <a:t> битвах, разом </a:t>
            </a:r>
            <a:r>
              <a:rPr lang="ru-RU" b="0" i="0" dirty="0" err="1" smtClean="0">
                <a:solidFill>
                  <a:srgbClr val="414141"/>
                </a:solidFill>
                <a:effectLst/>
                <a:latin typeface="PFDinTextCondProRegular"/>
              </a:rPr>
              <a:t>узятих</a:t>
            </a:r>
            <a:r>
              <a:rPr lang="ru-RU" b="0" i="0" dirty="0" smtClean="0">
                <a:solidFill>
                  <a:srgbClr val="414141"/>
                </a:solidFill>
                <a:effectLst/>
                <a:latin typeface="PFDinTextCondProRegular"/>
              </a:rPr>
              <a:t>. </a:t>
            </a:r>
            <a:r>
              <a:rPr lang="ru-RU" b="0" i="0" dirty="0" err="1" smtClean="0">
                <a:solidFill>
                  <a:srgbClr val="414141"/>
                </a:solidFill>
                <a:effectLst/>
                <a:latin typeface="PFDinTextCondProRegular"/>
              </a:rPr>
              <a:t>Ще</a:t>
            </a:r>
            <a:r>
              <a:rPr lang="ru-RU" b="0" i="0" dirty="0" smtClean="0">
                <a:solidFill>
                  <a:srgbClr val="414141"/>
                </a:solidFill>
                <a:effectLst/>
                <a:latin typeface="PFDinTextCondProRegular"/>
              </a:rPr>
              <a:t> </a:t>
            </a:r>
            <a:r>
              <a:rPr lang="ru-RU" b="0" i="0" dirty="0" err="1" smtClean="0">
                <a:solidFill>
                  <a:srgbClr val="414141"/>
                </a:solidFill>
                <a:effectLst/>
                <a:latin typeface="PFDinTextCondProRegular"/>
              </a:rPr>
              <a:t>наприкінці</a:t>
            </a:r>
            <a:r>
              <a:rPr lang="ru-RU" b="0" i="0" dirty="0" smtClean="0">
                <a:solidFill>
                  <a:srgbClr val="414141"/>
                </a:solidFill>
                <a:effectLst/>
                <a:latin typeface="PFDinTextCondProRegular"/>
              </a:rPr>
              <a:t> </a:t>
            </a:r>
            <a:r>
              <a:rPr lang="en-US" b="0" i="0" dirty="0" smtClean="0">
                <a:solidFill>
                  <a:srgbClr val="414141"/>
                </a:solidFill>
                <a:effectLst/>
                <a:latin typeface="PFDinTextCondProRegular"/>
              </a:rPr>
              <a:t>XVIII </a:t>
            </a:r>
            <a:r>
              <a:rPr lang="ru-RU" b="0" i="0" dirty="0" err="1" smtClean="0">
                <a:solidFill>
                  <a:srgbClr val="414141"/>
                </a:solidFill>
                <a:effectLst/>
                <a:latin typeface="PFDinTextCondProRegular"/>
              </a:rPr>
              <a:t>століття</a:t>
            </a:r>
            <a:r>
              <a:rPr lang="ru-RU" b="0" i="0" dirty="0" smtClean="0">
                <a:solidFill>
                  <a:srgbClr val="414141"/>
                </a:solidFill>
                <a:effectLst/>
                <a:latin typeface="PFDinTextCondProRegular"/>
              </a:rPr>
              <a:t> </a:t>
            </a:r>
            <a:r>
              <a:rPr lang="ru-RU" b="0" i="0" dirty="0" err="1" smtClean="0">
                <a:solidFill>
                  <a:srgbClr val="414141"/>
                </a:solidFill>
                <a:effectLst/>
                <a:latin typeface="PFDinTextCondProRegular"/>
              </a:rPr>
              <a:t>було</a:t>
            </a:r>
            <a:r>
              <a:rPr lang="ru-RU" b="0" i="0" dirty="0" smtClean="0">
                <a:solidFill>
                  <a:srgbClr val="414141"/>
                </a:solidFill>
                <a:effectLst/>
                <a:latin typeface="PFDinTextCondProRegular"/>
              </a:rPr>
              <a:t> </a:t>
            </a:r>
            <a:r>
              <a:rPr lang="ru-RU" b="0" i="0" dirty="0" err="1" smtClean="0">
                <a:solidFill>
                  <a:srgbClr val="414141"/>
                </a:solidFill>
                <a:effectLst/>
                <a:latin typeface="PFDinTextCondProRegular"/>
              </a:rPr>
              <a:t>виявлено</a:t>
            </a:r>
            <a:r>
              <a:rPr lang="ru-RU" b="0" i="0" dirty="0" smtClean="0">
                <a:solidFill>
                  <a:srgbClr val="414141"/>
                </a:solidFill>
                <a:effectLst/>
                <a:latin typeface="PFDinTextCondProRegular"/>
              </a:rPr>
              <a:t>, </a:t>
            </a:r>
            <a:r>
              <a:rPr lang="ru-RU" b="0" i="0" dirty="0" err="1" smtClean="0">
                <a:solidFill>
                  <a:srgbClr val="414141"/>
                </a:solidFill>
                <a:effectLst/>
                <a:latin typeface="PFDinTextCondProRegular"/>
              </a:rPr>
              <a:t>що</a:t>
            </a:r>
            <a:r>
              <a:rPr lang="ru-RU" b="0" i="0" dirty="0" smtClean="0">
                <a:solidFill>
                  <a:srgbClr val="414141"/>
                </a:solidFill>
                <a:effectLst/>
                <a:latin typeface="PFDinTextCondProRegular"/>
              </a:rPr>
              <a:t> за </a:t>
            </a:r>
            <a:r>
              <a:rPr lang="ru-RU" b="0" i="0" dirty="0" err="1" smtClean="0">
                <a:solidFill>
                  <a:srgbClr val="414141"/>
                </a:solidFill>
                <a:effectLst/>
                <a:latin typeface="PFDinTextCondProRegular"/>
              </a:rPr>
              <a:t>допомогою</a:t>
            </a:r>
            <a:r>
              <a:rPr lang="ru-RU" b="0" i="0" dirty="0" smtClean="0">
                <a:solidFill>
                  <a:srgbClr val="414141"/>
                </a:solidFill>
                <a:effectLst/>
                <a:latin typeface="PFDinTextCondProRegular"/>
              </a:rPr>
              <a:t> </a:t>
            </a:r>
            <a:r>
              <a:rPr lang="ru-RU" b="0" i="0" dirty="0" err="1" smtClean="0">
                <a:solidFill>
                  <a:srgbClr val="414141"/>
                </a:solidFill>
                <a:effectLst/>
                <a:latin typeface="PFDinTextCondProRegular"/>
              </a:rPr>
              <a:t>свіжих</a:t>
            </a:r>
            <a:r>
              <a:rPr lang="ru-RU" b="0" i="0" dirty="0" smtClean="0">
                <a:solidFill>
                  <a:srgbClr val="414141"/>
                </a:solidFill>
                <a:effectLst/>
                <a:latin typeface="PFDinTextCondProRegular"/>
              </a:rPr>
              <a:t> </a:t>
            </a:r>
            <a:r>
              <a:rPr lang="ru-RU" b="0" i="0" dirty="0" err="1" smtClean="0">
                <a:solidFill>
                  <a:srgbClr val="414141"/>
                </a:solidFill>
                <a:effectLst/>
                <a:latin typeface="PFDinTextCondProRegular"/>
              </a:rPr>
              <a:t>фруктів</a:t>
            </a:r>
            <a:r>
              <a:rPr lang="ru-RU" b="0" i="0" dirty="0" smtClean="0">
                <a:solidFill>
                  <a:srgbClr val="414141"/>
                </a:solidFill>
                <a:effectLst/>
                <a:latin typeface="PFDinTextCondProRegular"/>
              </a:rPr>
              <a:t> і </a:t>
            </a:r>
            <a:r>
              <a:rPr lang="ru-RU" b="0" i="0" dirty="0" err="1" smtClean="0">
                <a:solidFill>
                  <a:srgbClr val="414141"/>
                </a:solidFill>
                <a:effectLst/>
                <a:latin typeface="PFDinTextCondProRegular"/>
              </a:rPr>
              <a:t>овочів</a:t>
            </a:r>
            <a:r>
              <a:rPr lang="ru-RU" b="0" i="0" dirty="0" smtClean="0">
                <a:solidFill>
                  <a:srgbClr val="414141"/>
                </a:solidFill>
                <a:effectLst/>
                <a:latin typeface="PFDinTextCondProRegular"/>
              </a:rPr>
              <a:t> </a:t>
            </a:r>
            <a:r>
              <a:rPr lang="ru-RU" b="0" i="0" dirty="0" err="1" smtClean="0">
                <a:solidFill>
                  <a:srgbClr val="414141"/>
                </a:solidFill>
                <a:effectLst/>
                <a:latin typeface="PFDinTextCondProRegular"/>
              </a:rPr>
              <a:t>ця</a:t>
            </a:r>
            <a:r>
              <a:rPr lang="ru-RU" b="0" i="0" dirty="0" smtClean="0">
                <a:solidFill>
                  <a:srgbClr val="414141"/>
                </a:solidFill>
                <a:effectLst/>
                <a:latin typeface="PFDinTextCondProRegular"/>
              </a:rPr>
              <a:t> </a:t>
            </a:r>
            <a:r>
              <a:rPr lang="ru-RU" b="0" i="0" dirty="0" err="1" smtClean="0">
                <a:solidFill>
                  <a:srgbClr val="414141"/>
                </a:solidFill>
                <a:effectLst/>
                <a:latin typeface="PFDinTextCondProRegular"/>
              </a:rPr>
              <a:t>небезпечна</a:t>
            </a:r>
            <a:r>
              <a:rPr lang="ru-RU" b="0" i="0" dirty="0" smtClean="0">
                <a:solidFill>
                  <a:srgbClr val="414141"/>
                </a:solidFill>
                <a:effectLst/>
                <a:latin typeface="PFDinTextCondProRegular"/>
              </a:rPr>
              <a:t> хво­роба </a:t>
            </a:r>
            <a:r>
              <a:rPr lang="ru-RU" b="0" i="0" dirty="0" err="1" smtClean="0">
                <a:solidFill>
                  <a:srgbClr val="414141"/>
                </a:solidFill>
                <a:effectLst/>
                <a:latin typeface="PFDinTextCondProRegular"/>
              </a:rPr>
              <a:t>виліковується</a:t>
            </a:r>
            <a:r>
              <a:rPr lang="ru-RU" b="0" i="0" dirty="0" smtClean="0">
                <a:solidFill>
                  <a:srgbClr val="414141"/>
                </a:solidFill>
                <a:effectLst/>
                <a:latin typeface="PFDinTextCondProRegular"/>
              </a:rPr>
              <a:t>. </a:t>
            </a:r>
            <a:r>
              <a:rPr lang="ru-RU" b="0" i="0" dirty="0" err="1" smtClean="0">
                <a:solidFill>
                  <a:srgbClr val="414141"/>
                </a:solidFill>
                <a:effectLst/>
                <a:latin typeface="PFDinTextCondProRegular"/>
              </a:rPr>
              <a:t>Ученим</a:t>
            </a:r>
            <a:r>
              <a:rPr lang="ru-RU" b="0" i="0" dirty="0" smtClean="0">
                <a:solidFill>
                  <a:srgbClr val="414141"/>
                </a:solidFill>
                <a:effectLst/>
                <a:latin typeface="PFDinTextCondProRegular"/>
              </a:rPr>
              <a:t> </a:t>
            </a:r>
            <a:r>
              <a:rPr lang="ru-RU" b="0" i="0" dirty="0" err="1" smtClean="0">
                <a:solidFill>
                  <a:srgbClr val="414141"/>
                </a:solidFill>
                <a:effectLst/>
                <a:latin typeface="PFDinTextCondProRegular"/>
              </a:rPr>
              <a:t>знадобилося</a:t>
            </a:r>
            <a:r>
              <a:rPr lang="ru-RU" b="0" i="0" dirty="0" smtClean="0">
                <a:solidFill>
                  <a:srgbClr val="414141"/>
                </a:solidFill>
                <a:effectLst/>
                <a:latin typeface="PFDinTextCondProRegular"/>
              </a:rPr>
              <a:t> 100 </a:t>
            </a:r>
            <a:r>
              <a:rPr lang="ru-RU" b="0" i="0" dirty="0" err="1" smtClean="0">
                <a:solidFill>
                  <a:srgbClr val="414141"/>
                </a:solidFill>
                <a:effectLst/>
                <a:latin typeface="PFDinTextCondProRegular"/>
              </a:rPr>
              <a:t>років</a:t>
            </a:r>
            <a:r>
              <a:rPr lang="ru-RU" b="0" i="0" dirty="0" smtClean="0">
                <a:solidFill>
                  <a:srgbClr val="414141"/>
                </a:solidFill>
                <a:effectLst/>
                <a:latin typeface="PFDinTextCondProRegular"/>
              </a:rPr>
              <a:t>, </a:t>
            </a:r>
            <a:r>
              <a:rPr lang="ru-RU" b="0" i="0" dirty="0" err="1" smtClean="0">
                <a:solidFill>
                  <a:srgbClr val="414141"/>
                </a:solidFill>
                <a:effectLst/>
                <a:latin typeface="PFDinTextCondProRegular"/>
              </a:rPr>
              <a:t>щоб</a:t>
            </a:r>
            <a:r>
              <a:rPr lang="ru-RU" b="0" i="0" dirty="0" smtClean="0">
                <a:solidFill>
                  <a:srgbClr val="414141"/>
                </a:solidFill>
                <a:effectLst/>
                <a:latin typeface="PFDinTextCondProRegular"/>
              </a:rPr>
              <a:t> </a:t>
            </a:r>
            <a:r>
              <a:rPr lang="ru-RU" b="0" i="0" dirty="0" err="1" smtClean="0">
                <a:solidFill>
                  <a:srgbClr val="414141"/>
                </a:solidFill>
                <a:effectLst/>
                <a:latin typeface="PFDinTextCondProRegular"/>
              </a:rPr>
              <a:t>відкрити</a:t>
            </a:r>
            <a:r>
              <a:rPr lang="ru-RU" b="0" i="0" dirty="0" smtClean="0">
                <a:solidFill>
                  <a:srgbClr val="414141"/>
                </a:solidFill>
                <a:effectLst/>
                <a:latin typeface="PFDinTextCondProRegular"/>
              </a:rPr>
              <a:t> при­чину </a:t>
            </a:r>
            <a:r>
              <a:rPr lang="ru-RU" b="0" i="0" dirty="0" err="1" smtClean="0">
                <a:solidFill>
                  <a:srgbClr val="414141"/>
                </a:solidFill>
                <a:effectLst/>
                <a:latin typeface="PFDinTextCondProRegular"/>
              </a:rPr>
              <a:t>цього</a:t>
            </a:r>
            <a:r>
              <a:rPr lang="ru-RU" b="0" i="0" dirty="0" smtClean="0">
                <a:solidFill>
                  <a:srgbClr val="414141"/>
                </a:solidFill>
                <a:effectLst/>
                <a:latin typeface="PFDinTextCondProRegular"/>
              </a:rPr>
              <a:t> </a:t>
            </a:r>
            <a:r>
              <a:rPr lang="ru-RU" b="0" i="0" dirty="0" err="1" smtClean="0">
                <a:solidFill>
                  <a:srgbClr val="414141"/>
                </a:solidFill>
                <a:effectLst/>
                <a:latin typeface="PFDinTextCondProRegular"/>
              </a:rPr>
              <a:t>явища</a:t>
            </a:r>
            <a:r>
              <a:rPr lang="ru-RU" b="0" i="0" dirty="0" smtClean="0">
                <a:solidFill>
                  <a:srgbClr val="414141"/>
                </a:solidFill>
                <a:effectLst/>
                <a:latin typeface="PFDinTextCondProRegular"/>
              </a:rPr>
              <a:t>: </a:t>
            </a:r>
            <a:r>
              <a:rPr lang="ru-RU" b="0" i="0" dirty="0" err="1" smtClean="0">
                <a:solidFill>
                  <a:srgbClr val="414141"/>
                </a:solidFill>
                <a:effectLst/>
                <a:latin typeface="PFDinTextCondProRegular"/>
              </a:rPr>
              <a:t>свіжі</a:t>
            </a:r>
            <a:r>
              <a:rPr lang="ru-RU" b="0" i="0" dirty="0" smtClean="0">
                <a:solidFill>
                  <a:srgbClr val="414141"/>
                </a:solidFill>
                <a:effectLst/>
                <a:latin typeface="PFDinTextCondProRegular"/>
              </a:rPr>
              <a:t> </a:t>
            </a:r>
            <a:r>
              <a:rPr lang="ru-RU" b="0" i="0" dirty="0" err="1" smtClean="0">
                <a:solidFill>
                  <a:srgbClr val="414141"/>
                </a:solidFill>
                <a:effectLst/>
                <a:latin typeface="PFDinTextCondProRegular"/>
              </a:rPr>
              <a:t>продукти</a:t>
            </a:r>
            <a:r>
              <a:rPr lang="ru-RU" b="0" i="0" dirty="0" smtClean="0">
                <a:solidFill>
                  <a:srgbClr val="414141"/>
                </a:solidFill>
                <a:effectLst/>
                <a:latin typeface="PFDinTextCondProRegular"/>
              </a:rPr>
              <a:t> </a:t>
            </a:r>
            <a:r>
              <a:rPr lang="ru-RU" b="0" i="0" dirty="0" err="1" smtClean="0">
                <a:solidFill>
                  <a:srgbClr val="414141"/>
                </a:solidFill>
                <a:effectLst/>
                <a:latin typeface="PFDinTextCondProRegular"/>
              </a:rPr>
              <a:t>містили</a:t>
            </a:r>
            <a:r>
              <a:rPr lang="ru-RU" b="0" i="0" dirty="0" smtClean="0">
                <a:solidFill>
                  <a:srgbClr val="414141"/>
                </a:solidFill>
                <a:effectLst/>
                <a:latin typeface="PFDinTextCondProRegular"/>
              </a:rPr>
              <a:t> </a:t>
            </a:r>
            <a:r>
              <a:rPr lang="ru-RU" b="0" i="0" dirty="0" err="1" smtClean="0">
                <a:solidFill>
                  <a:srgbClr val="414141"/>
                </a:solidFill>
                <a:effectLst/>
                <a:latin typeface="PFDinTextCondProRegular"/>
              </a:rPr>
              <a:t>вітаміни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6462" y="1652728"/>
            <a:ext cx="3344637" cy="2173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01677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4060" y="472217"/>
            <a:ext cx="7128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dirty="0" smtClean="0">
                <a:solidFill>
                  <a:srgbClr val="FFC000"/>
                </a:solidFill>
              </a:rPr>
              <a:t>Вітаміни – запорука здоров'я</a:t>
            </a:r>
            <a:endParaRPr lang="ru-RU" sz="3600" dirty="0">
              <a:solidFill>
                <a:srgbClr val="FFC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5536" y="1628800"/>
            <a:ext cx="43204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 smtClean="0"/>
              <a:t>Із самого дитинства нам відомо,що вітаміни – запорука здоров</a:t>
            </a:r>
            <a:r>
              <a:rPr lang="en-US" sz="2000" b="1" dirty="0" smtClean="0"/>
              <a:t>’</a:t>
            </a:r>
            <a:r>
              <a:rPr lang="uk-UA" sz="2000" b="1" dirty="0" smtClean="0"/>
              <a:t>я</a:t>
            </a:r>
            <a:r>
              <a:rPr lang="ru-RU" sz="2000" b="1" dirty="0" smtClean="0"/>
              <a:t>.  А </a:t>
            </a:r>
            <a:r>
              <a:rPr lang="ru-RU" sz="2000" b="1" dirty="0" err="1" smtClean="0"/>
              <a:t>що</a:t>
            </a:r>
            <a:r>
              <a:rPr lang="ru-RU" sz="2000" b="1" dirty="0" smtClean="0"/>
              <a:t> ж </a:t>
            </a:r>
            <a:r>
              <a:rPr lang="ru-RU" sz="2000" b="1" dirty="0" err="1" smtClean="0"/>
              <a:t>таке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вітаміни</a:t>
            </a:r>
            <a:r>
              <a:rPr lang="ru-RU" sz="2000" b="1" dirty="0" smtClean="0"/>
              <a:t>?</a:t>
            </a:r>
            <a:endParaRPr lang="ru-RU" sz="2000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988840"/>
            <a:ext cx="3644435" cy="273689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95536" y="2987957"/>
            <a:ext cx="393546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Вітаміни – біологічно активні речовини різної хімічної природи, необхідні для забезпечення певних фізіологічних і біохімічних процесів в організмі.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23542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4041"/>
            <a:ext cx="7535685" cy="548640"/>
          </a:xfrm>
          <a:noFill/>
        </p:spPr>
        <p:txBody>
          <a:bodyPr/>
          <a:lstStyle/>
          <a:p>
            <a:r>
              <a:rPr lang="uk-UA" dirty="0" smtClean="0">
                <a:solidFill>
                  <a:srgbClr val="FF0000"/>
                </a:solidFill>
              </a:rPr>
              <a:t>Сторінка з історії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528" y="548680"/>
            <a:ext cx="864096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У 1893 </a:t>
            </a:r>
            <a:r>
              <a:rPr lang="ru-RU" dirty="0" err="1" smtClean="0"/>
              <a:t>році</a:t>
            </a:r>
            <a:r>
              <a:rPr lang="ru-RU" dirty="0" smtClean="0"/>
              <a:t> </a:t>
            </a:r>
            <a:r>
              <a:rPr lang="ru-RU" dirty="0" err="1" smtClean="0"/>
              <a:t>молодий</a:t>
            </a:r>
            <a:r>
              <a:rPr lang="ru-RU" dirty="0" smtClean="0"/>
              <a:t> </a:t>
            </a:r>
            <a:r>
              <a:rPr lang="ru-RU" dirty="0" err="1" smtClean="0"/>
              <a:t>голландський</a:t>
            </a:r>
            <a:r>
              <a:rPr lang="ru-RU" dirty="0" smtClean="0"/>
              <a:t> </a:t>
            </a:r>
            <a:r>
              <a:rPr lang="ru-RU" dirty="0" err="1" smtClean="0"/>
              <a:t>лікар</a:t>
            </a:r>
            <a:r>
              <a:rPr lang="ru-RU" dirty="0" smtClean="0"/>
              <a:t> </a:t>
            </a:r>
            <a:r>
              <a:rPr lang="ru-RU" dirty="0" err="1" smtClean="0"/>
              <a:t>Ейкман</a:t>
            </a:r>
            <a:r>
              <a:rPr lang="ru-RU" dirty="0" smtClean="0"/>
              <a:t> </a:t>
            </a:r>
            <a:r>
              <a:rPr lang="ru-RU" dirty="0" err="1" smtClean="0"/>
              <a:t>оселився</a:t>
            </a:r>
            <a:r>
              <a:rPr lang="ru-RU" dirty="0" smtClean="0"/>
              <a:t> на </a:t>
            </a:r>
            <a:r>
              <a:rPr lang="ru-RU" dirty="0" err="1" smtClean="0"/>
              <a:t>Яві</a:t>
            </a:r>
            <a:r>
              <a:rPr lang="ru-RU" dirty="0" smtClean="0"/>
              <a:t>, де </a:t>
            </a:r>
            <a:r>
              <a:rPr lang="ru-RU" dirty="0" err="1" smtClean="0"/>
              <a:t>лютувала</a:t>
            </a:r>
            <a:r>
              <a:rPr lang="ru-RU" dirty="0" smtClean="0"/>
              <a:t> страшна хвороба "</a:t>
            </a:r>
            <a:r>
              <a:rPr lang="ru-RU" dirty="0" err="1" smtClean="0"/>
              <a:t>бері-бері</a:t>
            </a:r>
            <a:r>
              <a:rPr lang="ru-RU" dirty="0" smtClean="0"/>
              <a:t>". Вона </a:t>
            </a:r>
            <a:r>
              <a:rPr lang="ru-RU" dirty="0" err="1" smtClean="0"/>
              <a:t>вражала</a:t>
            </a:r>
            <a:r>
              <a:rPr lang="ru-RU" dirty="0" smtClean="0"/>
              <a:t> людей в </a:t>
            </a:r>
            <a:r>
              <a:rPr lang="ru-RU" dirty="0" err="1" smtClean="0"/>
              <a:t>Китаї</a:t>
            </a:r>
            <a:r>
              <a:rPr lang="ru-RU" dirty="0" smtClean="0"/>
              <a:t>, </a:t>
            </a:r>
            <a:r>
              <a:rPr lang="ru-RU" dirty="0" err="1" smtClean="0"/>
              <a:t>Японії</a:t>
            </a:r>
            <a:r>
              <a:rPr lang="ru-RU" dirty="0" smtClean="0"/>
              <a:t>, в </a:t>
            </a:r>
            <a:r>
              <a:rPr lang="ru-RU" dirty="0" err="1" smtClean="0"/>
              <a:t>деяких</a:t>
            </a:r>
            <a:r>
              <a:rPr lang="ru-RU" dirty="0" smtClean="0"/>
              <a:t> </a:t>
            </a:r>
            <a:r>
              <a:rPr lang="ru-RU" dirty="0" err="1" smtClean="0"/>
              <a:t>країнах</a:t>
            </a:r>
            <a:r>
              <a:rPr lang="ru-RU" dirty="0" smtClean="0"/>
              <a:t> </a:t>
            </a:r>
            <a:r>
              <a:rPr lang="ru-RU" dirty="0" err="1" smtClean="0"/>
              <a:t>Південної</a:t>
            </a:r>
            <a:r>
              <a:rPr lang="ru-RU" dirty="0" smtClean="0"/>
              <a:t> Америки і Африки - </a:t>
            </a:r>
            <a:r>
              <a:rPr lang="ru-RU" dirty="0" err="1" smtClean="0"/>
              <a:t>всюди</a:t>
            </a:r>
            <a:r>
              <a:rPr lang="ru-RU" dirty="0" smtClean="0"/>
              <a:t>, де </a:t>
            </a:r>
            <a:r>
              <a:rPr lang="ru-RU" dirty="0" err="1" smtClean="0"/>
              <a:t>населення</a:t>
            </a:r>
            <a:r>
              <a:rPr lang="ru-RU" dirty="0" smtClean="0"/>
              <a:t> </a:t>
            </a:r>
            <a:r>
              <a:rPr lang="ru-RU" dirty="0" err="1" smtClean="0"/>
              <a:t>живилося</a:t>
            </a:r>
            <a:r>
              <a:rPr lang="ru-RU" dirty="0" smtClean="0"/>
              <a:t> рисом.</a:t>
            </a:r>
          </a:p>
          <a:p>
            <a:endParaRPr lang="ru-RU" dirty="0" smtClean="0"/>
          </a:p>
          <a:p>
            <a:r>
              <a:rPr lang="ru-RU" dirty="0" err="1" smtClean="0"/>
              <a:t>Багато</a:t>
            </a:r>
            <a:r>
              <a:rPr lang="ru-RU" dirty="0" smtClean="0"/>
              <a:t> </a:t>
            </a:r>
            <a:r>
              <a:rPr lang="ru-RU" dirty="0" err="1" smtClean="0"/>
              <a:t>ліків</a:t>
            </a:r>
            <a:r>
              <a:rPr lang="ru-RU" dirty="0" smtClean="0"/>
              <a:t> </a:t>
            </a:r>
            <a:r>
              <a:rPr lang="ru-RU" dirty="0" err="1" smtClean="0"/>
              <a:t>перепробував</a:t>
            </a:r>
            <a:r>
              <a:rPr lang="ru-RU" dirty="0" smtClean="0"/>
              <a:t> </a:t>
            </a:r>
            <a:r>
              <a:rPr lang="ru-RU" dirty="0" err="1" smtClean="0"/>
              <a:t>Ейкман</a:t>
            </a:r>
            <a:r>
              <a:rPr lang="ru-RU" dirty="0" smtClean="0"/>
              <a:t> </a:t>
            </a:r>
            <a:r>
              <a:rPr lang="ru-RU" dirty="0" err="1" smtClean="0"/>
              <a:t>проти</a:t>
            </a:r>
            <a:r>
              <a:rPr lang="ru-RU" dirty="0" smtClean="0"/>
              <a:t> </a:t>
            </a:r>
            <a:r>
              <a:rPr lang="ru-RU" dirty="0" err="1" smtClean="0"/>
              <a:t>страшної</a:t>
            </a:r>
            <a:r>
              <a:rPr lang="ru-RU" dirty="0" smtClean="0"/>
              <a:t> </a:t>
            </a:r>
            <a:r>
              <a:rPr lang="ru-RU" dirty="0" err="1" smtClean="0"/>
              <a:t>хвороби</a:t>
            </a:r>
            <a:r>
              <a:rPr lang="ru-RU" dirty="0" smtClean="0"/>
              <a:t>, але безрезультатно. </a:t>
            </a:r>
            <a:r>
              <a:rPr lang="ru-RU" dirty="0" err="1" smtClean="0"/>
              <a:t>Допомогли</a:t>
            </a:r>
            <a:r>
              <a:rPr lang="ru-RU" dirty="0" smtClean="0"/>
              <a:t> </a:t>
            </a:r>
            <a:r>
              <a:rPr lang="ru-RU" dirty="0" err="1" smtClean="0"/>
              <a:t>несподівано</a:t>
            </a:r>
            <a:r>
              <a:rPr lang="ru-RU" dirty="0" smtClean="0"/>
              <a:t>, кури.</a:t>
            </a:r>
          </a:p>
          <a:p>
            <a:endParaRPr lang="ru-RU" dirty="0" smtClean="0"/>
          </a:p>
          <a:p>
            <a:r>
              <a:rPr lang="ru-RU" dirty="0" smtClean="0"/>
              <a:t>Одного разу, </a:t>
            </a:r>
            <a:r>
              <a:rPr lang="ru-RU" dirty="0" err="1" smtClean="0"/>
              <a:t>проходячи</a:t>
            </a:r>
            <a:r>
              <a:rPr lang="ru-RU" dirty="0" smtClean="0"/>
              <a:t> </a:t>
            </a:r>
            <a:r>
              <a:rPr lang="ru-RU" dirty="0" err="1" smtClean="0"/>
              <a:t>повз</a:t>
            </a:r>
            <a:r>
              <a:rPr lang="ru-RU" dirty="0" smtClean="0"/>
              <a:t> </a:t>
            </a:r>
            <a:r>
              <a:rPr lang="ru-RU" dirty="0" err="1" smtClean="0"/>
              <a:t>курник</a:t>
            </a:r>
            <a:r>
              <a:rPr lang="ru-RU" dirty="0" smtClean="0"/>
              <a:t>, </a:t>
            </a:r>
            <a:r>
              <a:rPr lang="ru-RU" dirty="0" err="1" smtClean="0"/>
              <a:t>лікар</a:t>
            </a:r>
            <a:r>
              <a:rPr lang="ru-RU" dirty="0" smtClean="0"/>
              <a:t> </a:t>
            </a:r>
            <a:r>
              <a:rPr lang="ru-RU" dirty="0" err="1" smtClean="0"/>
              <a:t>помітив</a:t>
            </a:r>
            <a:r>
              <a:rPr lang="ru-RU" dirty="0" smtClean="0"/>
              <a:t> у </a:t>
            </a:r>
            <a:r>
              <a:rPr lang="ru-RU" dirty="0" err="1" smtClean="0"/>
              <a:t>птахів</a:t>
            </a:r>
            <a:r>
              <a:rPr lang="ru-RU" dirty="0" smtClean="0"/>
              <a:t> </a:t>
            </a:r>
            <a:r>
              <a:rPr lang="ru-RU" dirty="0" err="1" smtClean="0"/>
              <a:t>усі</a:t>
            </a:r>
            <a:r>
              <a:rPr lang="ru-RU" dirty="0" smtClean="0"/>
              <a:t> </a:t>
            </a:r>
            <a:r>
              <a:rPr lang="ru-RU" dirty="0" err="1" smtClean="0"/>
              <a:t>ознаки</a:t>
            </a:r>
            <a:r>
              <a:rPr lang="ru-RU" dirty="0" smtClean="0"/>
              <a:t> </a:t>
            </a:r>
            <a:r>
              <a:rPr lang="ru-RU" dirty="0" err="1" smtClean="0"/>
              <a:t>хвороби</a:t>
            </a:r>
            <a:r>
              <a:rPr lang="ru-RU" dirty="0" smtClean="0"/>
              <a:t>. </a:t>
            </a:r>
            <a:r>
              <a:rPr lang="ru-RU" dirty="0" err="1" smtClean="0"/>
              <a:t>Спостерігаючи</a:t>
            </a:r>
            <a:r>
              <a:rPr lang="ru-RU" dirty="0" smtClean="0"/>
              <a:t> за ними,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знайшов</a:t>
            </a:r>
            <a:r>
              <a:rPr lang="ru-RU" dirty="0" smtClean="0"/>
              <a:t> причину </a:t>
            </a:r>
            <a:r>
              <a:rPr lang="ru-RU" dirty="0" err="1" smtClean="0"/>
              <a:t>захворювання</a:t>
            </a:r>
            <a:r>
              <a:rPr lang="ru-RU" dirty="0" smtClean="0"/>
              <a:t>. </a:t>
            </a:r>
            <a:r>
              <a:rPr lang="ru-RU" dirty="0" err="1" smtClean="0"/>
              <a:t>Виявилось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кури </a:t>
            </a:r>
            <a:r>
              <a:rPr lang="ru-RU" dirty="0" err="1" smtClean="0"/>
              <a:t>живилися</a:t>
            </a:r>
            <a:r>
              <a:rPr lang="ru-RU" dirty="0" smtClean="0"/>
              <a:t> </a:t>
            </a:r>
            <a:r>
              <a:rPr lang="ru-RU" dirty="0" err="1" smtClean="0"/>
              <a:t>залишками</a:t>
            </a:r>
            <a:r>
              <a:rPr lang="ru-RU" dirty="0" smtClean="0"/>
              <a:t> </a:t>
            </a:r>
            <a:r>
              <a:rPr lang="ru-RU" dirty="0" err="1" smtClean="0"/>
              <a:t>лікарняних</a:t>
            </a:r>
            <a:r>
              <a:rPr lang="ru-RU" dirty="0" smtClean="0"/>
              <a:t> </a:t>
            </a:r>
            <a:r>
              <a:rPr lang="ru-RU" dirty="0" err="1" smtClean="0"/>
              <a:t>обідів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готувалися</a:t>
            </a:r>
            <a:r>
              <a:rPr lang="ru-RU" dirty="0" smtClean="0"/>
              <a:t> з </a:t>
            </a:r>
            <a:r>
              <a:rPr lang="ru-RU" dirty="0" err="1" smtClean="0"/>
              <a:t>білого</a:t>
            </a:r>
            <a:r>
              <a:rPr lang="ru-RU" dirty="0" smtClean="0"/>
              <a:t>, </a:t>
            </a:r>
            <a:r>
              <a:rPr lang="ru-RU" dirty="0" err="1" smtClean="0"/>
              <a:t>очищеного</a:t>
            </a:r>
            <a:r>
              <a:rPr lang="ru-RU" dirty="0" smtClean="0"/>
              <a:t> рису. </a:t>
            </a:r>
            <a:r>
              <a:rPr lang="ru-RU" dirty="0" err="1" smtClean="0"/>
              <a:t>Досліди</a:t>
            </a:r>
            <a:r>
              <a:rPr lang="ru-RU" dirty="0" smtClean="0"/>
              <a:t> показали,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варто</a:t>
            </a:r>
            <a:r>
              <a:rPr lang="ru-RU" dirty="0" smtClean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домісити</a:t>
            </a:r>
            <a:r>
              <a:rPr lang="ru-RU" dirty="0" smtClean="0"/>
              <a:t> до рису </a:t>
            </a:r>
            <a:r>
              <a:rPr lang="ru-RU" dirty="0" err="1" smtClean="0"/>
              <a:t>трохи</a:t>
            </a:r>
            <a:r>
              <a:rPr lang="ru-RU" dirty="0" smtClean="0"/>
              <a:t> </a:t>
            </a:r>
            <a:r>
              <a:rPr lang="ru-RU" dirty="0" err="1" smtClean="0"/>
              <a:t>висівок</a:t>
            </a:r>
            <a:r>
              <a:rPr lang="ru-RU" dirty="0" smtClean="0"/>
              <a:t> (</a:t>
            </a:r>
            <a:r>
              <a:rPr lang="ru-RU" dirty="0" err="1" smtClean="0"/>
              <a:t>оболонки</a:t>
            </a:r>
            <a:r>
              <a:rPr lang="ru-RU" dirty="0" smtClean="0"/>
              <a:t> </a:t>
            </a:r>
            <a:r>
              <a:rPr lang="ru-RU" dirty="0" err="1" smtClean="0"/>
              <a:t>рисових</a:t>
            </a:r>
            <a:r>
              <a:rPr lang="ru-RU" dirty="0" smtClean="0"/>
              <a:t> зерен), як хвороба </a:t>
            </a:r>
            <a:r>
              <a:rPr lang="ru-RU" dirty="0" err="1" smtClean="0"/>
              <a:t>негайно</a:t>
            </a:r>
            <a:r>
              <a:rPr lang="ru-RU" dirty="0" smtClean="0"/>
              <a:t> </a:t>
            </a:r>
            <a:r>
              <a:rPr lang="ru-RU" dirty="0" err="1" smtClean="0"/>
              <a:t>виліковувалася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smtClean="0"/>
              <a:t>Яка ж </a:t>
            </a:r>
            <a:r>
              <a:rPr lang="ru-RU" dirty="0" err="1" smtClean="0"/>
              <a:t>речовина</a:t>
            </a:r>
            <a:r>
              <a:rPr lang="ru-RU" dirty="0" smtClean="0"/>
              <a:t> </a:t>
            </a:r>
            <a:r>
              <a:rPr lang="ru-RU" dirty="0" err="1" smtClean="0"/>
              <a:t>міститься</a:t>
            </a:r>
            <a:r>
              <a:rPr lang="ru-RU" dirty="0" smtClean="0"/>
              <a:t> у </a:t>
            </a:r>
            <a:r>
              <a:rPr lang="ru-RU" dirty="0" err="1" smtClean="0"/>
              <a:t>висівках</a:t>
            </a:r>
            <a:r>
              <a:rPr lang="ru-RU" dirty="0" smtClean="0"/>
              <a:t> рису? На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питання</a:t>
            </a:r>
            <a:r>
              <a:rPr lang="ru-RU" dirty="0" smtClean="0"/>
              <a:t> дав </a:t>
            </a:r>
            <a:r>
              <a:rPr lang="ru-RU" dirty="0" err="1" smtClean="0"/>
              <a:t>відповідь</a:t>
            </a:r>
            <a:r>
              <a:rPr lang="ru-RU" dirty="0" smtClean="0"/>
              <a:t> </a:t>
            </a:r>
            <a:r>
              <a:rPr lang="ru-RU" dirty="0" err="1" smtClean="0"/>
              <a:t>польський</a:t>
            </a:r>
            <a:r>
              <a:rPr lang="ru-RU" dirty="0" smtClean="0"/>
              <a:t> </a:t>
            </a:r>
            <a:r>
              <a:rPr lang="ru-RU" dirty="0" err="1" smtClean="0"/>
              <a:t>вчений</a:t>
            </a:r>
            <a:r>
              <a:rPr lang="ru-RU" dirty="0" smtClean="0"/>
              <a:t> </a:t>
            </a:r>
            <a:r>
              <a:rPr lang="ru-RU" dirty="0" err="1" smtClean="0"/>
              <a:t>Функ</a:t>
            </a:r>
            <a:r>
              <a:rPr lang="ru-RU" dirty="0" smtClean="0"/>
              <a:t>. У 1912 </a:t>
            </a:r>
            <a:r>
              <a:rPr lang="ru-RU" dirty="0" err="1" smtClean="0"/>
              <a:t>році</a:t>
            </a:r>
            <a:r>
              <a:rPr lang="ru-RU" dirty="0" smtClean="0"/>
              <a:t>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виділив</a:t>
            </a:r>
            <a:r>
              <a:rPr lang="ru-RU" dirty="0" smtClean="0"/>
              <a:t> з </a:t>
            </a:r>
            <a:r>
              <a:rPr lang="ru-RU" dirty="0" err="1" smtClean="0"/>
              <a:t>рисових</a:t>
            </a:r>
            <a:r>
              <a:rPr lang="ru-RU" dirty="0" smtClean="0"/>
              <a:t> </a:t>
            </a:r>
            <a:r>
              <a:rPr lang="ru-RU" dirty="0" err="1" smtClean="0"/>
              <a:t>висівок</a:t>
            </a:r>
            <a:r>
              <a:rPr lang="ru-RU" dirty="0" smtClean="0"/>
              <a:t> </a:t>
            </a:r>
            <a:r>
              <a:rPr lang="ru-RU" dirty="0" err="1" smtClean="0"/>
              <a:t>цілющу</a:t>
            </a:r>
            <a:r>
              <a:rPr lang="ru-RU" dirty="0" smtClean="0"/>
              <a:t> </a:t>
            </a:r>
            <a:r>
              <a:rPr lang="ru-RU" dirty="0" err="1" smtClean="0"/>
              <a:t>речовину</a:t>
            </a:r>
            <a:r>
              <a:rPr lang="ru-RU" dirty="0" smtClean="0"/>
              <a:t>, </a:t>
            </a:r>
            <a:r>
              <a:rPr lang="ru-RU" dirty="0" err="1" smtClean="0"/>
              <a:t>названу</a:t>
            </a:r>
            <a:r>
              <a:rPr lang="ru-RU" dirty="0" smtClean="0"/>
              <a:t> </a:t>
            </a:r>
            <a:r>
              <a:rPr lang="ru-RU" dirty="0" err="1" smtClean="0"/>
              <a:t>вітаміном</a:t>
            </a:r>
            <a:r>
              <a:rPr lang="ru-RU" dirty="0" smtClean="0"/>
              <a:t> - "</a:t>
            </a:r>
            <a:r>
              <a:rPr lang="ru-RU" dirty="0" err="1" smtClean="0"/>
              <a:t>речовиною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".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072995"/>
            <a:ext cx="9144000" cy="1785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7909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9000"/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35696" y="1196752"/>
            <a:ext cx="712879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</a:rPr>
              <a:t>ПРЕЗЕНТАЦІЮ НА ТЕМУ «ВІТАМІНИ» ВИКОНАЛА : </a:t>
            </a:r>
          </a:p>
          <a:p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</a:rPr>
              <a:t>УЧЕНИЦЯ 9-А КЛАСУ </a:t>
            </a:r>
          </a:p>
          <a:p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</a:rPr>
              <a:t>ГІМНАЗІЇ №290</a:t>
            </a:r>
          </a:p>
          <a:p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</a:rPr>
              <a:t>М.КИЄВА </a:t>
            </a:r>
          </a:p>
          <a:p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</a:rPr>
              <a:t>БОНДАРЕНКО СВІТЛАНА </a:t>
            </a:r>
          </a:p>
          <a:p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</a:rPr>
              <a:t>КЕРІВНИК : </a:t>
            </a:r>
          </a:p>
          <a:p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</a:rPr>
              <a:t>ГОНЧАР ТЕТЯНА АНАТОЛІЇВНА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0039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2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72978"/>
            <a:ext cx="7776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dirty="0" smtClean="0">
                <a:solidFill>
                  <a:srgbClr val="FFC000"/>
                </a:solidFill>
              </a:rPr>
              <a:t>Докладніше про вітаміни </a:t>
            </a:r>
            <a:endParaRPr lang="ru-RU" sz="3600" dirty="0">
              <a:solidFill>
                <a:srgbClr val="FFC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1754232"/>
            <a:ext cx="58326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На відміну від білків, жирів та вуглеводів, вітаміни не є матеріалом для біологічного синтезу органічних сполук чи джерелом енергії. Вони у складі молекул багатьох ферментів беруть участь в обміні речовин як регулятори цих процесів.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0492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067944" y="620688"/>
            <a:ext cx="7520940" cy="548640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1814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accent2">
                    <a:lumMod val="75000"/>
                  </a:schemeClr>
                </a:solidFill>
              </a:rPr>
              <a:t>               Вітамін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</a:rPr>
              <a:t>а</a:t>
            </a:r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473193"/>
            <a:ext cx="2983188" cy="2088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68608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3568" y="332656"/>
            <a:ext cx="7520940" cy="548640"/>
          </a:xfrm>
        </p:spPr>
        <p:txBody>
          <a:bodyPr/>
          <a:lstStyle/>
          <a:p>
            <a:r>
              <a:rPr lang="uk-UA" dirty="0" smtClean="0">
                <a:solidFill>
                  <a:schemeClr val="accent2">
                    <a:lumMod val="75000"/>
                  </a:schemeClr>
                </a:solidFill>
              </a:rPr>
              <a:t>                   Вітамін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</a:rPr>
              <a:t>а </a:t>
            </a:r>
            <a:r>
              <a:rPr lang="uk-UA" dirty="0" smtClean="0">
                <a:solidFill>
                  <a:schemeClr val="accent2">
                    <a:lumMod val="75000"/>
                  </a:schemeClr>
                </a:solidFill>
              </a:rPr>
              <a:t>та його користь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560" y="1628800"/>
            <a:ext cx="78488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/>
              <a:t>Вітамін</a:t>
            </a:r>
            <a:r>
              <a:rPr lang="ru-RU" dirty="0"/>
              <a:t> А - </a:t>
            </a:r>
            <a:r>
              <a:rPr lang="ru-RU" dirty="0" err="1"/>
              <a:t>сильний</a:t>
            </a:r>
            <a:r>
              <a:rPr lang="ru-RU" dirty="0"/>
              <a:t> антиоксидант.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здатний</a:t>
            </a:r>
            <a:r>
              <a:rPr lang="ru-RU" dirty="0"/>
              <a:t> </a:t>
            </a:r>
            <a:r>
              <a:rPr lang="ru-RU" dirty="0" err="1"/>
              <a:t>гальмувати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 </a:t>
            </a:r>
            <a:r>
              <a:rPr lang="ru-RU" dirty="0" err="1"/>
              <a:t>старіння</a:t>
            </a:r>
            <a:r>
              <a:rPr lang="ru-RU" dirty="0"/>
              <a:t> в </a:t>
            </a:r>
            <a:r>
              <a:rPr lang="ru-RU" dirty="0" err="1"/>
              <a:t>організмі</a:t>
            </a:r>
            <a:r>
              <a:rPr lang="ru-RU" dirty="0"/>
              <a:t>.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, </a:t>
            </a:r>
            <a:r>
              <a:rPr lang="ru-RU" dirty="0" err="1"/>
              <a:t>вітамін</a:t>
            </a:r>
            <a:r>
              <a:rPr lang="ru-RU" dirty="0"/>
              <a:t> А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величезну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для </a:t>
            </a:r>
            <a:r>
              <a:rPr lang="ru-RU" dirty="0" err="1"/>
              <a:t>процесу</a:t>
            </a:r>
            <a:r>
              <a:rPr lang="ru-RU" dirty="0"/>
              <a:t> росту і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організму</a:t>
            </a:r>
            <a:r>
              <a:rPr lang="ru-RU" dirty="0"/>
              <a:t>, </a:t>
            </a:r>
            <a:r>
              <a:rPr lang="ru-RU" dirty="0" err="1"/>
              <a:t>бере</a:t>
            </a:r>
            <a:r>
              <a:rPr lang="ru-RU" dirty="0"/>
              <a:t> участь у </a:t>
            </a:r>
            <a:r>
              <a:rPr lang="ru-RU" dirty="0" err="1"/>
              <a:t>формуванні</a:t>
            </a:r>
            <a:r>
              <a:rPr lang="ru-RU" dirty="0"/>
              <a:t> </a:t>
            </a:r>
            <a:r>
              <a:rPr lang="ru-RU" dirty="0" err="1"/>
              <a:t>кісток</a:t>
            </a:r>
            <a:r>
              <a:rPr lang="ru-RU" dirty="0"/>
              <a:t> скелета. Не </a:t>
            </a:r>
            <a:r>
              <a:rPr lang="ru-RU" dirty="0" err="1"/>
              <a:t>даремно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</a:t>
            </a:r>
            <a:r>
              <a:rPr lang="ru-RU" dirty="0" err="1"/>
              <a:t>називають</a:t>
            </a:r>
            <a:r>
              <a:rPr lang="ru-RU" dirty="0"/>
              <a:t> «</a:t>
            </a:r>
            <a:r>
              <a:rPr lang="ru-RU" dirty="0" err="1"/>
              <a:t>вітаміном</a:t>
            </a:r>
            <a:r>
              <a:rPr lang="ru-RU" dirty="0"/>
              <a:t> </a:t>
            </a:r>
            <a:r>
              <a:rPr lang="ru-RU" dirty="0" err="1"/>
              <a:t>зростання</a:t>
            </a:r>
            <a:r>
              <a:rPr lang="ru-RU" dirty="0"/>
              <a:t>». Ось </a:t>
            </a:r>
            <a:r>
              <a:rPr lang="ru-RU" dirty="0" err="1"/>
              <a:t>чому</a:t>
            </a:r>
            <a:r>
              <a:rPr lang="ru-RU" dirty="0"/>
              <a:t> </a:t>
            </a:r>
            <a:r>
              <a:rPr lang="ru-RU" dirty="0" err="1"/>
              <a:t>їжа</a:t>
            </a:r>
            <a:r>
              <a:rPr lang="ru-RU" dirty="0"/>
              <a:t>, </a:t>
            </a:r>
            <a:r>
              <a:rPr lang="ru-RU" dirty="0" err="1"/>
              <a:t>багата</a:t>
            </a:r>
            <a:r>
              <a:rPr lang="ru-RU" dirty="0"/>
              <a:t> </a:t>
            </a:r>
            <a:r>
              <a:rPr lang="ru-RU" dirty="0" err="1"/>
              <a:t>вітаміном</a:t>
            </a:r>
            <a:r>
              <a:rPr lang="ru-RU" dirty="0"/>
              <a:t> А, так </a:t>
            </a:r>
            <a:r>
              <a:rPr lang="ru-RU" dirty="0" err="1"/>
              <a:t>корисна</a:t>
            </a:r>
            <a:r>
              <a:rPr lang="ru-RU" dirty="0"/>
              <a:t> </a:t>
            </a:r>
            <a:r>
              <a:rPr lang="ru-RU" dirty="0" err="1"/>
              <a:t>дітям</a:t>
            </a:r>
            <a:r>
              <a:rPr lang="ru-RU" dirty="0"/>
              <a:t> і </a:t>
            </a:r>
            <a:r>
              <a:rPr lang="ru-RU" dirty="0" err="1"/>
              <a:t>підліткам</a:t>
            </a:r>
            <a:r>
              <a:rPr lang="ru-RU" dirty="0"/>
              <a:t>. Каротин </a:t>
            </a:r>
            <a:r>
              <a:rPr lang="ru-RU" dirty="0" err="1"/>
              <a:t>здатний</a:t>
            </a:r>
            <a:r>
              <a:rPr lang="ru-RU" dirty="0"/>
              <a:t> </a:t>
            </a:r>
            <a:r>
              <a:rPr lang="ru-RU" dirty="0" err="1"/>
              <a:t>зберігати</a:t>
            </a:r>
            <a:r>
              <a:rPr lang="ru-RU" dirty="0"/>
              <a:t> </a:t>
            </a:r>
            <a:r>
              <a:rPr lang="ru-RU" dirty="0" err="1"/>
              <a:t>зір</a:t>
            </a:r>
            <a:r>
              <a:rPr lang="ru-RU" dirty="0"/>
              <a:t>.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зміцнює</a:t>
            </a:r>
            <a:r>
              <a:rPr lang="ru-RU" dirty="0"/>
              <a:t> </a:t>
            </a:r>
            <a:r>
              <a:rPr lang="ru-RU" dirty="0" err="1"/>
              <a:t>імунну</a:t>
            </a:r>
            <a:r>
              <a:rPr lang="ru-RU" dirty="0"/>
              <a:t> систему, служить для </a:t>
            </a:r>
            <a:r>
              <a:rPr lang="ru-RU" dirty="0" err="1"/>
              <a:t>профілактики</a:t>
            </a:r>
            <a:r>
              <a:rPr lang="ru-RU" dirty="0"/>
              <a:t> </a:t>
            </a:r>
            <a:r>
              <a:rPr lang="ru-RU" dirty="0" err="1"/>
              <a:t>ракових</a:t>
            </a:r>
            <a:r>
              <a:rPr lang="ru-RU" dirty="0"/>
              <a:t> </a:t>
            </a:r>
            <a:r>
              <a:rPr lang="ru-RU" dirty="0" err="1"/>
              <a:t>захворювань</a:t>
            </a:r>
            <a:r>
              <a:rPr lang="ru-RU" dirty="0"/>
              <a:t>. </a:t>
            </a:r>
            <a:r>
              <a:rPr lang="ru-RU" dirty="0" err="1"/>
              <a:t>Нещодавно</a:t>
            </a:r>
            <a:r>
              <a:rPr lang="ru-RU" dirty="0"/>
              <a:t> </a:t>
            </a:r>
            <a:r>
              <a:rPr lang="ru-RU" dirty="0" err="1"/>
              <a:t>вчені</a:t>
            </a:r>
            <a:r>
              <a:rPr lang="ru-RU" dirty="0"/>
              <a:t> </a:t>
            </a:r>
            <a:r>
              <a:rPr lang="ru-RU" dirty="0" err="1"/>
              <a:t>підтвердили</a:t>
            </a:r>
            <a:r>
              <a:rPr lang="ru-RU" dirty="0"/>
              <a:t> факт,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вітамін</a:t>
            </a:r>
            <a:r>
              <a:rPr lang="ru-RU" dirty="0"/>
              <a:t>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здатний</a:t>
            </a:r>
            <a:r>
              <a:rPr lang="ru-RU" dirty="0"/>
              <a:t> </a:t>
            </a:r>
            <a:r>
              <a:rPr lang="ru-RU" dirty="0" err="1"/>
              <a:t>регулювати</a:t>
            </a:r>
            <a:r>
              <a:rPr lang="ru-RU" dirty="0"/>
              <a:t> </a:t>
            </a:r>
            <a:r>
              <a:rPr lang="ru-RU" dirty="0" err="1"/>
              <a:t>вміст</a:t>
            </a:r>
            <a:r>
              <a:rPr lang="ru-RU" dirty="0"/>
              <a:t> </a:t>
            </a:r>
            <a:r>
              <a:rPr lang="ru-RU" dirty="0" err="1"/>
              <a:t>цукру</a:t>
            </a:r>
            <a:r>
              <a:rPr lang="ru-RU" dirty="0"/>
              <a:t> в </a:t>
            </a:r>
            <a:r>
              <a:rPr lang="ru-RU" dirty="0" err="1"/>
              <a:t>крові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561955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accent2">
                    <a:lumMod val="75000"/>
                  </a:schemeClr>
                </a:solidFill>
              </a:rPr>
              <a:t>                   Вітамін</a:t>
            </a:r>
            <a:r>
              <a:rPr lang="uk-UA" dirty="0" smtClean="0"/>
              <a:t>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</a:rPr>
              <a:t>а</a:t>
            </a:r>
            <a:r>
              <a:rPr lang="uk-UA" dirty="0" smtClean="0"/>
              <a:t> </a:t>
            </a:r>
            <a:r>
              <a:rPr lang="uk-UA" dirty="0" smtClean="0">
                <a:solidFill>
                  <a:schemeClr val="accent2">
                    <a:lumMod val="75000"/>
                  </a:schemeClr>
                </a:solidFill>
              </a:rPr>
              <a:t>та краса 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576" y="1556792"/>
            <a:ext cx="777686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/>
              <a:t>Особливу</a:t>
            </a:r>
            <a:r>
              <a:rPr lang="ru-RU" dirty="0"/>
              <a:t> роль </a:t>
            </a:r>
            <a:r>
              <a:rPr lang="ru-RU" dirty="0" err="1"/>
              <a:t>відіграє</a:t>
            </a:r>
            <a:r>
              <a:rPr lang="ru-RU" dirty="0"/>
              <a:t> </a:t>
            </a:r>
            <a:r>
              <a:rPr lang="ru-RU" dirty="0" err="1"/>
              <a:t>вітамін</a:t>
            </a:r>
            <a:r>
              <a:rPr lang="ru-RU" dirty="0"/>
              <a:t> А для </a:t>
            </a:r>
            <a:r>
              <a:rPr lang="ru-RU" dirty="0" err="1"/>
              <a:t>шкіри</a:t>
            </a:r>
            <a:r>
              <a:rPr lang="ru-RU" dirty="0"/>
              <a:t>. </a:t>
            </a:r>
            <a:r>
              <a:rPr lang="ru-RU" dirty="0" err="1"/>
              <a:t>Він</a:t>
            </a:r>
            <a:r>
              <a:rPr lang="ru-RU" dirty="0"/>
              <a:t> є </a:t>
            </a:r>
            <a:r>
              <a:rPr lang="ru-RU" dirty="0" err="1"/>
              <a:t>важливою</a:t>
            </a:r>
            <a:r>
              <a:rPr lang="ru-RU" dirty="0"/>
              <a:t> </a:t>
            </a:r>
            <a:r>
              <a:rPr lang="ru-RU" dirty="0" err="1"/>
              <a:t>складовою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 </a:t>
            </a:r>
            <a:r>
              <a:rPr lang="ru-RU" dirty="0" err="1"/>
              <a:t>регенерації</a:t>
            </a:r>
            <a:r>
              <a:rPr lang="ru-RU" dirty="0"/>
              <a:t> </a:t>
            </a:r>
            <a:r>
              <a:rPr lang="ru-RU" dirty="0" err="1"/>
              <a:t>шкіри</a:t>
            </a:r>
            <a:r>
              <a:rPr lang="ru-RU" dirty="0"/>
              <a:t> і </a:t>
            </a:r>
            <a:r>
              <a:rPr lang="ru-RU" dirty="0" err="1"/>
              <a:t>слизових</a:t>
            </a:r>
            <a:r>
              <a:rPr lang="ru-RU" dirty="0"/>
              <a:t> </a:t>
            </a:r>
            <a:r>
              <a:rPr lang="ru-RU" dirty="0" err="1"/>
              <a:t>оболонок</a:t>
            </a:r>
            <a:r>
              <a:rPr lang="ru-RU" dirty="0"/>
              <a:t>. </a:t>
            </a:r>
            <a:r>
              <a:rPr lang="ru-RU" dirty="0" err="1"/>
              <a:t>Бере</a:t>
            </a:r>
            <a:r>
              <a:rPr lang="ru-RU" dirty="0"/>
              <a:t> участь в </a:t>
            </a:r>
            <a:r>
              <a:rPr lang="ru-RU" dirty="0" err="1"/>
              <a:t>обміні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 в </a:t>
            </a:r>
            <a:r>
              <a:rPr lang="ru-RU" dirty="0" err="1"/>
              <a:t>клітинах</a:t>
            </a:r>
            <a:r>
              <a:rPr lang="ru-RU" dirty="0"/>
              <a:t> </a:t>
            </a:r>
            <a:r>
              <a:rPr lang="ru-RU" dirty="0" err="1"/>
              <a:t>шкіри</a:t>
            </a:r>
            <a:r>
              <a:rPr lang="ru-RU" dirty="0"/>
              <a:t>, </a:t>
            </a:r>
            <a:r>
              <a:rPr lang="ru-RU" dirty="0" err="1"/>
              <a:t>регулює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сальних</a:t>
            </a:r>
            <a:r>
              <a:rPr lang="ru-RU" dirty="0"/>
              <a:t> і </a:t>
            </a:r>
            <a:r>
              <a:rPr lang="ru-RU" dirty="0" err="1"/>
              <a:t>потових</a:t>
            </a:r>
            <a:r>
              <a:rPr lang="ru-RU" dirty="0"/>
              <a:t> </a:t>
            </a:r>
            <a:r>
              <a:rPr lang="ru-RU" dirty="0" err="1"/>
              <a:t>залоз</a:t>
            </a:r>
            <a:r>
              <a:rPr lang="ru-RU" dirty="0"/>
              <a:t>. Тому </a:t>
            </a:r>
            <a:r>
              <a:rPr lang="ru-RU" dirty="0" err="1"/>
              <a:t>ретиноїди</a:t>
            </a:r>
            <a:r>
              <a:rPr lang="ru-RU" dirty="0"/>
              <a:t> (</a:t>
            </a:r>
            <a:r>
              <a:rPr lang="ru-RU" dirty="0" err="1"/>
              <a:t>синтетичні</a:t>
            </a:r>
            <a:r>
              <a:rPr lang="ru-RU" dirty="0"/>
              <a:t> </a:t>
            </a:r>
            <a:r>
              <a:rPr lang="ru-RU" dirty="0" err="1"/>
              <a:t>похідні</a:t>
            </a:r>
            <a:r>
              <a:rPr lang="ru-RU" dirty="0"/>
              <a:t> </a:t>
            </a:r>
            <a:r>
              <a:rPr lang="ru-RU" dirty="0" err="1"/>
              <a:t>вітаміну</a:t>
            </a:r>
            <a:r>
              <a:rPr lang="ru-RU" dirty="0"/>
              <a:t> А) </a:t>
            </a:r>
            <a:r>
              <a:rPr lang="ru-RU" dirty="0" err="1"/>
              <a:t>містяться</a:t>
            </a:r>
            <a:r>
              <a:rPr lang="ru-RU" dirty="0"/>
              <a:t> в </a:t>
            </a:r>
            <a:r>
              <a:rPr lang="ru-RU" dirty="0" err="1"/>
              <a:t>безлічі</a:t>
            </a:r>
            <a:r>
              <a:rPr lang="ru-RU" dirty="0"/>
              <a:t> </a:t>
            </a:r>
            <a:r>
              <a:rPr lang="ru-RU" dirty="0" err="1"/>
              <a:t>косметичних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. </a:t>
            </a:r>
            <a:r>
              <a:rPr lang="ru-RU" dirty="0" err="1"/>
              <a:t>Вітамін</a:t>
            </a:r>
            <a:r>
              <a:rPr lang="ru-RU" dirty="0"/>
              <a:t> А </a:t>
            </a:r>
            <a:r>
              <a:rPr lang="ru-RU" dirty="0" err="1"/>
              <a:t>уповільнює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утворення</a:t>
            </a:r>
            <a:r>
              <a:rPr lang="ru-RU" dirty="0"/>
              <a:t> </a:t>
            </a:r>
            <a:r>
              <a:rPr lang="ru-RU" dirty="0" err="1"/>
              <a:t>зморшок</a:t>
            </a:r>
            <a:r>
              <a:rPr lang="ru-RU" dirty="0"/>
              <a:t>, </a:t>
            </a:r>
            <a:r>
              <a:rPr lang="ru-RU" dirty="0" err="1"/>
              <a:t>зміцнює</a:t>
            </a:r>
            <a:r>
              <a:rPr lang="ru-RU" dirty="0"/>
              <a:t> </a:t>
            </a:r>
            <a:r>
              <a:rPr lang="ru-RU" dirty="0" err="1"/>
              <a:t>капіляри</a:t>
            </a:r>
            <a:r>
              <a:rPr lang="ru-RU" dirty="0"/>
              <a:t> і </a:t>
            </a:r>
            <a:r>
              <a:rPr lang="ru-RU" dirty="0" err="1"/>
              <a:t>покращує</a:t>
            </a:r>
            <a:r>
              <a:rPr lang="ru-RU" dirty="0"/>
              <a:t> </a:t>
            </a:r>
            <a:r>
              <a:rPr lang="ru-RU" dirty="0" err="1"/>
              <a:t>кровопостачання</a:t>
            </a:r>
            <a:r>
              <a:rPr lang="ru-RU" dirty="0"/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3140968"/>
            <a:ext cx="2381250" cy="1666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91126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accent2">
                    <a:lumMod val="75000"/>
                  </a:schemeClr>
                </a:solidFill>
              </a:rPr>
              <a:t>Вітаміни групи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</a:rPr>
              <a:t>в</a:t>
            </a:r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32656"/>
            <a:ext cx="2473461" cy="2663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60977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accent2">
                    <a:lumMod val="75000"/>
                  </a:schemeClr>
                </a:solidFill>
              </a:rPr>
              <a:t>                  Вітаміни групи 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</a:rPr>
              <a:t>в 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99592" y="1484784"/>
            <a:ext cx="777686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/>
              <a:t>Вітамін</a:t>
            </a:r>
            <a:r>
              <a:rPr lang="ru-RU" dirty="0"/>
              <a:t> </a:t>
            </a:r>
            <a:r>
              <a:rPr lang="en-US" dirty="0"/>
              <a:t>B </a:t>
            </a:r>
            <a:r>
              <a:rPr lang="ru-RU" dirty="0" err="1"/>
              <a:t>відноситься</a:t>
            </a:r>
            <a:r>
              <a:rPr lang="ru-RU" dirty="0"/>
              <a:t> до ряду </a:t>
            </a:r>
            <a:r>
              <a:rPr lang="ru-RU" dirty="0" err="1"/>
              <a:t>водорозчинних</a:t>
            </a:r>
            <a:r>
              <a:rPr lang="ru-RU" dirty="0"/>
              <a:t> </a:t>
            </a:r>
            <a:r>
              <a:rPr lang="ru-RU" dirty="0" err="1"/>
              <a:t>вітамінів</a:t>
            </a:r>
            <a:r>
              <a:rPr lang="ru-RU" dirty="0"/>
              <a:t>, і </a:t>
            </a:r>
            <a:r>
              <a:rPr lang="ru-RU" dirty="0" err="1"/>
              <a:t>відіграє</a:t>
            </a:r>
            <a:r>
              <a:rPr lang="ru-RU" dirty="0"/>
              <a:t> </a:t>
            </a:r>
            <a:r>
              <a:rPr lang="ru-RU" dirty="0" err="1"/>
              <a:t>ключову</a:t>
            </a:r>
            <a:r>
              <a:rPr lang="ru-RU" dirty="0"/>
              <a:t> роль у </a:t>
            </a:r>
            <a:r>
              <a:rPr lang="ru-RU" dirty="0" err="1"/>
              <a:t>забезпеченні</a:t>
            </a:r>
            <a:r>
              <a:rPr lang="ru-RU" dirty="0"/>
              <a:t> нормального </a:t>
            </a:r>
            <a:r>
              <a:rPr lang="ru-RU" dirty="0" err="1"/>
              <a:t>функціонування</a:t>
            </a:r>
            <a:r>
              <a:rPr lang="ru-RU" dirty="0"/>
              <a:t> </a:t>
            </a:r>
            <a:r>
              <a:rPr lang="ru-RU" dirty="0" err="1"/>
              <a:t>мозку</a:t>
            </a:r>
            <a:r>
              <a:rPr lang="ru-RU" dirty="0"/>
              <a:t> і </a:t>
            </a:r>
            <a:r>
              <a:rPr lang="ru-RU" dirty="0" err="1"/>
              <a:t>нервової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крові</a:t>
            </a:r>
            <a:r>
              <a:rPr lang="ru-RU" dirty="0"/>
              <a:t>. </a:t>
            </a:r>
            <a:r>
              <a:rPr lang="ru-RU" dirty="0" err="1"/>
              <a:t>Вітамін</a:t>
            </a:r>
            <a:r>
              <a:rPr lang="ru-RU" dirty="0"/>
              <a:t> В, як правило, </a:t>
            </a:r>
            <a:r>
              <a:rPr lang="ru-RU" dirty="0" err="1"/>
              <a:t>бере</a:t>
            </a:r>
            <a:r>
              <a:rPr lang="ru-RU" dirty="0"/>
              <a:t> участь у </a:t>
            </a:r>
            <a:r>
              <a:rPr lang="ru-RU" dirty="0" err="1"/>
              <a:t>метаболізмі</a:t>
            </a:r>
            <a:r>
              <a:rPr lang="ru-RU" dirty="0"/>
              <a:t> </a:t>
            </a:r>
            <a:r>
              <a:rPr lang="ru-RU" dirty="0" err="1"/>
              <a:t>кожної</a:t>
            </a:r>
            <a:r>
              <a:rPr lang="ru-RU" dirty="0"/>
              <a:t> </a:t>
            </a:r>
            <a:r>
              <a:rPr lang="ru-RU" dirty="0" err="1"/>
              <a:t>клітини</a:t>
            </a:r>
            <a:r>
              <a:rPr lang="ru-RU" dirty="0"/>
              <a:t> </a:t>
            </a:r>
            <a:r>
              <a:rPr lang="ru-RU" dirty="0" err="1"/>
              <a:t>людського</a:t>
            </a:r>
            <a:r>
              <a:rPr lang="ru-RU" dirty="0"/>
              <a:t> </a:t>
            </a:r>
            <a:r>
              <a:rPr lang="ru-RU" dirty="0" err="1"/>
              <a:t>організму</a:t>
            </a:r>
            <a:r>
              <a:rPr lang="ru-RU" dirty="0"/>
              <a:t>, особливо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стосується</a:t>
            </a:r>
            <a:r>
              <a:rPr lang="ru-RU" dirty="0"/>
              <a:t> синтезу та </a:t>
            </a:r>
            <a:r>
              <a:rPr lang="ru-RU" dirty="0" err="1"/>
              <a:t>регулювання</a:t>
            </a:r>
            <a:r>
              <a:rPr lang="ru-RU" dirty="0"/>
              <a:t> ДНК, а </a:t>
            </a:r>
            <a:r>
              <a:rPr lang="ru-RU" dirty="0" err="1"/>
              <a:t>також</a:t>
            </a:r>
            <a:r>
              <a:rPr lang="ru-RU" dirty="0"/>
              <a:t> синтезу </a:t>
            </a:r>
            <a:r>
              <a:rPr lang="ru-RU" dirty="0" err="1"/>
              <a:t>жирних</a:t>
            </a:r>
            <a:r>
              <a:rPr lang="ru-RU" dirty="0"/>
              <a:t> кислот і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1782" y="3006438"/>
            <a:ext cx="1872574" cy="2016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89552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112</TotalTime>
  <Words>1011</Words>
  <Application>Microsoft Office PowerPoint</Application>
  <PresentationFormat>Экран (4:3)</PresentationFormat>
  <Paragraphs>59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Углы</vt:lpstr>
      <vt:lpstr>Вітаміни </vt:lpstr>
      <vt:lpstr>Презентация PowerPoint</vt:lpstr>
      <vt:lpstr>Презентация PowerPoint</vt:lpstr>
      <vt:lpstr>Презентация PowerPoint</vt:lpstr>
      <vt:lpstr>               Вітамін а </vt:lpstr>
      <vt:lpstr>                   Вітамін а та його користь</vt:lpstr>
      <vt:lpstr>                   Вітамін а та краса </vt:lpstr>
      <vt:lpstr>Вітаміни групи в </vt:lpstr>
      <vt:lpstr>                  Вітаміни групи в </vt:lpstr>
      <vt:lpstr>                   Вітаміни групи в</vt:lpstr>
      <vt:lpstr>Вітамін с</vt:lpstr>
      <vt:lpstr>                           Вітамін с </vt:lpstr>
      <vt:lpstr>Вітамін d</vt:lpstr>
      <vt:lpstr>                         Вітамін D  </vt:lpstr>
      <vt:lpstr>Вітамін Е </vt:lpstr>
      <vt:lpstr>                             Вітамін е </vt:lpstr>
      <vt:lpstr>Вітамін К </vt:lpstr>
      <vt:lpstr>                    Вітамін К </vt:lpstr>
      <vt:lpstr>Сторінка з історії</vt:lpstr>
      <vt:lpstr>Сторінка з історії </vt:lpstr>
      <vt:lpstr>Презентация PowerPoint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Вітаміни</dc:title>
  <dc:creator>Мария</dc:creator>
  <cp:lastModifiedBy>Мария</cp:lastModifiedBy>
  <cp:revision>14</cp:revision>
  <dcterms:created xsi:type="dcterms:W3CDTF">2014-05-03T17:49:16Z</dcterms:created>
  <dcterms:modified xsi:type="dcterms:W3CDTF">2014-05-22T19:43:35Z</dcterms:modified>
</cp:coreProperties>
</file>