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1" autoAdjust="0"/>
    <p:restoredTop sz="94700" autoAdjust="0"/>
  </p:normalViewPr>
  <p:slideViewPr>
    <p:cSldViewPr showGuides="1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B3B96D-C09B-4746-9D7C-8543A880BDD7}" type="datetimeFigureOut">
              <a:rPr lang="ru-RU" smtClean="0"/>
              <a:pPr/>
              <a:t>07.05.2014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4DD7F77-F086-4493-9B5E-40D32650DA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143248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uk-UA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Рослини занесені до Червоної </a:t>
            </a:r>
            <a:r>
              <a:rPr lang="uk-UA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книги</a:t>
            </a:r>
            <a:r>
              <a:rPr lang="uk-UA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uk-UA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uk-UA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України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857620" y="4857760"/>
            <a:ext cx="5500726" cy="1300162"/>
          </a:xfrm>
        </p:spPr>
        <p:txBody>
          <a:bodyPr>
            <a:noAutofit/>
          </a:bodyPr>
          <a:lstStyle/>
          <a:p>
            <a:r>
              <a:rPr lang="uk-UA" sz="3200" dirty="0" smtClean="0"/>
              <a:t>Презентація Гурика Андрія</a:t>
            </a:r>
            <a:endParaRPr lang="ru-RU" sz="3200" dirty="0"/>
          </a:p>
        </p:txBody>
      </p:sp>
      <p:pic>
        <p:nvPicPr>
          <p:cNvPr id="13314" name="Picture 2" descr="http://t0.gstatic.com/images?q=tbn:ANd9GcQUKe8_1xy70qg9R6mSA-KSh12SpGqiqBFVwLoEN9AOTrE3YVRq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500570"/>
            <a:ext cx="1485900" cy="2019301"/>
          </a:xfrm>
          <a:prstGeom prst="rect">
            <a:avLst/>
          </a:prstGeom>
          <a:noFill/>
        </p:spPr>
      </p:pic>
      <p:pic>
        <p:nvPicPr>
          <p:cNvPr id="13316" name="Picture 4" descr="http://t0.gstatic.com/images?q=tbn:ANd9GcTUfm2wQygSHAzTy0ESqwPDiLq4gbZn1HjbQJDF4o3mj3FS0nl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42852"/>
            <a:ext cx="1813310" cy="2861398"/>
          </a:xfrm>
          <a:prstGeom prst="rect">
            <a:avLst/>
          </a:prstGeom>
          <a:noFill/>
        </p:spPr>
      </p:pic>
      <p:pic>
        <p:nvPicPr>
          <p:cNvPr id="13320" name="Picture 8" descr="http://t1.gstatic.com/images?q=tbn:ANd9GcQqsFXHxdygsTUF6IAN4Pub9q-S5Q2n9s3-bABRI6mbowWdmVItk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5854" y="357166"/>
            <a:ext cx="3051948" cy="2286016"/>
          </a:xfrm>
          <a:prstGeom prst="rect">
            <a:avLst/>
          </a:prstGeom>
          <a:noFill/>
        </p:spPr>
      </p:pic>
      <p:pic>
        <p:nvPicPr>
          <p:cNvPr id="13322" name="Picture 10" descr="http://t2.gstatic.com/images?q=tbn:ANd9GcRL8zFPgINnFIB5kdGGal9fNA9Xvjkjqgx8E1F2uYp5lzOPNmX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8992" y="571480"/>
            <a:ext cx="2071701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Крокус сітчастий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12776"/>
            <a:ext cx="4392488" cy="2952328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Поширений в степу, Правобережному i Лівобережному лісостепу. Зростає на  цілинних степах, в чагарниках, узліссях байрачних </a:t>
            </a:r>
            <a:r>
              <a:rPr lang="uk-UA" dirty="0" smtClean="0"/>
              <a:t>дібров. </a:t>
            </a:r>
            <a:r>
              <a:rPr lang="uk-UA" dirty="0" smtClean="0"/>
              <a:t>Їхня чисельність знижується через розорювання земель, надмірне випасання худоби, зривання на букети.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4578" name="Picture 2" descr="http://t2.gstatic.com/images?q=tbn:ANd9GcQk7Hub4Ve_TeS39N2FH3jE7BCUB4i6HAdOpesuywh_AT71wT5R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142984"/>
            <a:ext cx="2215870" cy="2958301"/>
          </a:xfrm>
          <a:prstGeom prst="rect">
            <a:avLst/>
          </a:prstGeom>
          <a:noFill/>
        </p:spPr>
      </p:pic>
      <p:pic>
        <p:nvPicPr>
          <p:cNvPr id="24580" name="Picture 4" descr="http://t2.gstatic.com/images?q=tbn:ANd9GcTlFh_hr5vSSFf-K3yQ_wZNGeZVucg2_yS5TfUu8sVF-GUDxIPaW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214818"/>
            <a:ext cx="1887028" cy="2482931"/>
          </a:xfrm>
          <a:prstGeom prst="rect">
            <a:avLst/>
          </a:prstGeom>
          <a:noFill/>
        </p:spPr>
      </p:pic>
      <p:pic>
        <p:nvPicPr>
          <p:cNvPr id="24582" name="Picture 6" descr="http://t1.gstatic.com/images?q=tbn:ANd9GcTvGgocyUYULSZ3h0r4D8bmjdIuTVTKDGN2_td0YXVFrXVG0Kk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6315" y="4437112"/>
            <a:ext cx="2911742" cy="21726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Печіночниця звичайна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375457"/>
            <a:ext cx="3691136" cy="3421695"/>
          </a:xfrm>
        </p:spPr>
        <p:txBody>
          <a:bodyPr>
            <a:normAutofit fontScale="55000" lnSpcReduction="20000"/>
          </a:bodyPr>
          <a:lstStyle/>
          <a:p>
            <a:r>
              <a:rPr lang="uk-UA" dirty="0" smtClean="0"/>
              <a:t>Поширена в західному і правобережному Поліссі, у західному Лісостепу і західній частині правобережного Лісостепу. Райони заготівель - Житомирська, Волинська, Рівненська, частково Хмельницька області. Декоративна, лікарська рослина. Зацвітає рано і має тривалий період цвітіння. Придатна для декорування затінених місць під деревами. Потребує бережливого використання й охорони.</a:t>
            </a:r>
            <a:endParaRPr lang="uk-UA" dirty="0"/>
          </a:p>
        </p:txBody>
      </p:sp>
      <p:pic>
        <p:nvPicPr>
          <p:cNvPr id="25602" name="Picture 2" descr="http://t2.gstatic.com/images?q=tbn:ANd9GcQdzNWPMiS8h6-CJexVvfDSxdelFt2A5FRsjrONTe03avE03DjtA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285860"/>
            <a:ext cx="2871182" cy="1988561"/>
          </a:xfrm>
          <a:prstGeom prst="rect">
            <a:avLst/>
          </a:prstGeom>
          <a:noFill/>
        </p:spPr>
      </p:pic>
      <p:pic>
        <p:nvPicPr>
          <p:cNvPr id="25604" name="Picture 4" descr="http://t0.gstatic.com/images?q=tbn:ANd9GcQRPlTrC8sv-JF4cLyhi8GOJYNIKVm5zQCYRcNJ3zU-xbYZ4uW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4857760"/>
            <a:ext cx="2505075" cy="1828800"/>
          </a:xfrm>
          <a:prstGeom prst="rect">
            <a:avLst/>
          </a:prstGeom>
          <a:noFill/>
        </p:spPr>
      </p:pic>
      <p:pic>
        <p:nvPicPr>
          <p:cNvPr id="25606" name="Picture 6" descr="Hepatica nobilis flower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3429000"/>
            <a:ext cx="2457450" cy="32766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686800" cy="4464496"/>
          </a:xfrm>
        </p:spPr>
        <p:txBody>
          <a:bodyPr>
            <a:noAutofit/>
          </a:bodyPr>
          <a:lstStyle/>
          <a:p>
            <a:pPr algn="ctr"/>
            <a:r>
              <a:rPr lang="uk-UA" sz="8800" dirty="0" smtClean="0"/>
              <a:t>ДЯКУЮ ЗА УВАГУ!</a:t>
            </a:r>
            <a:endParaRPr lang="ru-RU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Зозулині черевички справжні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84784"/>
            <a:ext cx="5131296" cy="3024336"/>
          </a:xfrm>
        </p:spPr>
        <p:txBody>
          <a:bodyPr>
            <a:normAutofit/>
          </a:bodyPr>
          <a:lstStyle/>
          <a:p>
            <a:r>
              <a:rPr lang="uk-UA" sz="1800" dirty="0" smtClean="0"/>
              <a:t>Зозулині черевички справжні — одна з найкрасивіших орхідей флори України. В Україні трапляється на більшій частині території, крім степової зони. </a:t>
            </a:r>
            <a:r>
              <a:rPr lang="ru-RU" sz="1800" dirty="0" smtClean="0"/>
              <a:t>  </a:t>
            </a:r>
          </a:p>
          <a:p>
            <a:r>
              <a:rPr lang="uk-UA" sz="1800" dirty="0" smtClean="0"/>
              <a:t>Цей вид має дуже красиві квіти, а тому сильно страждає від знищення людьми і є рідкісним на більшій частині ареалу, в тому числі, по всій Україні. Зацвітає ця чарівна орхідея лише на 16-17-й </a:t>
            </a:r>
            <a:r>
              <a:rPr lang="uk-UA" sz="1800" dirty="0" smtClean="0"/>
              <a:t>рік</a:t>
            </a:r>
            <a:endParaRPr lang="ru-RU" sz="1800" dirty="0" smtClean="0"/>
          </a:p>
          <a:p>
            <a:endParaRPr lang="ru-RU" dirty="0"/>
          </a:p>
        </p:txBody>
      </p:sp>
      <p:pic>
        <p:nvPicPr>
          <p:cNvPr id="15362" name="Рисунок 22" descr="http://t2.gstatic.com/images?q=tbn:ANd9GcSChazYDzXlr4-8bdNgsC92zTe24LT1iPbJTvYMaHX1cNo1BDkZ1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8976" y="1268760"/>
            <a:ext cx="2952682" cy="223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Рисунок 19" descr="http://t2.gstatic.com/images?q=tbn:ANd9GcTtSYHuzoi5i-wP6bEM4PD1loQ9JOwDlHruQDzeGKAaVpeOeak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4143380"/>
            <a:ext cx="3390076" cy="2539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Рисунок 16" descr="http://t2.gstatic.com/images?q=tbn:ANd9GcR3Bay0YSE2OC-5TDxnpuAfd3M8n1_uO5OSqki_bGcqDtzOVObTy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3857628"/>
            <a:ext cx="2275855" cy="274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486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/>
              <a:t>Лунарія оживаюча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4483224" cy="2522910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Лунарія оживаюча – реліктова рослина поширена в Європі та в Північній Америці. В Україні найчастіше трапляється в Карпатах, де на окремих ділянках лісів на кам’янистих ґрунтах утворює густий покрив. На рівнині вона є дуже рідкісною.</a:t>
            </a:r>
            <a:endParaRPr lang="ru-RU" dirty="0"/>
          </a:p>
        </p:txBody>
      </p:sp>
      <p:pic>
        <p:nvPicPr>
          <p:cNvPr id="16386" name="Рисунок 34" descr="http://t3.gstatic.com/images?q=tbn:ANd9GcSyb3t6lMbjg1O69vLESFzwMNAQpnLKtOyJqVEqTrZf6ssCvH-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1285860"/>
            <a:ext cx="3317985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Рисунок 31" descr="http://t3.gstatic.com/images?q=tbn:ANd9GcQ7ihh4S2jiiikWDx-vF1DXUCAMp8ZwRdcgey90bHGMPzJQQhVP"/>
          <p:cNvPicPr>
            <a:picLocks noChangeAspect="1" noChangeArrowheads="1"/>
          </p:cNvPicPr>
          <p:nvPr/>
        </p:nvPicPr>
        <p:blipFill>
          <a:blip r:embed="rId3" cstate="print"/>
          <a:srcRect t="3726" b="14293"/>
          <a:stretch>
            <a:fillRect/>
          </a:stretch>
        </p:blipFill>
        <p:spPr bwMode="auto">
          <a:xfrm rot="10800000" flipV="1">
            <a:off x="251518" y="4365103"/>
            <a:ext cx="4034729" cy="2307865"/>
          </a:xfrm>
          <a:prstGeom prst="rect">
            <a:avLst/>
          </a:prstGeom>
          <a:noFill/>
          <a:ln w="9525">
            <a:solidFill>
              <a:schemeClr val="accent4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6389" name="Picture 5" descr="http://t1.gstatic.com/images?q=tbn:ANd9GcT9PTY0xuCsJXm4HgGwcE7OgDvQunv8rTqqvuTPSFN0QNsOHdG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6" y="4000504"/>
            <a:ext cx="3525009" cy="26403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Підсніжник білосніжний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4248472" cy="2736304"/>
          </a:xfrm>
        </p:spPr>
        <p:txBody>
          <a:bodyPr>
            <a:normAutofit fontScale="55000" lnSpcReduction="20000"/>
          </a:bodyPr>
          <a:lstStyle/>
          <a:p>
            <a:r>
              <a:rPr lang="uk-UA" dirty="0" smtClean="0"/>
              <a:t>Підсніжник білосніжний – в Україні поширений переважно на Правобережжі, трапляється в Карпатах та Прикарпатті, на півдні Полісся, в Лісостепу. На Лівобережжі проходить східна межа поширення цього виду. Зростає в </a:t>
            </a:r>
            <a:r>
              <a:rPr lang="uk-UA" dirty="0" smtClean="0"/>
              <a:t>листяних </a:t>
            </a:r>
            <a:r>
              <a:rPr lang="uk-UA" dirty="0" smtClean="0"/>
              <a:t>лісах, на галявинах та чагарниках. </a:t>
            </a:r>
            <a:endParaRPr lang="ru-RU" dirty="0" smtClean="0"/>
          </a:p>
          <a:p>
            <a:r>
              <a:rPr lang="uk-UA" dirty="0" smtClean="0"/>
              <a:t>Основними причинами зменшення чисельності виду є масове зривання на букети, викопування цибулин.</a:t>
            </a:r>
            <a:endParaRPr lang="ru-RU" dirty="0"/>
          </a:p>
        </p:txBody>
      </p:sp>
      <p:pic>
        <p:nvPicPr>
          <p:cNvPr id="17410" name="Рисунок 40" descr="http://t3.gstatic.com/images?q=tbn:ANd9GcRiTQH6Mpsm1le1rFj197rL3ns8dKCMzVVcUOsA3N9G3b0QWQ-Drk9hN51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214422"/>
            <a:ext cx="2852960" cy="2147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Рисунок 43" descr="http://t2.gstatic.com/images?q=tbn:ANd9GcQ0EGE8-FFk75jzAVYJjQojXaTIFCx3C8w6uyLz2hBLcGSU_lq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8676" y="4357694"/>
            <a:ext cx="2955786" cy="192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Рисунок 37" descr="http://t2.gstatic.com/images?q=tbn:ANd9GcQ10tXKfsS9M9gbzbc03_kGj_JX2EN9diP7MmIsApsf4I9sP0Up2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509119"/>
            <a:ext cx="2962588" cy="210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6" descr="http://t1.gstatic.com/images?q=tbn:ANd9GcQ18EfnhegkQe9fBQxYYPCiltARq9olW94O6TThJVZBmHqF_o6G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4095828"/>
            <a:ext cx="2291538" cy="26189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76672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Сальвінія плаваюча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4464496" cy="3170981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Сальвінія плаваюча. Ця водна папороть поширена по всій Україні. </a:t>
            </a:r>
            <a:endParaRPr lang="ru-RU" dirty="0" smtClean="0"/>
          </a:p>
          <a:p>
            <a:r>
              <a:rPr lang="uk-UA" dirty="0" smtClean="0"/>
              <a:t>Знахідки древніх викопних решток виду свідчать про давнє походження виду і дають підстави вважати сальвінію третинним реліктом. Чисельність рослини в наш час зменшується через забруднення водойм.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8434" name="Рисунок 49" descr="http://t1.gstatic.com/images?q=tbn:ANd9GcS5N8vdacccYqyLhBP79ttqFipsyecgtwJe_gMeAHlQsLQpi9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880" y="1268760"/>
            <a:ext cx="3099520" cy="230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46" descr="http://t2.gstatic.com/images?q=tbn:ANd9GcRr8087eYAI7eGRs79a5nSGWZZVICNO6TaD1mrr0UzBy8IkPIH7q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117076" y="4312156"/>
            <a:ext cx="2011406" cy="2673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AutoShape 5" descr="data:image/jpeg;base64,/9j/4AAQSkZJRgABAQAAAQABAAD/2wCEAAkGBhQSERUTExQVFRQVGCAaFxgYGB0fGhsdIB8fHxsgIh8iHiYfHBsjHB4aHy8iIycpLSwsICAxNzEqNigrLCkBCQoKDgwOGg8PGi8lHiQqKSwtLS0sLC8wLCkqLCwpKS8vLCwuLywsLCwsLCksLCwsLCwpLCksLCopLCwsLCwpLP/AABEIAIAAoAMBIgACEQEDEQH/xAAbAAADAQEBAQEAAAAAAAAAAAADBAUCBgEAB//EADoQAAIBAgUCBQIEBgIBBAMAAAECEQMhAAQSMUEFURMiYXGBBjJCkaGxI1LB0eHwFPGCQ2KishUWM//EABkBAAIDAQAAAAAAAAAAAAAAAAECAAMEBf/EACcRAAICAgIBAgYDAAAAAAAAAAABAhEDIRIxQSJRBBMyYXGhgZHB/9oADAMBAAIRAxEAPwDj3qmT798fZXOMFN/uF5wGo+8euMU61hIG3GHaTW0UJDyZ99aAFxM2HmM8kk324w3WyL1d1cEkeZjHpwMR2qkQVJBDCYtY2P74o5DMsoYybCOTc2B72AP6YpkmvooJ71FmWoAD5DKgTuABBjuYJ+cL0SdO8xbnjDuUqwAVXxCTGlYm87g3IF74wtdTqRkRKguDIXntziY50iNAqeo2EnD9DLSpE+fhZH9Tj7KZEhS4qcWCnnsf8Y0uTd//AOxP/tmPWfy5wmTOn06ROKPK9EawokGLg2v+YH64+oZFkaVpOrbSWHmEz/NCmZ4wq+UdQYOloIB9Yt7Y+yWYqgROsk/iaB+v7YE1JrTtBSHaQUsTJi+oTPte36YXr5ZRoTxKgX7w99Im8aoj8ziiWa11ETJMFY2jSDO5jHtaiGDHUHEAABoj5sbmDfGT5myJCGZyLVdUOtxYnZgQYJFo7SPTG+l9MKrJPmeJGowItMcAkbYeoIankVSk24MHmBuCPXFlulkAzMwLkb9vfAeRpBSsjNSLLDLF+W1e9iNvy+Mb0epjsLfthytkXESLHYj/AG2FnWMZnlbWjRHDBgcw5YrMGD+ItEewkn5OEMz1YIWl1XRZQUeb/iG8jYdvzxQdcZDkTBI9sGGau0CWCuiRRqF6YUL4hYEE+IDwNpIvsb3H54QzvShTNPTrRywB0tNMts3m3HYjacG6vQd6iLWGuncBywWOfMthYDcR/TErqvSqtFHipookgFVYlQY5BurH134nfG/Gr2mU0Ffc4zOH8+lG+hzqm6/5iPywlQzZpmVAJ9RONkcnKNoSjL0SwMbG3zxizS/hIQ6gSbNu3fbaw9OMFyefNRQUVQJ8yggfOnYc9reuM9RyesBi6oApPmNz8d+MZZZXOXGWhqJ9GuC5JZkU8rvhygtB3ULTqkm2on9xPzxiXRrGm4MA6TPoYxVfrCVQtNQ9mEqsA99/14GHyp3oA0uSBJsyoLC8FiDGxP6/thfNZpAppCTHI33m/c3j4w+T4jlWJgGBtqNtp/v3GA5vMhV/hssSR59MAjcXEk8ROMsZtyqQSdn8yaUjTpIW8ne1jHra2H6GsUg4piWIgkjUsjta1iJtvgNbP1F8tRFqc2X17kfEDA16ujBmZIqTKlFAiBaTyJ7/ANsXtSkloNlXMI+pW06jGwMFe/AE8TjeUaRDKo1XALAmON7/ACLYk9N6kzSKrtpF1In7u3faYw19OZqrWrFaqCFGrUVGqxA7C5mPTFE8bimn4FdnefT2TTQdg7QYAiQP9mO18UOsONFOCJMiObf6bY53M5cqNdSoaCD7APuYiPtHMDdjYYm5nqtXNOKVMMSYCyZNuSY35nGKa5O0M9aOpFUCjNiYA/vhdMij0XZ7A7Ht2/XESt1UUAaJfxj+I8audNr8C5Mwcb671MplVpQVaAWHPf8AqMUfLkmkvciso5boVKpIGqBzN/T0wlkek6qhQDVuFuPMRgeb6yaGVSlTnxGA1t/LImPeI9sF6C3gUPGq+T+QmxPIj1PHpfBVxTb9yxTl0N1fp2jWy9ShVAUMLtEFWGzX7G/tOPxui2YpVniajKClQHzK6/ysD9yGJ7ixEEA4/UX+qWqUa2mmNRsxGxsQT35E7++ON+oW/wDVTSs0wGUWMrYtPaItjofCt45ON2it2nsLR+nYQ1KhKAX0gSY72nE00kUgsW0HYW1Ed9zGKvWeoaVVGZXP4hpIn1MHf05xP6n1SlUA0pHmkmAGIi17wfjGrFPI9vyBB+n5lGdgRpQIQoY33k3tc3wnWyoFXTTBMkaQdz6YayWdqVlKgAaACLgD11cmQPwxzOD5mpRqQxOkg2KtMqNjBusGNx+eIm4yCa6hkKfhyqlHWNSk8Hn1HY+/OCdGzgK+HTCq5/Ewkn8rn2txhrJZNWYu5VpFiykcyZkQdwcK5vpBoMKtEaxuVgGAb29AMU/MUk4N7AzL1zRq66iKGYyHk6QOTHJ7zzGPqvURXJXwfEK3DAkX29OwHrAxh86c1pXSSJ2mJPcm5FrdzfBM3U8JRTYUwpBKwpYX9TzP7jth0later8hEK3UfKUZWVwYJk//ACnnCtLMlTb8jsfcc4Ex3Eg/M49oZZnMKpaOwxtikkKxqn1aouzR/wCK/wBsdh9PdcOouo0kCxg+3Np3xxR6c+gvpIUSCbcem+5w99O5lxUCebSQREWBxnz44yjyj2iLtWdIzF67PWLurDSSTJWL2B4njFejmqdJGXLK2t1M1GEEDsLzOJTPxjC1WUgoTI2/z3Hpjiu2bJQT2PdB6Boc1691pgtB5I/p+59sIdMqNms4GqD8RYj24/OBgmez9etao40CPKoiY5PJ9sO5Tq9OkGZaR8Q24gfMzGC5um32/wBFLwvwE6loq51VPDLN9wOI2jE365V9a6qsjZVAgDud9pi+Gum5JnritvPmb3j98KdVzVKtmtLVNGkCDBIgH0uL8/4wsNSX2RI8k3XYllelPk6bZiZcN5l4AOw386kRPa0bYU+qdGaWm4XQVDB1Gxki8jtbjHS9Q+pcvTBSnTFUNqmo1ypKxIBBsDB27gDHJJ1BaZSkSDqEwCASTsexMRExjXh5Slz8/wCD5V6V7m8/kDUBFPLMDwYA599iPyxCz/TqlIgOmknaCD+04azebqFiRmCQtiwlVHpY+Yz2GEa2dY/iY+pMn/A9MdDEpIoS0O5D6eq1ULrpAG0tue3MfOJ7BqbwfuU7WN/2OKeR6Hmo1UwVDD+cCZ9Jx51DoD0qetzBm4tA+Z3wyyLk02iBNNepT8TxYAtp1SSdpIG3zj2n1LMUW0s2/wDNcAmLjt+2AHqiqKZSioddzvqt+fr6YJ1DrrVqQR0XUPxc/wCLf0wnG9OKohay4pUgWLpqZpmfNc7dvmBzhtMxTq0yupHMxGqJJ2gxufScRfp3ptUKaihG1CIJv68EX2wLqHSajMWOlWJ+xf0Fv34xneOLn9WyCGaUqxUgW/3cYufT1dUVmBEiLkwAPXv8YnL0ZkZDVjSzAWadzAB9/fD/AFPpUafCVdU7bAji5twcaMkoyXC+wdjWY6vRqKytNSTvt3vYiP67+wst17QpDK03IJMzaAD/ALxhjNdN8TRpQqZOqALCAfkgyLTj0/T3KueCJH7/ADztiiMsKjTFa9w+UzGtQ2x5HY/7cYYXCeZztSnCsyPbc2j5gW5n1w6uwNr8Ag4x5cbW/DNWLJ4Z6DjeUyTVXCKJJv6Acn2GCZVdBSowDrN1/a3vx6Yd6n1PLlWZf4bxEKYYntAsZtjK214NEm49oQr0zTqNTV5je8D1m/xjn83l1Z5ImbX5xZ6v1PxGUwQqqFAMR8YS/wCOWEwe/H9SBi6FoDkoq2L0ciCwAssyf6D1J9MeZvpaSK2kMy+YCRqkXjsR6cYJma6AOpYFh9q6TOrjgyZjtiezuYYIqBgLhtQv34Bnj9LY2YrTsxTm5Ozn6jFmjczAA9/3wxmOkVEXW0R73vh7J1Aaj1HZlmVDBTCiwnUNiAY+RgOfz4qAIuqASZY3I4vAk/3xtU3dIGwNH/kadc1fDAuQx+0G8XxRzXUWrrTQU3KyNRgmwt5SZiL35nFbpgpiloR1cLZ4HcEn9eLxib/zTSqfw9Yoqs+UhgGPdgO5vBN/TGfnybpbQaXkX65k6dFk0rO5YAm8H9MW8h1OnWQaqQUrYgqDxbiYI29sQK/1MwqMQAyEQA24EDntImNsXchl5RdRhyv3IRIB7b7Cx9hhcqaguffuAQ6si02UBUZBcpyDzftfa3tg3Quto1QqKSUwdoiSZ22vb9sYbpP/AB2NamQ6gGVYnV63Ag2vf1xkdbytRfNSKtaDpEz6MIM+v/WC0pRpK/uQP1Ajx1bxFW3lDAwb6d4gML2/XA3ydID+I4NTYBXJi57XBgn7v+oWcV28xV4O0gm2++Bf/k3KqpNkEKAAB8wLn1OLlh0thLFTNIlQPS1QDYEmP3/fDGY6uzAibRYHf1v/ALtiRkabMZCs450g2tP6C+KWZ6e6JrKGCYnULSJuNx74scMdq+xWUMvkyVFSkdLR5lciRI77XBkSPW2A1KT0Tpa03se3pvhHLdV8PTEWNiBf2nt6EYqUevrUUrUp2M3F/wBDBHuCMVVlg+rRGe0eqkLp+4jkm0c23n5x7l+o0ixDKVJkg3Mjbt5eMTBUGry7MYBbYdpjBuk5cLU8RmTUWggHzbcWsvaeZwcmHHTdBUpJVZUNVCCNUGJBg27EmDAPf9sBz2ZCoIYMR8xzPAIuI4v8YMpDsC9ipENMqyncHaQft3t+mFs/ldIdqSggea8n3A/EtySBtHtjLHi2K99juYyKvv4okAqYlL//AEIvcSBfEKvWNOmUVtYYkISZIMz7giSdr/OLb5lHo5dtUKKbLJEXFwIAIvEe+ORz1TxHNiRtI4O5Jvc3+LYsirdeCDWczAYeDQUwWk6ZLWsZPqb/AAPTDVP6ZUnzMyrH22JtvLfbvbmJGBdVz1bLOKY8JSRJKDuSeQIi3GI1fPVXJLOWne9remw/LFsYya9LpDrrRVz9XwSy0XMfi2J2iC0b724/LBOmZ3RQKupYE2UQZBg7AiAIO/cY59jxi1ksxSooWnVU2A7d47CO/wAd8NOHprsg9VyNFU8R0VST5U+4nsPS5E6f8Y+cstMI7rRd+dgYvDRNthtHHfE7o+ZBqmpUILKJWe/cDb4x51vMCrUTw7gKN9gZM/3xWoPlTJeyx0np1RKjeIUdIhTwebLERc3ODrlaKvoVArMDBIt7byTfYYTpZKrUX+JUCgxZPuJvAJJHrh5snRKHVpe0BmZSwnYarwdrm+2KJve3/QHom1M1VNYLTXWLagphGtN2tAG9yMTaeQauwC01pAbmDETuST5uwxcy1GowanQekEQLOpZJkHc/b/oxnJPWWs/jIPtC6h9vAF5sCCTA78YvWSlrsl2C6T0lqGZQBtUoWNthsDfYzyLifXFbN5taaFmkm8CSSxN+RAHItbtiFm/+QcxU8MONJuBwBtI224xWyzs4FOrpWpLMJRZO1xaGWLGTaPXCZFdSk/yCiNm861UABAAGLWF5I2J5j++AUlbVo78e+Ovz7lRqCzAbYXiJtHrG/fCbUVdfE06mqAm444gWk89555w8PiVXQLFf/wBfIB01AZ7/AOCcF6zVemiaEGpQBqDbGNJvveZ74SysVXCQKYPtb0A5Jw/U6Oyizq4HfynjY7bW/wChiOTjJKbCDy1WqFA0akAMgiPQxO8ztBxl8izQ9IMg5UPfuLb8czgVXrzEiDp3DXvP9pHzgGouZB/8jfb9fT0wYxduTpEPC76WQKFTWzKszHlBsf5QecFodJAWYJMSKgB2bYyIII9R2vbBzl6SgE1QW2AGrkxNxtG4icDzHUISBUMRE6AGHYCD2+MVyu/T0KRquUZqDP4QmdXiFjq0zH27fJtE4nUqZdlVRJYwPf8AYYojrZFI0tIgAifc/nPMnfH3SM2tNtLsQN5gdoudwDjSnJJ6LELVsiadQI4uCCYvbfjmLxg1XpRKmoHTVdjTMhhe24gmL46XNZgUqf8AEaQBuRJLE22tMSNvfvifR+o1qVgKs+HNpHM+UsJgW9wOO+KVlnJWkQgUw4I0htuAcdD9O5FAhqu0GYIaABEGSDufXiZGG89kqIJqlRpfsYULEAKtgSYMMD6wYwuFoVoSlrhPMx1GIOnljJEj4vwcSeXnH2AxHqvWqJkU6SNN9RWAJ3tEm3e15xOTOMwAGoEkxFg0wDba4gH42x09Ho9JD+JjfzMZ57bCP5j/ANxXruK5bwy3hbjgX3+bGd8HFKNNRQbKKZQ0aTVU8r6BqEW727e2x7YO3XKNamNX2zNRCJIHMXFpIgjjvtjFecxRhEAYgHeFXc7wBtxibnvpjQPIzMQDq8tidxYHY/P9MVrjL63sGvJ1C1tZJX8VzNtUgfItG84kV+oqlfxZV5BTSCQyRyZHNx6+mNnI5rXTJbwlZLkEQbQZBG99jt8YRr/T8EEsxWfMQPN6wP5ibD1OJjhDlUmLVMpJ1lZqPqCLpBWZ1MRay7fMgjbnH1U1KdIvCsCBBghl1QQdyDyIO2+C5bJGUqFfCdSQADJCQNK6bgQO+95k2xNzueuEsVQlQYA5niAb4eEYOVRJoXyrJs7QO4B/7w9UFIaXp6TMDTJAABsd/KTafbCBy+pSZFvUDA8vq2A/vjTKCk+wl05BlQ+EyOagAZWA07zKNwR3N/XC+W6vocLoeLyQpABAIEgTJNucEy2SrKNSsDG9Mk7fNiR2B7RgldHJswBZQCoMEwZNyfwkT7TfGO1dSdigH6kXc1AdLKQAgnV27Ta98YyjU2BaoGBJnew5tcnbvgvUMyqUHVfCqVpBEzqURcSv3Hi8RExzhCl13Qq+MODGqLDsDF+LWw6XJen9DdnN1yIMRvih0vPpSqKzjVpUAGAdPrHPOK/1FlgKDEgST5bHebtG0+vriCtLw0UmC7/YCNgbaz+yj3PAm6M1kgFbR0OYz1KqyeM2mmRqVZ3MEXIm9uOYGEs7QygIKs4W/BMiOJ3J2vAxDzFWTF4UkDtH+cFp1gkHyvYiCJg/tgLFVUwh8/1E1DudI2mJnkmAP8Yo9JzDoFApvpJmQGv6yB2vPbHPlox0eQ+p2inTFNJsJLN6Am2x3xMkajUUR2Wv+IWYP4h9UBhLi21yCeLT2x9UQLTOlbCIA4MXJsBO0kwdpwDN9cp0rtqOpj2Om8XB73MX+MTur9T/AIQ8Mqwf7jHydyTN4P8AgYxwhOTV9C0y8lJ0YqCGQQdbWAJkkADfcQQe9yZxz3VMzXpVb1BB/CvlgcjYkDY4RyH1BVpoUkERC676fbuPQ4UzWbZ5ZrkkX/3iMaYYWpOwpbsvUes06QdRqquTOqfuJvvvAMwAPXk4ey/VFKK71FBa2mDKTMR3XuOPnC3QMvTSkjllFRmjQYVhc6SJ3BMcDG83lhUpB18MXMo1nkb6SDdpsQPywjjFtr9gMZvrpqAaPKLySZYjtf53m3rhjL9LFUBjrZ3EgzfV2iP0xJ6Xl2qVARpIX7gxEX23H+2x0oACWgKJH4iNJ2O15t5eJwMrWKowFetIldErqpam8FXixEgEftPfvGF81llDQhldww7dvjFOl0lXD6HQt/IQLQYgkEkek4Sr0yrFSsRY6SCMX4pRlNuL/gJvpBcllLMBYKYEXmBfbkWAnDNTJoSZDNFrksAx/FpiPeRiaNO5JMGYIMH8jg1TNhmnSqiOJ/vO9/TCz+Hbk2iUUDlIWQy6RBIUaYtzyADz63tiQ2XptaJVTKgydhb3t8YMH1gajqAi0TsI/tf0GPa1QlCitCzJm9xt2I9p/PD4oSh2R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39" name="AutoShape 7" descr="data:image/jpeg;base64,/9j/4AAQSkZJRgABAQAAAQABAAD/2wCEAAkGBhQSERUTExQVFRQVGCAaFxgYGB0fGhsdIB8fHxsgIh8iHiYfHBsjHB4aHy8iIycpLSwsICAxNzEqNigrLCkBCQoKDgwOGg8PGi8lHiQqKSwtLS0sLC8wLCkqLCwpKS8vLCwuLywsLCwsLCksLCwsLCwpLCksLCopLCwsLCwpLP/AABEIAIAAoAMBIgACEQEDEQH/xAAbAAADAQEBAQEAAAAAAAAAAAADBAUCBgEAB//EADoQAAIBAgUCBQIEBgIBBAMAAAECEQMhAAQSMUEFURMiYXGBBjJCkaGxI1LB0eHwFPGCQ2KishUWM//EABkBAAIDAQAAAAAAAAAAAAAAAAECAAMEBf/EACcRAAICAgIBAgYDAAAAAAAAAAABAhEDIRIxQSJRBBMyYXGhgZHB/9oADAMBAAIRAxEAPwDj3qmT798fZXOMFN/uF5wGo+8euMU61hIG3GHaTW0UJDyZ99aAFxM2HmM8kk324w3WyL1d1cEkeZjHpwMR2qkQVJBDCYtY2P74o5DMsoYybCOTc2B72AP6YpkmvooJ71FmWoAD5DKgTuABBjuYJ+cL0SdO8xbnjDuUqwAVXxCTGlYm87g3IF74wtdTqRkRKguDIXntziY50iNAqeo2EnD9DLSpE+fhZH9Tj7KZEhS4qcWCnnsf8Y0uTd//AOxP/tmPWfy5wmTOn06ROKPK9EawokGLg2v+YH64+oZFkaVpOrbSWHmEz/NCmZ4wq+UdQYOloIB9Yt7Y+yWYqgROsk/iaB+v7YE1JrTtBSHaQUsTJi+oTPte36YXr5ZRoTxKgX7w99Im8aoj8ziiWa11ETJMFY2jSDO5jHtaiGDHUHEAABoj5sbmDfGT5myJCGZyLVdUOtxYnZgQYJFo7SPTG+l9MKrJPmeJGowItMcAkbYeoIankVSk24MHmBuCPXFlulkAzMwLkb9vfAeRpBSsjNSLLDLF+W1e9iNvy+Mb0epjsLfthytkXESLHYj/AG2FnWMZnlbWjRHDBgcw5YrMGD+ItEewkn5OEMz1YIWl1XRZQUeb/iG8jYdvzxQdcZDkTBI9sGGau0CWCuiRRqF6YUL4hYEE+IDwNpIvsb3H54QzvShTNPTrRywB0tNMts3m3HYjacG6vQd6iLWGuncBywWOfMthYDcR/TErqvSqtFHipookgFVYlQY5BurH134nfG/Gr2mU0Ffc4zOH8+lG+hzqm6/5iPywlQzZpmVAJ9RONkcnKNoSjL0SwMbG3zxizS/hIQ6gSbNu3fbaw9OMFyefNRQUVQJ8yggfOnYc9reuM9RyesBi6oApPmNz8d+MZZZXOXGWhqJ9GuC5JZkU8rvhygtB3ULTqkm2on9xPzxiXRrGm4MA6TPoYxVfrCVQtNQ9mEqsA99/14GHyp3oA0uSBJsyoLC8FiDGxP6/thfNZpAppCTHI33m/c3j4w+T4jlWJgGBtqNtp/v3GA5vMhV/hssSR59MAjcXEk8ROMsZtyqQSdn8yaUjTpIW8ne1jHra2H6GsUg4piWIgkjUsjta1iJtvgNbP1F8tRFqc2X17kfEDA16ujBmZIqTKlFAiBaTyJ7/ANsXtSkloNlXMI+pW06jGwMFe/AE8TjeUaRDKo1XALAmON7/ACLYk9N6kzSKrtpF1In7u3faYw19OZqrWrFaqCFGrUVGqxA7C5mPTFE8bimn4FdnefT2TTQdg7QYAiQP9mO18UOsONFOCJMiObf6bY53M5cqNdSoaCD7APuYiPtHMDdjYYm5nqtXNOKVMMSYCyZNuSY35nGKa5O0M9aOpFUCjNiYA/vhdMij0XZ7A7Ht2/XESt1UUAaJfxj+I8audNr8C5Mwcb671MplVpQVaAWHPf8AqMUfLkmkvciso5boVKpIGqBzN/T0wlkek6qhQDVuFuPMRgeb6yaGVSlTnxGA1t/LImPeI9sF6C3gUPGq+T+QmxPIj1PHpfBVxTb9yxTl0N1fp2jWy9ShVAUMLtEFWGzX7G/tOPxui2YpVniajKClQHzK6/ysD9yGJ7ixEEA4/UX+qWqUa2mmNRsxGxsQT35E7++ON+oW/wDVTSs0wGUWMrYtPaItjofCt45ON2it2nsLR+nYQ1KhKAX0gSY72nE00kUgsW0HYW1Ed9zGKvWeoaVVGZXP4hpIn1MHf05xP6n1SlUA0pHmkmAGIi17wfjGrFPI9vyBB+n5lGdgRpQIQoY33k3tc3wnWyoFXTTBMkaQdz6YayWdqVlKgAaACLgD11cmQPwxzOD5mpRqQxOkg2KtMqNjBusGNx+eIm4yCa6hkKfhyqlHWNSk8Hn1HY+/OCdGzgK+HTCq5/Ewkn8rn2txhrJZNWYu5VpFiykcyZkQdwcK5vpBoMKtEaxuVgGAb29AMU/MUk4N7AzL1zRq66iKGYyHk6QOTHJ7zzGPqvURXJXwfEK3DAkX29OwHrAxh86c1pXSSJ2mJPcm5FrdzfBM3U8JRTYUwpBKwpYX9TzP7jth0later8hEK3UfKUZWVwYJk//ACnnCtLMlTb8jsfcc4Ex3Eg/M49oZZnMKpaOwxtikkKxqn1aouzR/wCK/wBsdh9PdcOouo0kCxg+3Np3xxR6c+gvpIUSCbcem+5w99O5lxUCebSQREWBxnz44yjyj2iLtWdIzF67PWLurDSSTJWL2B4njFejmqdJGXLK2t1M1GEEDsLzOJTPxjC1WUgoTI2/z3Hpjiu2bJQT2PdB6Boc1691pgtB5I/p+59sIdMqNms4GqD8RYj24/OBgmez9etao40CPKoiY5PJ9sO5Tq9OkGZaR8Q24gfMzGC5um32/wBFLwvwE6loq51VPDLN9wOI2jE365V9a6qsjZVAgDud9pi+Gum5JnritvPmb3j98KdVzVKtmtLVNGkCDBIgH0uL8/4wsNSX2RI8k3XYllelPk6bZiZcN5l4AOw386kRPa0bYU+qdGaWm4XQVDB1Gxki8jtbjHS9Q+pcvTBSnTFUNqmo1ypKxIBBsDB27gDHJJ1BaZSkSDqEwCASTsexMRExjXh5Slz8/wCD5V6V7m8/kDUBFPLMDwYA599iPyxCz/TqlIgOmknaCD+04azebqFiRmCQtiwlVHpY+Yz2GEa2dY/iY+pMn/A9MdDEpIoS0O5D6eq1ULrpAG0tue3MfOJ7BqbwfuU7WN/2OKeR6Hmo1UwVDD+cCZ9Jx51DoD0qetzBm4tA+Z3wyyLk02iBNNepT8TxYAtp1SSdpIG3zj2n1LMUW0s2/wDNcAmLjt+2AHqiqKZSioddzvqt+fr6YJ1DrrVqQR0XUPxc/wCLf0wnG9OKohay4pUgWLpqZpmfNc7dvmBzhtMxTq0yupHMxGqJJ2gxufScRfp3ptUKaihG1CIJv68EX2wLqHSajMWOlWJ+xf0Fv34xneOLn9WyCGaUqxUgW/3cYufT1dUVmBEiLkwAPXv8YnL0ZkZDVjSzAWadzAB9/fD/AFPpUafCVdU7bAji5twcaMkoyXC+wdjWY6vRqKytNSTvt3vYiP67+wst17QpDK03IJMzaAD/ALxhjNdN8TRpQqZOqALCAfkgyLTj0/T3KueCJH7/ADztiiMsKjTFa9w+UzGtQ2x5HY/7cYYXCeZztSnCsyPbc2j5gW5n1w6uwNr8Ag4x5cbW/DNWLJ4Z6DjeUyTVXCKJJv6Acn2GCZVdBSowDrN1/a3vx6Yd6n1PLlWZf4bxEKYYntAsZtjK214NEm49oQr0zTqNTV5je8D1m/xjn83l1Z5ImbX5xZ6v1PxGUwQqqFAMR8YS/wCOWEwe/H9SBi6FoDkoq2L0ciCwAssyf6D1J9MeZvpaSK2kMy+YCRqkXjsR6cYJma6AOpYFh9q6TOrjgyZjtiezuYYIqBgLhtQv34Bnj9LY2YrTsxTm5Ozn6jFmjczAA9/3wxmOkVEXW0R73vh7J1Aaj1HZlmVDBTCiwnUNiAY+RgOfz4qAIuqASZY3I4vAk/3xtU3dIGwNH/kadc1fDAuQx+0G8XxRzXUWrrTQU3KyNRgmwt5SZiL35nFbpgpiloR1cLZ4HcEn9eLxib/zTSqfw9Yoqs+UhgGPdgO5vBN/TGfnybpbQaXkX65k6dFk0rO5YAm8H9MW8h1OnWQaqQUrYgqDxbiYI29sQK/1MwqMQAyEQA24EDntImNsXchl5RdRhyv3IRIB7b7Cx9hhcqaguffuAQ6si02UBUZBcpyDzftfa3tg3Quto1QqKSUwdoiSZ22vb9sYbpP/AB2NamQ6gGVYnV63Ag2vf1xkdbytRfNSKtaDpEz6MIM+v/WC0pRpK/uQP1Ajx1bxFW3lDAwb6d4gML2/XA3ydID+I4NTYBXJi57XBgn7v+oWcV28xV4O0gm2++Bf/k3KqpNkEKAAB8wLn1OLlh0thLFTNIlQPS1QDYEmP3/fDGY6uzAibRYHf1v/ALtiRkabMZCs450g2tP6C+KWZ6e6JrKGCYnULSJuNx74scMdq+xWUMvkyVFSkdLR5lciRI77XBkSPW2A1KT0Tpa03se3pvhHLdV8PTEWNiBf2nt6EYqUevrUUrUp2M3F/wBDBHuCMVVlg+rRGe0eqkLp+4jkm0c23n5x7l+o0ixDKVJkg3Mjbt5eMTBUGry7MYBbYdpjBuk5cLU8RmTUWggHzbcWsvaeZwcmHHTdBUpJVZUNVCCNUGJBg27EmDAPf9sBz2ZCoIYMR8xzPAIuI4v8YMpDsC9ipENMqyncHaQft3t+mFs/ldIdqSggea8n3A/EtySBtHtjLHi2K99juYyKvv4okAqYlL//AEIvcSBfEKvWNOmUVtYYkISZIMz7giSdr/OLb5lHo5dtUKKbLJEXFwIAIvEe+ORz1TxHNiRtI4O5Jvc3+LYsirdeCDWczAYeDQUwWk6ZLWsZPqb/AAPTDVP6ZUnzMyrH22JtvLfbvbmJGBdVz1bLOKY8JSRJKDuSeQIi3GI1fPVXJLOWne9remw/LFsYya9LpDrrRVz9XwSy0XMfi2J2iC0b724/LBOmZ3RQKupYE2UQZBg7AiAIO/cY59jxi1ksxSooWnVU2A7d47CO/wAd8NOHprsg9VyNFU8R0VST5U+4nsPS5E6f8Y+cstMI7rRd+dgYvDRNthtHHfE7o+ZBqmpUILKJWe/cDb4x51vMCrUTw7gKN9gZM/3xWoPlTJeyx0np1RKjeIUdIhTwebLERc3ODrlaKvoVArMDBIt7byTfYYTpZKrUX+JUCgxZPuJvAJJHrh5snRKHVpe0BmZSwnYarwdrm+2KJve3/QHom1M1VNYLTXWLagphGtN2tAG9yMTaeQauwC01pAbmDETuST5uwxcy1GowanQekEQLOpZJkHc/b/oxnJPWWs/jIPtC6h9vAF5sCCTA78YvWSlrsl2C6T0lqGZQBtUoWNthsDfYzyLifXFbN5taaFmkm8CSSxN+RAHItbtiFm/+QcxU8MONJuBwBtI224xWyzs4FOrpWpLMJRZO1xaGWLGTaPXCZFdSk/yCiNm861UABAAGLWF5I2J5j++AUlbVo78e+Ovz7lRqCzAbYXiJtHrG/fCbUVdfE06mqAm444gWk89555w8PiVXQLFf/wBfIB01AZ7/AOCcF6zVemiaEGpQBqDbGNJvveZ74SysVXCQKYPtb0A5Jw/U6Oyizq4HfynjY7bW/wChiOTjJKbCDy1WqFA0akAMgiPQxO8ztBxl8izQ9IMg5UPfuLb8czgVXrzEiDp3DXvP9pHzgGouZB/8jfb9fT0wYxduTpEPC76WQKFTWzKszHlBsf5QecFodJAWYJMSKgB2bYyIII9R2vbBzl6SgE1QW2AGrkxNxtG4icDzHUISBUMRE6AGHYCD2+MVyu/T0KRquUZqDP4QmdXiFjq0zH27fJtE4nUqZdlVRJYwPf8AYYojrZFI0tIgAifc/nPMnfH3SM2tNtLsQN5gdoudwDjSnJJ6LELVsiadQI4uCCYvbfjmLxg1XpRKmoHTVdjTMhhe24gmL46XNZgUqf8AEaQBuRJLE22tMSNvfvifR+o1qVgKs+HNpHM+UsJgW9wOO+KVlnJWkQgUw4I0htuAcdD9O5FAhqu0GYIaABEGSDufXiZGG89kqIJqlRpfsYULEAKtgSYMMD6wYwuFoVoSlrhPMx1GIOnljJEj4vwcSeXnH2AxHqvWqJkU6SNN9RWAJ3tEm3e15xOTOMwAGoEkxFg0wDba4gH42x09Ho9JD+JjfzMZ57bCP5j/ANxXruK5bwy3hbjgX3+bGd8HFKNNRQbKKZQ0aTVU8r6BqEW727e2x7YO3XKNamNX2zNRCJIHMXFpIgjjvtjFecxRhEAYgHeFXc7wBtxibnvpjQPIzMQDq8tidxYHY/P9MVrjL63sGvJ1C1tZJX8VzNtUgfItG84kV+oqlfxZV5BTSCQyRyZHNx6+mNnI5rXTJbwlZLkEQbQZBG99jt8YRr/T8EEsxWfMQPN6wP5ibD1OJjhDlUmLVMpJ1lZqPqCLpBWZ1MRay7fMgjbnH1U1KdIvCsCBBghl1QQdyDyIO2+C5bJGUqFfCdSQADJCQNK6bgQO+95k2xNzueuEsVQlQYA5niAb4eEYOVRJoXyrJs7QO4B/7w9UFIaXp6TMDTJAABsd/KTafbCBy+pSZFvUDA8vq2A/vjTKCk+wl05BlQ+EyOagAZWA07zKNwR3N/XC+W6vocLoeLyQpABAIEgTJNucEy2SrKNSsDG9Mk7fNiR2B7RgldHJswBZQCoMEwZNyfwkT7TfGO1dSdigH6kXc1AdLKQAgnV27Ta98YyjU2BaoGBJnew5tcnbvgvUMyqUHVfCqVpBEzqURcSv3Hi8RExzhCl13Qq+MODGqLDsDF+LWw6XJen9DdnN1yIMRvih0vPpSqKzjVpUAGAdPrHPOK/1FlgKDEgST5bHebtG0+vriCtLw0UmC7/YCNgbaz+yj3PAm6M1kgFbR0OYz1KqyeM2mmRqVZ3MEXIm9uOYGEs7QygIKs4W/BMiOJ3J2vAxDzFWTF4UkDtH+cFp1gkHyvYiCJg/tgLFVUwh8/1E1DudI2mJnkmAP8Yo9JzDoFApvpJmQGv6yB2vPbHPlox0eQ+p2inTFNJsJLN6Am2x3xMkajUUR2Wv+IWYP4h9UBhLi21yCeLT2x9UQLTOlbCIA4MXJsBO0kwdpwDN9cp0rtqOpj2Om8XB73MX+MTur9T/AIQ8Mqwf7jHydyTN4P8AgYxwhOTV9C0y8lJ0YqCGQQdbWAJkkADfcQQe9yZxz3VMzXpVb1BB/CvlgcjYkDY4RyH1BVpoUkERC676fbuPQ4UzWbZ5ZrkkX/3iMaYYWpOwpbsvUes06QdRqquTOqfuJvvvAMwAPXk4ey/VFKK71FBa2mDKTMR3XuOPnC3QMvTSkjllFRmjQYVhc6SJ3BMcDG83lhUpB18MXMo1nkb6SDdpsQPywjjFtr9gMZvrpqAaPKLySZYjtf53m3rhjL9LFUBjrZ3EgzfV2iP0xJ6Xl2qVARpIX7gxEX23H+2x0oACWgKJH4iNJ2O15t5eJwMrWKowFetIldErqpam8FXixEgEftPfvGF81llDQhldww7dvjFOl0lXD6HQt/IQLQYgkEkek4Sr0yrFSsRY6SCMX4pRlNuL/gJvpBcllLMBYKYEXmBfbkWAnDNTJoSZDNFrksAx/FpiPeRiaNO5JMGYIMH8jg1TNhmnSqiOJ/vO9/TCz+Hbk2iUUDlIWQy6RBIUaYtzyADz63tiQ2XptaJVTKgydhb3t8YMH1gajqAi0TsI/tf0GPa1QlCitCzJm9xt2I9p/PD4oSh2R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41" name="AutoShape 9" descr="data:image/jpeg;base64,/9j/4AAQSkZJRgABAQAAAQABAAD/2wCEAAkGBhQSERUTExQVFRQVGCAaFxgYGB0fGhsdIB8fHxsgIh8iHiYfHBsjHB4aHy8iIycpLSwsICAxNzEqNigrLCkBCQoKDgwOGg8PGi8lHiQqKSwtLS0sLC8wLCkqLCwpKS8vLCwuLywsLCwsLCksLCwsLCwpLCksLCopLCwsLCwpLP/AABEIAIAAoAMBIgACEQEDEQH/xAAbAAADAQEBAQEAAAAAAAAAAAADBAUCBgEAB//EADoQAAIBAgUCBQIEBgIBBAMAAAECEQMhAAQSMUEFURMiYXGBBjJCkaGxI1LB0eHwFPGCQ2KishUWM//EABkBAAIDAQAAAAAAAAAAAAAAAAECAAMEBf/EACcRAAICAgIBAgYDAAAAAAAAAAABAhEDIRIxQSJRBBMyYXGhgZHB/9oADAMBAAIRAxEAPwDj3qmT798fZXOMFN/uF5wGo+8euMU61hIG3GHaTW0UJDyZ99aAFxM2HmM8kk324w3WyL1d1cEkeZjHpwMR2qkQVJBDCYtY2P74o5DMsoYybCOTc2B72AP6YpkmvooJ71FmWoAD5DKgTuABBjuYJ+cL0SdO8xbnjDuUqwAVXxCTGlYm87g3IF74wtdTqRkRKguDIXntziY50iNAqeo2EnD9DLSpE+fhZH9Tj7KZEhS4qcWCnnsf8Y0uTd//AOxP/tmPWfy5wmTOn06ROKPK9EawokGLg2v+YH64+oZFkaVpOrbSWHmEz/NCmZ4wq+UdQYOloIB9Yt7Y+yWYqgROsk/iaB+v7YE1JrTtBSHaQUsTJi+oTPte36YXr5ZRoTxKgX7w99Im8aoj8ziiWa11ETJMFY2jSDO5jHtaiGDHUHEAABoj5sbmDfGT5myJCGZyLVdUOtxYnZgQYJFo7SPTG+l9MKrJPmeJGowItMcAkbYeoIankVSk24MHmBuCPXFlulkAzMwLkb9vfAeRpBSsjNSLLDLF+W1e9iNvy+Mb0epjsLfthytkXESLHYj/AG2FnWMZnlbWjRHDBgcw5YrMGD+ItEewkn5OEMz1YIWl1XRZQUeb/iG8jYdvzxQdcZDkTBI9sGGau0CWCuiRRqF6YUL4hYEE+IDwNpIvsb3H54QzvShTNPTrRywB0tNMts3m3HYjacG6vQd6iLWGuncBywWOfMthYDcR/TErqvSqtFHipookgFVYlQY5BurH134nfG/Gr2mU0Ffc4zOH8+lG+hzqm6/5iPywlQzZpmVAJ9RONkcnKNoSjL0SwMbG3zxizS/hIQ6gSbNu3fbaw9OMFyefNRQUVQJ8yggfOnYc9reuM9RyesBi6oApPmNz8d+MZZZXOXGWhqJ9GuC5JZkU8rvhygtB3ULTqkm2on9xPzxiXRrGm4MA6TPoYxVfrCVQtNQ9mEqsA99/14GHyp3oA0uSBJsyoLC8FiDGxP6/thfNZpAppCTHI33m/c3j4w+T4jlWJgGBtqNtp/v3GA5vMhV/hssSR59MAjcXEk8ROMsZtyqQSdn8yaUjTpIW8ne1jHra2H6GsUg4piWIgkjUsjta1iJtvgNbP1F8tRFqc2X17kfEDA16ujBmZIqTKlFAiBaTyJ7/ANsXtSkloNlXMI+pW06jGwMFe/AE8TjeUaRDKo1XALAmON7/ACLYk9N6kzSKrtpF1In7u3faYw19OZqrWrFaqCFGrUVGqxA7C5mPTFE8bimn4FdnefT2TTQdg7QYAiQP9mO18UOsONFOCJMiObf6bY53M5cqNdSoaCD7APuYiPtHMDdjYYm5nqtXNOKVMMSYCyZNuSY35nGKa5O0M9aOpFUCjNiYA/vhdMij0XZ7A7Ht2/XESt1UUAaJfxj+I8audNr8C5Mwcb671MplVpQVaAWHPf8AqMUfLkmkvciso5boVKpIGqBzN/T0wlkek6qhQDVuFuPMRgeb6yaGVSlTnxGA1t/LImPeI9sF6C3gUPGq+T+QmxPIj1PHpfBVxTb9yxTl0N1fp2jWy9ShVAUMLtEFWGzX7G/tOPxui2YpVniajKClQHzK6/ysD9yGJ7ixEEA4/UX+qWqUa2mmNRsxGxsQT35E7++ON+oW/wDVTSs0wGUWMrYtPaItjofCt45ON2it2nsLR+nYQ1KhKAX0gSY72nE00kUgsW0HYW1Ed9zGKvWeoaVVGZXP4hpIn1MHf05xP6n1SlUA0pHmkmAGIi17wfjGrFPI9vyBB+n5lGdgRpQIQoY33k3tc3wnWyoFXTTBMkaQdz6YayWdqVlKgAaACLgD11cmQPwxzOD5mpRqQxOkg2KtMqNjBusGNx+eIm4yCa6hkKfhyqlHWNSk8Hn1HY+/OCdGzgK+HTCq5/Ewkn8rn2txhrJZNWYu5VpFiykcyZkQdwcK5vpBoMKtEaxuVgGAb29AMU/MUk4N7AzL1zRq66iKGYyHk6QOTHJ7zzGPqvURXJXwfEK3DAkX29OwHrAxh86c1pXSSJ2mJPcm5FrdzfBM3U8JRTYUwpBKwpYX9TzP7jth0later8hEK3UfKUZWVwYJk//ACnnCtLMlTb8jsfcc4Ex3Eg/M49oZZnMKpaOwxtikkKxqn1aouzR/wCK/wBsdh9PdcOouo0kCxg+3Np3xxR6c+gvpIUSCbcem+5w99O5lxUCebSQREWBxnz44yjyj2iLtWdIzF67PWLurDSSTJWL2B4njFejmqdJGXLK2t1M1GEEDsLzOJTPxjC1WUgoTI2/z3Hpjiu2bJQT2PdB6Boc1691pgtB5I/p+59sIdMqNms4GqD8RYj24/OBgmez9etao40CPKoiY5PJ9sO5Tq9OkGZaR8Q24gfMzGC5um32/wBFLwvwE6loq51VPDLN9wOI2jE365V9a6qsjZVAgDud9pi+Gum5JnritvPmb3j98KdVzVKtmtLVNGkCDBIgH0uL8/4wsNSX2RI8k3XYllelPk6bZiZcN5l4AOw386kRPa0bYU+qdGaWm4XQVDB1Gxki8jtbjHS9Q+pcvTBSnTFUNqmo1ypKxIBBsDB27gDHJJ1BaZSkSDqEwCASTsexMRExjXh5Slz8/wCD5V6V7m8/kDUBFPLMDwYA599iPyxCz/TqlIgOmknaCD+04azebqFiRmCQtiwlVHpY+Yz2GEa2dY/iY+pMn/A9MdDEpIoS0O5D6eq1ULrpAG0tue3MfOJ7BqbwfuU7WN/2OKeR6Hmo1UwVDD+cCZ9Jx51DoD0qetzBm4tA+Z3wyyLk02iBNNepT8TxYAtp1SSdpIG3zj2n1LMUW0s2/wDNcAmLjt+2AHqiqKZSioddzvqt+fr6YJ1DrrVqQR0XUPxc/wCLf0wnG9OKohay4pUgWLpqZpmfNc7dvmBzhtMxTq0yupHMxGqJJ2gxufScRfp3ptUKaihG1CIJv68EX2wLqHSajMWOlWJ+xf0Fv34xneOLn9WyCGaUqxUgW/3cYufT1dUVmBEiLkwAPXv8YnL0ZkZDVjSzAWadzAB9/fD/AFPpUafCVdU7bAji5twcaMkoyXC+wdjWY6vRqKytNSTvt3vYiP67+wst17QpDK03IJMzaAD/ALxhjNdN8TRpQqZOqALCAfkgyLTj0/T3KueCJH7/ADztiiMsKjTFa9w+UzGtQ2x5HY/7cYYXCeZztSnCsyPbc2j5gW5n1w6uwNr8Ag4x5cbW/DNWLJ4Z6DjeUyTVXCKJJv6Acn2GCZVdBSowDrN1/a3vx6Yd6n1PLlWZf4bxEKYYntAsZtjK214NEm49oQr0zTqNTV5je8D1m/xjn83l1Z5ImbX5xZ6v1PxGUwQqqFAMR8YS/wCOWEwe/H9SBi6FoDkoq2L0ciCwAssyf6D1J9MeZvpaSK2kMy+YCRqkXjsR6cYJma6AOpYFh9q6TOrjgyZjtiezuYYIqBgLhtQv34Bnj9LY2YrTsxTm5Ozn6jFmjczAA9/3wxmOkVEXW0R73vh7J1Aaj1HZlmVDBTCiwnUNiAY+RgOfz4qAIuqASZY3I4vAk/3xtU3dIGwNH/kadc1fDAuQx+0G8XxRzXUWrrTQU3KyNRgmwt5SZiL35nFbpgpiloR1cLZ4HcEn9eLxib/zTSqfw9Yoqs+UhgGPdgO5vBN/TGfnybpbQaXkX65k6dFk0rO5YAm8H9MW8h1OnWQaqQUrYgqDxbiYI29sQK/1MwqMQAyEQA24EDntImNsXchl5RdRhyv3IRIB7b7Cx9hhcqaguffuAQ6si02UBUZBcpyDzftfa3tg3Quto1QqKSUwdoiSZ22vb9sYbpP/AB2NamQ6gGVYnV63Ag2vf1xkdbytRfNSKtaDpEz6MIM+v/WC0pRpK/uQP1Ajx1bxFW3lDAwb6d4gML2/XA3ydID+I4NTYBXJi57XBgn7v+oWcV28xV4O0gm2++Bf/k3KqpNkEKAAB8wLn1OLlh0thLFTNIlQPS1QDYEmP3/fDGY6uzAibRYHf1v/ALtiRkabMZCs450g2tP6C+KWZ6e6JrKGCYnULSJuNx74scMdq+xWUMvkyVFSkdLR5lciRI77XBkSPW2A1KT0Tpa03se3pvhHLdV8PTEWNiBf2nt6EYqUevrUUrUp2M3F/wBDBHuCMVVlg+rRGe0eqkLp+4jkm0c23n5x7l+o0ixDKVJkg3Mjbt5eMTBUGry7MYBbYdpjBuk5cLU8RmTUWggHzbcWsvaeZwcmHHTdBUpJVZUNVCCNUGJBg27EmDAPf9sBz2ZCoIYMR8xzPAIuI4v8YMpDsC9ipENMqyncHaQft3t+mFs/ldIdqSggea8n3A/EtySBtHtjLHi2K99juYyKvv4okAqYlL//AEIvcSBfEKvWNOmUVtYYkISZIMz7giSdr/OLb5lHo5dtUKKbLJEXFwIAIvEe+ORz1TxHNiRtI4O5Jvc3+LYsirdeCDWczAYeDQUwWk6ZLWsZPqb/AAPTDVP6ZUnzMyrH22JtvLfbvbmJGBdVz1bLOKY8JSRJKDuSeQIi3GI1fPVXJLOWne9remw/LFsYya9LpDrrRVz9XwSy0XMfi2J2iC0b724/LBOmZ3RQKupYE2UQZBg7AiAIO/cY59jxi1ksxSooWnVU2A7d47CO/wAd8NOHprsg9VyNFU8R0VST5U+4nsPS5E6f8Y+cstMI7rRd+dgYvDRNthtHHfE7o+ZBqmpUILKJWe/cDb4x51vMCrUTw7gKN9gZM/3xWoPlTJeyx0np1RKjeIUdIhTwebLERc3ODrlaKvoVArMDBIt7byTfYYTpZKrUX+JUCgxZPuJvAJJHrh5snRKHVpe0BmZSwnYarwdrm+2KJve3/QHom1M1VNYLTXWLagphGtN2tAG9yMTaeQauwC01pAbmDETuST5uwxcy1GowanQekEQLOpZJkHc/b/oxnJPWWs/jIPtC6h9vAF5sCCTA78YvWSlrsl2C6T0lqGZQBtUoWNthsDfYzyLifXFbN5taaFmkm8CSSxN+RAHItbtiFm/+QcxU8MONJuBwBtI224xWyzs4FOrpWpLMJRZO1xaGWLGTaPXCZFdSk/yCiNm861UABAAGLWF5I2J5j++AUlbVo78e+Ovz7lRqCzAbYXiJtHrG/fCbUVdfE06mqAm444gWk89555w8PiVXQLFf/wBfIB01AZ7/AOCcF6zVemiaEGpQBqDbGNJvveZ74SysVXCQKYPtb0A5Jw/U6Oyizq4HfynjY7bW/wChiOTjJKbCDy1WqFA0akAMgiPQxO8ztBxl8izQ9IMg5UPfuLb8czgVXrzEiDp3DXvP9pHzgGouZB/8jfb9fT0wYxduTpEPC76WQKFTWzKszHlBsf5QecFodJAWYJMSKgB2bYyIII9R2vbBzl6SgE1QW2AGrkxNxtG4icDzHUISBUMRE6AGHYCD2+MVyu/T0KRquUZqDP4QmdXiFjq0zH27fJtE4nUqZdlVRJYwPf8AYYojrZFI0tIgAifc/nPMnfH3SM2tNtLsQN5gdoudwDjSnJJ6LELVsiadQI4uCCYvbfjmLxg1XpRKmoHTVdjTMhhe24gmL46XNZgUqf8AEaQBuRJLE22tMSNvfvifR+o1qVgKs+HNpHM+UsJgW9wOO+KVlnJWkQgUw4I0htuAcdD9O5FAhqu0GYIaABEGSDufXiZGG89kqIJqlRpfsYULEAKtgSYMMD6wYwuFoVoSlrhPMx1GIOnljJEj4vwcSeXnH2AxHqvWqJkU6SNN9RWAJ3tEm3e15xOTOMwAGoEkxFg0wDba4gH42x09Ho9JD+JjfzMZ57bCP5j/ANxXruK5bwy3hbjgX3+bGd8HFKNNRQbKKZQ0aTVU8r6BqEW727e2x7YO3XKNamNX2zNRCJIHMXFpIgjjvtjFecxRhEAYgHeFXc7wBtxibnvpjQPIzMQDq8tidxYHY/P9MVrjL63sGvJ1C1tZJX8VzNtUgfItG84kV+oqlfxZV5BTSCQyRyZHNx6+mNnI5rXTJbwlZLkEQbQZBG99jt8YRr/T8EEsxWfMQPN6wP5ibD1OJjhDlUmLVMpJ1lZqPqCLpBWZ1MRay7fMgjbnH1U1KdIvCsCBBghl1QQdyDyIO2+C5bJGUqFfCdSQADJCQNK6bgQO+95k2xNzueuEsVQlQYA5niAb4eEYOVRJoXyrJs7QO4B/7w9UFIaXp6TMDTJAABsd/KTafbCBy+pSZFvUDA8vq2A/vjTKCk+wl05BlQ+EyOagAZWA07zKNwR3N/XC+W6vocLoeLyQpABAIEgTJNucEy2SrKNSsDG9Mk7fNiR2B7RgldHJswBZQCoMEwZNyfwkT7TfGO1dSdigH6kXc1AdLKQAgnV27Ta98YyjU2BaoGBJnew5tcnbvgvUMyqUHVfCqVpBEzqURcSv3Hi8RExzhCl13Qq+MODGqLDsDF+LWw6XJen9DdnN1yIMRvih0vPpSqKzjVpUAGAdPrHPOK/1FlgKDEgST5bHebtG0+vriCtLw0UmC7/YCNgbaz+yj3PAm6M1kgFbR0OYz1KqyeM2mmRqVZ3MEXIm9uOYGEs7QygIKs4W/BMiOJ3J2vAxDzFWTF4UkDtH+cFp1gkHyvYiCJg/tgLFVUwh8/1E1DudI2mJnkmAP8Yo9JzDoFApvpJmQGv6yB2vPbHPlox0eQ+p2inTFNJsJLN6Am2x3xMkajUUR2Wv+IWYP4h9UBhLi21yCeLT2x9UQLTOlbCIA4MXJsBO0kwdpwDN9cp0rtqOpj2Om8XB73MX+MTur9T/AIQ8Mqwf7jHydyTN4P8AgYxwhOTV9C0y8lJ0YqCGQQdbWAJkkADfcQQe9yZxz3VMzXpVb1BB/CvlgcjYkDY4RyH1BVpoUkERC676fbuPQ4UzWbZ5ZrkkX/3iMaYYWpOwpbsvUes06QdRqquTOqfuJvvvAMwAPXk4ey/VFKK71FBa2mDKTMR3XuOPnC3QMvTSkjllFRmjQYVhc6SJ3BMcDG83lhUpB18MXMo1nkb6SDdpsQPywjjFtr9gMZvrpqAaPKLySZYjtf53m3rhjL9LFUBjrZ3EgzfV2iP0xJ6Xl2qVARpIX7gxEX23H+2x0oACWgKJH4iNJ2O15t5eJwMrWKowFetIldErqpam8FXixEgEftPfvGF81llDQhldww7dvjFOl0lXD6HQt/IQLQYgkEkek4Sr0yrFSsRY6SCMX4pRlNuL/gJvpBcllLMBYKYEXmBfbkWAnDNTJoSZDNFrksAx/FpiPeRiaNO5JMGYIMH8jg1TNhmnSqiOJ/vO9/TCz+Hbk2iUUDlIWQy6RBIUaYtzyADz63tiQ2XptaJVTKgydhb3t8YMH1gajqAi0TsI/tf0GPa1QlCitCzJm9xt2I9p/PD4oSh2R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443" name="Picture 11" descr="http://eco.ks.ua/files/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38980" y="4143380"/>
            <a:ext cx="3105998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Шафран Гейфелів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4320480" cy="3312368"/>
          </a:xfrm>
        </p:spPr>
        <p:txBody>
          <a:bodyPr>
            <a:normAutofit fontScale="55000" lnSpcReduction="20000"/>
          </a:bodyPr>
          <a:lstStyle/>
          <a:p>
            <a:r>
              <a:rPr lang="uk-UA" dirty="0" smtClean="0"/>
              <a:t>Поширена в </a:t>
            </a:r>
            <a:r>
              <a:rPr lang="uk-UA" dirty="0" smtClean="0"/>
              <a:t>Українських Карпатах, Закарпатті, Передкарпатті, Поділлі. Зростає у вологих листяних лісах, лісових галявинах, після-лісових луках, полонинах. Трапляється суцільними заростями у вигляді великих і малих островів, місцями невеликими групами.</a:t>
            </a:r>
            <a:endParaRPr lang="ru-RU" dirty="0" smtClean="0"/>
          </a:p>
          <a:p>
            <a:r>
              <a:rPr lang="uk-UA" dirty="0" smtClean="0"/>
              <a:t>Основними причинами зміни чисельності є зривання на букети, викопування бульбоцибулин, у зоні полонин - поїданням дикими свинями. </a:t>
            </a:r>
            <a:endParaRPr lang="ru-RU" dirty="0" smtClean="0"/>
          </a:p>
        </p:txBody>
      </p:sp>
      <p:pic>
        <p:nvPicPr>
          <p:cNvPr id="19458" name="Рисунок 55" descr="http://t1.gstatic.com/images?q=tbn:ANd9GcRhnUq7JtEmE-tgTXKZF081lGtjRspPHm6ZAeFC0zdYSYabfI0o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196751"/>
            <a:ext cx="2993556" cy="2242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Рисунок 58" descr="http://t3.gstatic.com/images?q=tbn:ANd9GcTuQIVVkoY2bUkFE0FjNuYhWMmbLQBflt7TWOqNAehJ9ahcrU-iq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8515" y="4377976"/>
            <a:ext cx="3116229" cy="2337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 descr="http://t2.gstatic.com/images?q=tbn:ANd9GcT4uRHtHblgK-ybXB7LctcUbbvr59t8-4UKH2tszHSkFwcbPrFd3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3864468"/>
            <a:ext cx="2787777" cy="2787777"/>
          </a:xfrm>
          <a:prstGeom prst="rect">
            <a:avLst/>
          </a:prstGeom>
          <a:noFill/>
        </p:spPr>
      </p:pic>
      <p:pic>
        <p:nvPicPr>
          <p:cNvPr id="19463" name="Picture 7" descr="http://t3.gstatic.com/images?q=tbn:ANd9GcQeLbWaeVbcib7nN-WRcdh-hLvgMuO1ElMFPuCV0HbM-cdUh-2so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768" y="3714752"/>
            <a:ext cx="1829725" cy="2287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76672"/>
            <a:ext cx="8686800" cy="838200"/>
          </a:xfrm>
        </p:spPr>
        <p:txBody>
          <a:bodyPr/>
          <a:lstStyle/>
          <a:p>
            <a:r>
              <a:rPr lang="ru-RU" b="1" dirty="0" smtClean="0"/>
              <a:t>Плаун колючий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39752" y="1844824"/>
            <a:ext cx="3672408" cy="4176464"/>
          </a:xfrm>
        </p:spPr>
        <p:txBody>
          <a:bodyPr>
            <a:normAutofit fontScale="85000" lnSpcReduction="20000"/>
          </a:bodyPr>
          <a:lstStyle/>
          <a:p>
            <a:r>
              <a:rPr lang="uk-UA" sz="3100" dirty="0" smtClean="0"/>
              <a:t>Плаун колючий  — багаторічна, тіньовитривала, трав'яниста, вічнозелена рослина.</a:t>
            </a:r>
          </a:p>
          <a:p>
            <a:r>
              <a:rPr lang="uk-UA" sz="3100" dirty="0" smtClean="0"/>
              <a:t>Росте в хвойних, рідше мішаних лісах. Поширена на Поліссі, в Карпатах, зрідка в лісостепу. Рослина лікарська. Потребує особливої охорони.</a:t>
            </a:r>
          </a:p>
          <a:p>
            <a:endParaRPr lang="ru-RU" dirty="0"/>
          </a:p>
        </p:txBody>
      </p:sp>
      <p:pic>
        <p:nvPicPr>
          <p:cNvPr id="21506" name="Picture 2" descr="http://t0.gstatic.com/images?q=tbn:ANd9GcRhtHJpS6om7tIJoOCikVZCBnNMYtJM5qxYKqie0QxZ_H36XlF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7498" y="1214422"/>
            <a:ext cx="2635653" cy="1974197"/>
          </a:xfrm>
          <a:prstGeom prst="rect">
            <a:avLst/>
          </a:prstGeom>
          <a:noFill/>
        </p:spPr>
      </p:pic>
      <p:sp>
        <p:nvSpPr>
          <p:cNvPr id="21508" name="AutoShape 4" descr="http://t2.gstatic.com/images?q=tbn:ANd9GcScaJAJ0h2onSjH0whKZuDvKvuyAV1I6ulP1kj7UPCGEBbmxG1we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0" name="AutoShape 6" descr="http://t2.gstatic.com/images?q=tbn:ANd9GcScaJAJ0h2onSjH0whKZuDvKvuyAV1I6ulP1kj7UPCGEBbmxG1we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12" name="Picture 8" descr="http://upload.wikimedia.org/wikipedia/commons/thumb/a/af/Clubmoss_1127100195.jpg/275px-Clubmoss_112710019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3714752"/>
            <a:ext cx="2090074" cy="2789300"/>
          </a:xfrm>
          <a:prstGeom prst="rect">
            <a:avLst/>
          </a:prstGeom>
          <a:noFill/>
        </p:spPr>
      </p:pic>
      <p:pic>
        <p:nvPicPr>
          <p:cNvPr id="21514" name="Picture 10" descr="http://t0.gstatic.com/images?q=tbn:ANd9GcTZ6GUhmmEqtHyrs4tTNLVGgOgL3geTjMp0wiMNzh_C_eXgWI1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74" y="3500438"/>
            <a:ext cx="2446022" cy="3179830"/>
          </a:xfrm>
          <a:prstGeom prst="rect">
            <a:avLst/>
          </a:prstGeom>
          <a:noFill/>
        </p:spPr>
      </p:pic>
      <p:pic>
        <p:nvPicPr>
          <p:cNvPr id="21516" name="Picture 12" descr="Плаун колючий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1285860"/>
            <a:ext cx="1891588" cy="19748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Водяний горіх плаваючий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340769"/>
            <a:ext cx="3528392" cy="3456383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 Він трапляється по всій території України. Водяний горіх плаваючий зростає в тихих заводях, старицях, озерах. Оптимальними для нього є глибини метр-півтора, але може рости і на глибині до 4-х м. Водяний горіх здатний формувати цілі зарості.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2530" name="Рисунок 13" descr="http://t0.gstatic.com/images?q=tbn:ANd9GcTiOYrTEJOgZ_UnuMzDkeG0R8pNkDl4MxpWmZi0Ahg_A08xxohbK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1714488"/>
            <a:ext cx="3274756" cy="4371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Рисунок 52" descr="http://t2.gstatic.com/images?q=tbn:ANd9GcT0dqDIAc1yBZ_GSJr6aJ_4FlJSgJkp_NTqTWdNw2qZggkll-cX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4714884"/>
            <a:ext cx="2808312" cy="1868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79208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000" b="1" dirty="0" smtClean="0"/>
              <a:t>Проліска дволиста</a:t>
            </a:r>
            <a:endParaRPr lang="ru-RU" sz="4000" b="1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95536" y="1490008"/>
            <a:ext cx="475252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Проліска дволиста. Досить звичайний ранньовесняний вид. Але в окремих районах трапляється рідше від підсніжника.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3554" name="Рисунок 61" descr="http://4.bp.blogspot.com/_lQmLUi6JFZM/Sq96IapxCnI/AAAAAAAABWQ/FVs9i-fPf6E/s320/DSC00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389" y="4005064"/>
            <a:ext cx="3518195" cy="2638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 descr="http://t0.gstatic.com/images?q=tbn:ANd9GcSyog7pMC7sZzEZdvhx3VmRmNXg0xHxroWjbUooKNoTNn9m6zoBa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1214422"/>
            <a:ext cx="3220564" cy="2143140"/>
          </a:xfrm>
          <a:prstGeom prst="rect">
            <a:avLst/>
          </a:prstGeom>
          <a:noFill/>
        </p:spPr>
      </p:pic>
      <p:pic>
        <p:nvPicPr>
          <p:cNvPr id="23558" name="Picture 6" descr="http://t1.gstatic.com/images?q=tbn:ANd9GcRhYKyNfIfan1kscuRM-zuNPxQOwp0RmlvFC6X5om136VMgsX8_z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3643314"/>
            <a:ext cx="2160430" cy="30797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111</TotalTime>
  <Words>181</Words>
  <Application>Microsoft Office PowerPoint</Application>
  <PresentationFormat>Экран (4:3)</PresentationFormat>
  <Paragraphs>28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Рослини занесені до Червоної  книги України</vt:lpstr>
      <vt:lpstr>Зозулині черевички справжні</vt:lpstr>
      <vt:lpstr>Лунарія оживаюча </vt:lpstr>
      <vt:lpstr>Підсніжник білосніжний</vt:lpstr>
      <vt:lpstr>Сальвінія плаваюча </vt:lpstr>
      <vt:lpstr>Шафран Гейфелів </vt:lpstr>
      <vt:lpstr>Плаун колючий</vt:lpstr>
      <vt:lpstr>Водяний горіх плаваючий</vt:lpstr>
      <vt:lpstr> Проліска дволиста</vt:lpstr>
      <vt:lpstr>Крокус сітчастий</vt:lpstr>
      <vt:lpstr>Печіночниця звичайна</vt:lpstr>
      <vt:lpstr>ДЯКУЮ ЗА УВАГУ!</vt:lpstr>
    </vt:vector>
  </TitlesOfParts>
  <Company>House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Червона та Зелена книги України</dc:title>
  <dc:creator>Otec</dc:creator>
  <cp:lastModifiedBy>KTK</cp:lastModifiedBy>
  <cp:revision>13</cp:revision>
  <dcterms:created xsi:type="dcterms:W3CDTF">2012-01-25T17:21:13Z</dcterms:created>
  <dcterms:modified xsi:type="dcterms:W3CDTF">2014-05-07T19:19:13Z</dcterms:modified>
</cp:coreProperties>
</file>