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6" r:id="rId4"/>
    <p:sldId id="257" r:id="rId5"/>
    <p:sldId id="264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7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slow" advClick="0" advTm="1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1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799EFD-FAAB-47C1-9D6C-B29FA666092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A1EABC0-1C36-4E5A-AD57-668C69F559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 advClick="0" advTm="1000">
    <p:wedg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428736"/>
            <a:ext cx="6480048" cy="2301240"/>
          </a:xfrm>
        </p:spPr>
        <p:txBody>
          <a:bodyPr/>
          <a:lstStyle/>
          <a:p>
            <a:pPr algn="ctr"/>
            <a:r>
              <a:rPr smtClean="0"/>
              <a:t/>
            </a:r>
            <a:br>
              <a:rPr smtClean="0"/>
            </a:br>
            <a:r>
              <a:rPr lang="uk-UA" dirty="0" smtClean="0"/>
              <a:t>Сахароза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0" y="4786322"/>
            <a:ext cx="5286412" cy="1785950"/>
          </a:xfrm>
        </p:spPr>
        <p:txBody>
          <a:bodyPr>
            <a:normAutofit/>
          </a:bodyPr>
          <a:lstStyle/>
          <a:p>
            <a:r>
              <a:rPr lang="uk-UA" sz="19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Виконала:</a:t>
            </a:r>
          </a:p>
          <a:p>
            <a:r>
              <a:rPr lang="uk-UA" sz="19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Учениця 11А класу</a:t>
            </a:r>
          </a:p>
          <a:p>
            <a:r>
              <a:rPr lang="uk-UA" sz="19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ЛССЗШ № 81 ім. П. Сагайдачного</a:t>
            </a:r>
          </a:p>
          <a:p>
            <a:r>
              <a:rPr lang="uk-UA" sz="19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Манькина</a:t>
            </a:r>
            <a:r>
              <a:rPr lang="uk-UA" sz="19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Марта </a:t>
            </a:r>
          </a:p>
          <a:p>
            <a:endParaRPr lang="ru-RU" dirty="0"/>
          </a:p>
        </p:txBody>
      </p:sp>
    </p:spTree>
    <p:custDataLst>
      <p:tags r:id="rId1"/>
    </p:custDataLst>
  </p:cSld>
  <p:clrMapOvr>
    <a:masterClrMapping/>
  </p:clrMapOvr>
  <p:transition spd="slow" advClick="0" advTm="4547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Sugar_2xmacro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57200" y="1142984"/>
            <a:ext cx="4038600" cy="46434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Содержимое 7" descr="images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3438" y="1357298"/>
            <a:ext cx="4322508" cy="40005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custDataLst>
      <p:tags r:id="rId1"/>
    </p:custDataLst>
  </p:cSld>
  <p:clrMapOvr>
    <a:masterClrMapping/>
  </p:clrMapOvr>
  <p:transition spd="slow" advClick="0" advTm="4749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2357430"/>
            <a:ext cx="8229600" cy="1143000"/>
          </a:xfrm>
        </p:spPr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</p:spTree>
    <p:custDataLst>
      <p:tags r:id="rId1"/>
    </p:custDataLst>
  </p:cSld>
  <p:clrMapOvr>
    <a:masterClrMapping/>
  </p:clrMapOvr>
  <p:transition spd="slow" advClick="0" advTm="3125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Цукрова тростина</a:t>
            </a:r>
            <a:endParaRPr lang="ru-RU" dirty="0"/>
          </a:p>
        </p:txBody>
      </p:sp>
      <p:pic>
        <p:nvPicPr>
          <p:cNvPr id="7" name="Содержимое 6" descr="загруженное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42844" y="1500174"/>
            <a:ext cx="4456300" cy="2777342"/>
          </a:xfrm>
        </p:spPr>
      </p:pic>
      <p:pic>
        <p:nvPicPr>
          <p:cNvPr id="8" name="Содержимое 7" descr="d26dc9a68d126268e0cbb6b2716951fe196c9c82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572000" y="3738565"/>
            <a:ext cx="4429136" cy="2952757"/>
          </a:xfrm>
        </p:spPr>
      </p:pic>
    </p:spTree>
    <p:custDataLst>
      <p:tags r:id="rId1"/>
    </p:custDataLst>
  </p:cSld>
  <p:clrMapOvr>
    <a:masterClrMapping/>
  </p:clrMapOvr>
  <p:transition spd="slow" advClick="0" advTm="6063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4654560"/>
          </a:xfrm>
        </p:spPr>
        <p:txBody>
          <a:bodyPr>
            <a:noAutofit/>
          </a:bodyPr>
          <a:lstStyle/>
          <a:p>
            <a:pPr algn="l"/>
            <a:r>
              <a:rPr lang="uk-UA" sz="3200" b="0" dirty="0" smtClean="0"/>
              <a:t>Це </a:t>
            </a:r>
            <a:r>
              <a:rPr lang="ru-RU" sz="3200" b="0" dirty="0" err="1" smtClean="0"/>
              <a:t>багаторічна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трав'яниста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рослина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родини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злакових</a:t>
            </a:r>
            <a:r>
              <a:rPr lang="ru-RU" sz="3200" b="0" dirty="0" smtClean="0"/>
              <a:t>, походить </a:t>
            </a:r>
            <a:r>
              <a:rPr lang="ru-RU" sz="3200" b="0" dirty="0" err="1" smtClean="0"/>
              <a:t>з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Індії</a:t>
            </a:r>
            <a:r>
              <a:rPr lang="ru-RU" sz="3200" b="0" dirty="0" smtClean="0"/>
              <a:t>; </a:t>
            </a:r>
            <a:r>
              <a:rPr lang="ru-RU" sz="3200" b="0" dirty="0" err="1" smtClean="0"/>
              <a:t>вирощують</a:t>
            </a:r>
            <a:r>
              <a:rPr lang="ru-RU" sz="3200" b="0" dirty="0" smtClean="0"/>
              <a:t> (на </a:t>
            </a:r>
            <a:r>
              <a:rPr lang="ru-RU" sz="3200" b="0" dirty="0" err="1" smtClean="0"/>
              <a:t>плантаціях</a:t>
            </a:r>
            <a:r>
              <a:rPr lang="ru-RU" sz="3200" b="0" dirty="0" smtClean="0"/>
              <a:t>) в </a:t>
            </a:r>
            <a:r>
              <a:rPr lang="ru-RU" sz="3200" b="0" dirty="0" err="1" smtClean="0"/>
              <a:t>тропічних</a:t>
            </a:r>
            <a:r>
              <a:rPr lang="ru-RU" sz="3200" b="0" dirty="0" smtClean="0"/>
              <a:t> та </a:t>
            </a:r>
            <a:r>
              <a:rPr lang="ru-RU" sz="3200" b="0" dirty="0" err="1" smtClean="0"/>
              <a:t>субтропічних</a:t>
            </a:r>
            <a:r>
              <a:rPr lang="ru-RU" sz="3200" b="0" dirty="0" smtClean="0"/>
              <a:t> районах; стебла вис. 3-6 м </a:t>
            </a:r>
            <a:r>
              <a:rPr lang="ru-RU" sz="3200" b="0" dirty="0" err="1" smtClean="0"/>
              <a:t>містять</a:t>
            </a:r>
            <a:r>
              <a:rPr lang="ru-RU" sz="3200" b="0" dirty="0" smtClean="0"/>
              <a:t> до 20% </a:t>
            </a:r>
            <a:r>
              <a:rPr lang="ru-RU" sz="3200" b="0" dirty="0" err="1" smtClean="0"/>
              <a:t>сахарози</a:t>
            </a:r>
            <a:r>
              <a:rPr lang="ru-RU" sz="3200" b="0" dirty="0" smtClean="0"/>
              <a:t>, </a:t>
            </a:r>
            <a:r>
              <a:rPr lang="ru-RU" sz="3200" b="0" dirty="0" err="1" smtClean="0"/>
              <a:t>є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сировиною</a:t>
            </a:r>
            <a:r>
              <a:rPr lang="ru-RU" sz="3200" b="0" dirty="0" smtClean="0"/>
              <a:t> для </a:t>
            </a:r>
            <a:r>
              <a:rPr lang="ru-RU" sz="3200" b="0" dirty="0" err="1" smtClean="0"/>
              <a:t>виготовлення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цукру</a:t>
            </a:r>
            <a:r>
              <a:rPr lang="ru-RU" sz="3200" b="0" dirty="0" smtClean="0"/>
              <a:t> (60% </a:t>
            </a:r>
            <a:r>
              <a:rPr lang="ru-RU" sz="3200" b="0" dirty="0" err="1" smtClean="0"/>
              <a:t>світового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виготовлення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цукру</a:t>
            </a:r>
            <a:r>
              <a:rPr lang="ru-RU" sz="3200" b="0" dirty="0" smtClean="0"/>
              <a:t>); листки, </a:t>
            </a:r>
            <a:r>
              <a:rPr lang="ru-RU" sz="3200" b="0" dirty="0" err="1" smtClean="0"/>
              <a:t>суцвіття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й</a:t>
            </a:r>
            <a:r>
              <a:rPr lang="ru-RU" sz="3200" b="0" dirty="0" smtClean="0"/>
              <a:t> </a:t>
            </a:r>
            <a:r>
              <a:rPr lang="ru-RU" sz="3200" b="0" dirty="0" err="1" smtClean="0"/>
              <a:t>вичавлені</a:t>
            </a:r>
            <a:r>
              <a:rPr lang="ru-RU" sz="3200" b="0" dirty="0" smtClean="0"/>
              <a:t> стебла </a:t>
            </a:r>
            <a:r>
              <a:rPr lang="ru-RU" sz="3200" b="0" dirty="0" err="1" smtClean="0"/>
              <a:t>ідуть</a:t>
            </a:r>
            <a:r>
              <a:rPr lang="ru-RU" sz="3200" b="0" dirty="0" smtClean="0"/>
              <a:t> на корм </a:t>
            </a:r>
            <a:r>
              <a:rPr lang="ru-RU" sz="3200" b="0" dirty="0" err="1" smtClean="0"/>
              <a:t>худобі</a:t>
            </a:r>
            <a:r>
              <a:rPr lang="ru-RU" sz="3200" b="0" dirty="0" smtClean="0"/>
              <a:t>.</a:t>
            </a:r>
            <a:endParaRPr lang="ru-RU" sz="3200" dirty="0"/>
          </a:p>
        </p:txBody>
      </p:sp>
    </p:spTree>
  </p:cSld>
  <p:clrMapOvr>
    <a:masterClrMapping/>
  </p:clrMapOvr>
  <p:transition spd="slow" advClick="0" advTm="28093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300px-Saccharose.svg.pn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1500174"/>
            <a:ext cx="4500594" cy="3500462"/>
          </a:xfrm>
        </p:spPr>
      </p:pic>
      <p:sp>
        <p:nvSpPr>
          <p:cNvPr id="7" name="Заголовок 3"/>
          <p:cNvSpPr>
            <a:spLocks noGrp="1"/>
          </p:cNvSpPr>
          <p:nvPr>
            <p:ph sz="half" idx="2"/>
          </p:nvPr>
        </p:nvSpPr>
        <p:spPr>
          <a:xfrm>
            <a:off x="4429124" y="214290"/>
            <a:ext cx="4714876" cy="664371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29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Цукро́за</a:t>
            </a:r>
            <a:r>
              <a:rPr lang="vi-VN" sz="29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vi-VN" sz="29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сахаро́за</a:t>
            </a:r>
            <a:r>
              <a:rPr lang="vi-VN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vi-VN" sz="2900" baseline="-25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vi-VN" sz="2900" baseline="-25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vi-VN" sz="2900" baseline="-250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 важливий дисахарид. Побутова назва — цукор. Білі, солодкі на смак кристали, добре розчинні у воді, погано — в спиртах.</a:t>
            </a:r>
            <a:r>
              <a:rPr lang="uk-UA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Молекула цукрози складається з залишків молекул глюкози і фруктози. Піддається гідролізу під дією кислот і ферменту сахарази. В результаті гідролізу розпадається з утворенням молекули глюкози і молекули фруктози.</a:t>
            </a:r>
            <a:r>
              <a:rPr lang="uk-UA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Дуже поширена у природі: синтезується в</a:t>
            </a:r>
            <a:r>
              <a:rPr lang="uk-UA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клітинах усіх зелених рослин і нагромаджується в стеблах, коренях, плодах. Видобувається з цукрового буряку (він містить до 28% цукрози) чи з цукрової тростини; міститься в соку берези, клену та деяких фруктах.</a:t>
            </a:r>
            <a:r>
              <a:rPr lang="uk-UA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Цукроза — цінний харчовий продукт.</a:t>
            </a:r>
            <a:r>
              <a:rPr lang="uk-UA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Також її використовують у харчовій та мікробіологічній промисловості для одержання спиртів, лимонної та мо</a:t>
            </a:r>
            <a:r>
              <a:rPr lang="uk-UA" sz="29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-ло</a:t>
            </a:r>
            <a:r>
              <a:rPr lang="vi-VN" sz="29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чної кислот, поверхнево-активних речовин. Ферментацією цукрози виробляється значний обсяг етилового спирту.</a:t>
            </a:r>
          </a:p>
          <a:p>
            <a:endParaRPr lang="ru-RU" sz="2900" dirty="0"/>
          </a:p>
        </p:txBody>
      </p:sp>
    </p:spTree>
    <p:custDataLst>
      <p:tags r:id="rId1"/>
    </p:custDataLst>
  </p:cSld>
  <p:clrMapOvr>
    <a:masterClrMapping/>
  </p:clrMapOvr>
  <p:transition spd="slow" advClick="0" advTm="75437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1144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214281" y="214290"/>
            <a:ext cx="5195491" cy="3429024"/>
          </a:xfrm>
        </p:spPr>
      </p:pic>
      <p:pic>
        <p:nvPicPr>
          <p:cNvPr id="6" name="Содержимое 5" descr="402117284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3849216" y="3714752"/>
            <a:ext cx="5047136" cy="2860044"/>
          </a:xfrm>
        </p:spPr>
      </p:pic>
    </p:spTree>
    <p:custDataLst>
      <p:tags r:id="rId1"/>
    </p:custDataLst>
  </p:cSld>
  <p:clrMapOvr>
    <a:masterClrMapping/>
  </p:clrMapOvr>
  <p:transition spd="slow" advClick="0" advTm="7234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441306"/>
          </a:xfrm>
        </p:spPr>
        <p:txBody>
          <a:bodyPr/>
          <a:lstStyle/>
          <a:p>
            <a:r>
              <a:rPr lang="ru-RU" b="1" dirty="0" err="1" smtClean="0"/>
              <a:t>Властивості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457200" y="857232"/>
            <a:ext cx="3257544" cy="5268931"/>
          </a:xfrm>
        </p:spPr>
        <p:txBody>
          <a:bodyPr/>
          <a:lstStyle/>
          <a:p>
            <a:pPr algn="ctr"/>
            <a:endParaRPr lang="ru-RU" sz="2400" u="sng" dirty="0" smtClean="0"/>
          </a:p>
          <a:p>
            <a:pPr algn="ctr"/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Молекулярна</a:t>
            </a:r>
            <a:r>
              <a:rPr lang="ru-RU" sz="24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формула</a:t>
            </a:r>
            <a:r>
              <a:rPr lang="ru-RU" sz="24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2400" baseline="-2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n-US" sz="2400" baseline="-2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US" sz="2400" baseline="-2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uk-UA" sz="2400" baseline="-2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Молярна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маса - 342,30 г/моль.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Зовнішній 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вигляд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білі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кристали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Густина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- 1,587 г/см</a:t>
            </a:r>
            <a:r>
              <a:rPr lang="ru-RU" sz="2400" baseline="30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</a:p>
          <a:p>
            <a:pPr algn="ctr"/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2400" baseline="-25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</a:t>
            </a:r>
            <a:r>
              <a:rPr lang="ru-RU" sz="2400" baseline="-2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186 °C (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розкладається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Розчинність(вода) - 2000 г/л (25 °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C)</a:t>
            </a:r>
            <a:r>
              <a:rPr lang="uk-UA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dirty="0"/>
          </a:p>
        </p:txBody>
      </p:sp>
      <p:pic>
        <p:nvPicPr>
          <p:cNvPr id="7" name="Содержимое 6" descr="Sucrose-rodmodel.pn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786182" y="1052000"/>
            <a:ext cx="4900618" cy="4295212"/>
          </a:xfrm>
        </p:spPr>
      </p:pic>
    </p:spTree>
    <p:custDataLst>
      <p:tags r:id="rId1"/>
    </p:custDataLst>
  </p:cSld>
  <p:clrMapOvr>
    <a:masterClrMapping/>
  </p:clrMapOvr>
  <p:transition spd="slow" advClick="0" advTm="30516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b="0" dirty="0" err="1" smtClean="0"/>
              <a:t>Хімічні</a:t>
            </a:r>
            <a:r>
              <a:rPr lang="ru-RU" b="0" dirty="0" smtClean="0"/>
              <a:t> та </a:t>
            </a:r>
            <a:r>
              <a:rPr lang="ru-RU" b="0" dirty="0" err="1" smtClean="0"/>
              <a:t>фізичні</a:t>
            </a:r>
            <a:r>
              <a:rPr lang="ru-RU" b="0" dirty="0" smtClean="0"/>
              <a:t> </a:t>
            </a:r>
            <a:r>
              <a:rPr lang="ru-RU" b="0" dirty="0" err="1" smtClean="0"/>
              <a:t>властивості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928670"/>
            <a:ext cx="8858312" cy="59293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Молекулярна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маса 342,3 а. е. м. </a:t>
            </a:r>
            <a:endParaRPr lang="ru-RU" sz="1800" dirty="0" smtClean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Брутто-формула (система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Хілла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C12H22O11. 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Смак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солодкуватий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Розчинність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179 (0 ° 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C)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487 (100 ° 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C), 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етанолі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0,9 (20 ° 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Малорозчинний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метанолі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розчинна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діетиловому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ефірі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Щільність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1,5879 г / см 3 (15 ° 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C). </a:t>
            </a:r>
            <a:endParaRPr lang="uk-UA" sz="1800" dirty="0" smtClean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Питоме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обертання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D-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лінії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натрію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66,53 (вода, 35 г/100г; 20 ° 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C). </a:t>
            </a:r>
            <a:endParaRPr lang="uk-UA" sz="1800" dirty="0" smtClean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охолодженні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рідким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повітрям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висвітлення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яскравим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світлом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кристал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цукрози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фосфоресціює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проявляє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відновлювальних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властивостей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реагує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реактивом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Толленса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реактивом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Фелінга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утворює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відкриту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форму, тому не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проявляє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властивостей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альдегідів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кетонів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Наявність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гідроксильних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молекулі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цукрози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легко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підтверджується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реакцією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гідроксидами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металів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>
              <a:buNone/>
            </a:pP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Альдегідної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групи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цукрозі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немає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при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нагріванні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аміачним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розчином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оксиду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срібла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I) 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вона не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дає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срібного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дзеркала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при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нагріванні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гідроксидом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міді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II) 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утворює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червоного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оксиду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міді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I).</a:t>
            </a:r>
            <a:endParaRPr lang="uk-UA" sz="1800" dirty="0" smtClean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числа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ізомерів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цукрози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мають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молекулярну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формулу С12Н22О11,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виділити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мальтозу </a:t>
            </a:r>
            <a:r>
              <a:rPr lang="ru-RU" sz="180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18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лактозу.</a:t>
            </a:r>
          </a:p>
          <a:p>
            <a:endParaRPr lang="ru-RU" sz="1800" dirty="0"/>
          </a:p>
        </p:txBody>
      </p:sp>
    </p:spTree>
  </p:cSld>
  <p:clrMapOvr>
    <a:masterClrMapping/>
  </p:clrMapOvr>
  <p:transition spd="slow" advClick="0" advTm="80437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Реакція</a:t>
            </a:r>
            <a:r>
              <a:rPr lang="ru-RU" dirty="0" smtClean="0"/>
              <a:t> </a:t>
            </a:r>
            <a:r>
              <a:rPr lang="ru-RU" dirty="0" err="1" smtClean="0"/>
              <a:t>цукрози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водою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прокип'ятити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розчин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цукрози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декількома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краплями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соляної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сірчаної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кислоти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нейтралізувати кислоту лугом, а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цього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нагріти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розчин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то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з'являються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молекули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альдегідними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групами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відновлюють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гідроксид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міді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II)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оксиду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міді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I).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Ця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реакція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показує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цукроза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каталітичній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дії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кислоти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піддається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гідролізу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результаті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чого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утворюються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глюкоза </a:t>
            </a:r>
            <a:r>
              <a:rPr lang="ru-RU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фруктоза: С12Н22О11 + Н2О → С6Н12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O6 + 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С6Н12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O6.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Click="0" advTm="44953"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Реакція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гідрооксидом</a:t>
            </a:r>
            <a:r>
              <a:rPr lang="ru-RU" dirty="0" smtClean="0"/>
              <a:t> </a:t>
            </a:r>
            <a:r>
              <a:rPr lang="ru-RU" dirty="0" err="1" smtClean="0"/>
              <a:t>міді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428868"/>
            <a:ext cx="8229600" cy="342902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молекулі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сахарози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кілька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гідроксильних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Тому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сполука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взаємодіє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гідроксидом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міді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II)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аналогічно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глицерину 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глюкозі. При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додаванні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розчину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сахарози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осаду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гідроксидом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міді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II)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розчиняється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рідина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забарвлюється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синій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колір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Але, на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відміну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глюкози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сахароза не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відновлює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гідроксид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міді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II) 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оксиду </a:t>
            </a:r>
            <a:r>
              <a:rPr lang="ru-RU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міді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I).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Click="0" advTm="35453">
    <p:cover dir="l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9|2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134</TotalTime>
  <Words>311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 Сахароза </vt:lpstr>
      <vt:lpstr>Цукрова тростина</vt:lpstr>
      <vt:lpstr>Це багаторічна трав'яниста рослина родини злакових, походить з Індії; вирощують (на плантаціях) в тропічних та субтропічних районах; стебла вис. 3-6 м містять до 20% сахарози, є сировиною для виготовлення цукру (60% світового виготовлення цукру); листки, суцвіття й вичавлені стебла ідуть на корм худобі.</vt:lpstr>
      <vt:lpstr>Слайд 4</vt:lpstr>
      <vt:lpstr>Слайд 5</vt:lpstr>
      <vt:lpstr>Властивості</vt:lpstr>
      <vt:lpstr>Хімічні та фізичні властивості </vt:lpstr>
      <vt:lpstr>Реакція цукрози з водою</vt:lpstr>
      <vt:lpstr>Реакція з гідрооксидом міді</vt:lpstr>
      <vt:lpstr>Слайд 10</vt:lpstr>
      <vt:lpstr>Дякую за увагу!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Сахароза </dc:title>
  <dc:creator>Admin</dc:creator>
  <cp:lastModifiedBy>Admin</cp:lastModifiedBy>
  <cp:revision>15</cp:revision>
  <dcterms:created xsi:type="dcterms:W3CDTF">2014-01-11T13:05:55Z</dcterms:created>
  <dcterms:modified xsi:type="dcterms:W3CDTF">2014-02-15T16:38:43Z</dcterms:modified>
</cp:coreProperties>
</file>