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204864"/>
            <a:ext cx="4419600" cy="1224136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Презентація на тему: Увага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uk-UA" dirty="0" smtClean="0"/>
              <a:t>Підготувала:</a:t>
            </a:r>
          </a:p>
          <a:p>
            <a:pPr algn="ctr"/>
            <a:r>
              <a:rPr lang="uk-UA" dirty="0" smtClean="0"/>
              <a:t>Учениця 11-А класу</a:t>
            </a:r>
          </a:p>
          <a:p>
            <a:pPr algn="ctr"/>
            <a:r>
              <a:rPr lang="uk-UA" dirty="0" err="1" smtClean="0"/>
              <a:t>Климченко</a:t>
            </a:r>
            <a:r>
              <a:rPr lang="uk-UA" dirty="0" smtClean="0"/>
              <a:t> Аліна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408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57166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Властивості уваги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>
                <a:solidFill>
                  <a:schemeClr val="tx1"/>
                </a:solidFill>
              </a:rPr>
              <a:t>За видом діяльності увагу поділяють на такі типи:</a:t>
            </a:r>
          </a:p>
          <a:p>
            <a:pPr>
              <a:buFont typeface="Arial" charset="0"/>
              <a:buNone/>
            </a:pPr>
            <a:r>
              <a:rPr lang="uk-UA" b="1" dirty="0" smtClean="0">
                <a:solidFill>
                  <a:schemeClr val="tx1"/>
                </a:solidFill>
              </a:rPr>
              <a:t>- сенсорна увага</a:t>
            </a:r>
            <a:r>
              <a:rPr lang="uk-UA" dirty="0" smtClean="0">
                <a:solidFill>
                  <a:schemeClr val="tx1"/>
                </a:solidFill>
              </a:rPr>
              <a:t> – сприймання;</a:t>
            </a:r>
          </a:p>
          <a:p>
            <a:pPr>
              <a:buFont typeface="Arial" charset="0"/>
              <a:buNone/>
            </a:pPr>
            <a:r>
              <a:rPr lang="uk-UA" b="1" dirty="0" smtClean="0">
                <a:solidFill>
                  <a:schemeClr val="tx1"/>
                </a:solidFill>
              </a:rPr>
              <a:t>- інтелектуальна увага</a:t>
            </a:r>
            <a:r>
              <a:rPr lang="uk-UA" dirty="0" smtClean="0">
                <a:solidFill>
                  <a:schemeClr val="tx1"/>
                </a:solidFill>
              </a:rPr>
              <a:t> – мислення й робота пам’яті;</a:t>
            </a:r>
          </a:p>
          <a:p>
            <a:pPr>
              <a:buFont typeface="Arial" charset="0"/>
              <a:buNone/>
            </a:pPr>
            <a:r>
              <a:rPr lang="uk-UA" b="1" dirty="0" smtClean="0">
                <a:solidFill>
                  <a:schemeClr val="tx1"/>
                </a:solidFill>
              </a:rPr>
              <a:t>- моторна</a:t>
            </a:r>
            <a:r>
              <a:rPr lang="uk-UA" dirty="0" smtClean="0">
                <a:solidFill>
                  <a:schemeClr val="tx1"/>
                </a:solidFill>
              </a:rPr>
              <a:t> увага – рух.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Увага людини має 5 основних властивостей: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</a:rPr>
              <a:t>обсяг уваги;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</a:rPr>
              <a:t>стійкість уваги;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</a:rPr>
              <a:t>розподіл уваги;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</a:rPr>
              <a:t>зосередженість уваги;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</a:rPr>
              <a:t>переключення уваги.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211" y="3850605"/>
            <a:ext cx="3452614" cy="2355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04812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357166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Стійкість уваги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chemeClr val="tx1"/>
                </a:solidFill>
              </a:rPr>
              <a:t>Стійкість уваги</a:t>
            </a:r>
            <a:r>
              <a:rPr lang="uk-UA" sz="2800" dirty="0" smtClean="0">
                <a:solidFill>
                  <a:schemeClr val="tx1"/>
                </a:solidFill>
              </a:rPr>
              <a:t> виявляється в здатності тривалий час утримуватися на будь-якому об'єкті, не відволікаючись і не послаблюючись. Стійкість залежить від: </a:t>
            </a:r>
          </a:p>
          <a:p>
            <a:pPr>
              <a:buFont typeface="Arial" charset="0"/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- складності завдання;</a:t>
            </a:r>
          </a:p>
          <a:p>
            <a:pPr>
              <a:buFont typeface="Arial" charset="0"/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- наявності перешкод;</a:t>
            </a:r>
          </a:p>
          <a:p>
            <a:pPr>
              <a:buFont typeface="Arial" charset="0"/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- установки й інтересу;</a:t>
            </a:r>
          </a:p>
          <a:p>
            <a:pPr>
              <a:buFont typeface="Arial" charset="0"/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- особливостей нервової                                              системи.</a:t>
            </a:r>
          </a:p>
        </p:txBody>
      </p:sp>
      <p:pic>
        <p:nvPicPr>
          <p:cNvPr id="4" name="Рисунок 3" descr="думк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857751" y="3071810"/>
            <a:ext cx="2925374" cy="285752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8892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57166"/>
            <a:ext cx="778674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Розподіл уваги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357188" y="1643063"/>
            <a:ext cx="8229600" cy="4525962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chemeClr val="tx1"/>
                </a:solidFill>
              </a:rPr>
              <a:t>Розподіл уваги</a:t>
            </a:r>
            <a:r>
              <a:rPr lang="uk-UA" sz="2800" dirty="0" smtClean="0">
                <a:solidFill>
                  <a:schemeClr val="tx1"/>
                </a:solidFill>
              </a:rPr>
              <a:t> полягає в здатності </a:t>
            </a:r>
            <a:r>
              <a:rPr lang="uk-UA" sz="2800" dirty="0" err="1" smtClean="0">
                <a:solidFill>
                  <a:schemeClr val="tx1"/>
                </a:solidFill>
              </a:rPr>
              <a:t>роззосередити</a:t>
            </a:r>
            <a:r>
              <a:rPr lang="uk-UA" sz="2800" dirty="0" smtClean="0">
                <a:solidFill>
                  <a:schemeClr val="tx1"/>
                </a:solidFill>
              </a:rPr>
              <a:t> увагу на значному просторі,                                         паралельно виконувати кілька                                             видів діяльності або робити                                              кілька різних дій. </a:t>
            </a:r>
          </a:p>
          <a:p>
            <a:r>
              <a:rPr lang="uk-UA" sz="2800" dirty="0" smtClean="0">
                <a:solidFill>
                  <a:schemeClr val="tx1"/>
                </a:solidFill>
              </a:rPr>
              <a:t>Розподіл уваги залежить від психологічного й фізіологічного стану людини. У разі стомлення, під час виконання складних видів діяльності, які вимагають підвищеної концентрації уваги, область розподілу звичайно звужується. </a:t>
            </a:r>
          </a:p>
        </p:txBody>
      </p:sp>
      <p:pic>
        <p:nvPicPr>
          <p:cNvPr id="4" name="Рисунок 3" descr="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2183253"/>
            <a:ext cx="2376264" cy="1722791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2524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57166"/>
            <a:ext cx="778674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Розподіл уваги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285750" y="1500188"/>
            <a:ext cx="8501063" cy="4900612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800" b="1" dirty="0" smtClean="0">
                <a:solidFill>
                  <a:schemeClr val="tx1"/>
                </a:solidFill>
              </a:rPr>
              <a:t>Розподіл уваги</a:t>
            </a:r>
            <a:r>
              <a:rPr lang="uk-UA" sz="2800" dirty="0" smtClean="0">
                <a:solidFill>
                  <a:schemeClr val="tx1"/>
                </a:solidFill>
              </a:rPr>
              <a:t> має певні закономірності: чим складніші види діяльності, які сполучаються, тим важче досягати розподілу уваги; важко сполучати два види розумової діяльності.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Розподіл найбільш ефективний за умови сполучення розумової й моторної діяльності, при цьому продуктивність розумової діяльності знижується більше, ніж моторної; основна умова успішного розподілу – автоматизація принаймні одного з видів діяльності, які здійснюються одночасно.</a:t>
            </a:r>
          </a:p>
        </p:txBody>
      </p:sp>
    </p:spTree>
    <p:extLst>
      <p:ext uri="{BB962C8B-B14F-4D97-AF65-F5344CB8AC3E}">
        <p14:creationId xmlns:p14="http://schemas.microsoft.com/office/powerpoint/2010/main" val="656189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6"/>
            <a:ext cx="778674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Зосередженість уваги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329613" cy="4525963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chemeClr val="tx1"/>
                </a:solidFill>
              </a:rPr>
              <a:t>Зосередженість (концентрація)</a:t>
            </a:r>
            <a:r>
              <a:rPr lang="uk-UA" sz="2800" dirty="0" smtClean="0">
                <a:solidFill>
                  <a:schemeClr val="tx1"/>
                </a:solidFill>
              </a:rPr>
              <a:t> - це утримання уваги на якому-небудь об'єкті. Таке                      утримання означає виділення «об'єкта»                             в якості деякої фігури із загального тла,                              це інтенсивність зосередження </a:t>
            </a:r>
            <a:r>
              <a:rPr lang="uk-UA" sz="2800" dirty="0" err="1" smtClean="0">
                <a:solidFill>
                  <a:schemeClr val="tx1"/>
                </a:solidFill>
              </a:rPr>
              <a:t>свідо-</a:t>
            </a:r>
            <a:r>
              <a:rPr lang="uk-UA" sz="2800" dirty="0" smtClean="0">
                <a:solidFill>
                  <a:schemeClr val="tx1"/>
                </a:solidFill>
              </a:rPr>
              <a:t>                                    мості на об'єкті.</a:t>
            </a:r>
          </a:p>
          <a:p>
            <a:r>
              <a:rPr lang="uk-UA" sz="2800" dirty="0" smtClean="0">
                <a:solidFill>
                  <a:schemeClr val="tx1"/>
                </a:solidFill>
              </a:rPr>
              <a:t>Оскільки рівень ясності і виразності                    визначається інтенсивністю зв'язку з об'єктом, або стороною діяльності, при цьому концентрація уваги виражатиме інтенсивність цього зв'язку</a:t>
            </a:r>
            <a:r>
              <a:rPr lang="uk-UA" sz="2800" dirty="0" smtClean="0">
                <a:solidFill>
                  <a:srgbClr val="002060"/>
                </a:solidFill>
              </a:rPr>
              <a:t>. </a:t>
            </a:r>
          </a:p>
        </p:txBody>
      </p:sp>
      <p:pic>
        <p:nvPicPr>
          <p:cNvPr id="4" name="Рисунок 3" descr="x_deb17e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2114112"/>
            <a:ext cx="1480818" cy="2672958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04548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7715304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Зосередженість уваги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28625" y="1714500"/>
            <a:ext cx="8229600" cy="4714875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dirty="0" smtClean="0">
                <a:solidFill>
                  <a:schemeClr val="tx1"/>
                </a:solidFill>
              </a:rPr>
              <a:t>Зосередженість уваги залежить від мотивації діяльності та індивідуальних якостей людини. Якісною характеристикою зосередженості уваги людини на об'єкті є рівень її концентрації.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Розлади уваги спостерігаються при підвищеному відволіканні, коли важко зосереджуватися на одному об'єкті або діяльності. При цьому увага нестійка, сторонні подразники можуть порушувати зосередженість уваги і діяльність хворого. Відволікання буває настільки сильне, що людина не може зосередитися на запитаннях, постійно переключається з однієї думки на іншу.</a:t>
            </a:r>
          </a:p>
        </p:txBody>
      </p:sp>
    </p:spTree>
    <p:extLst>
      <p:ext uri="{BB962C8B-B14F-4D97-AF65-F5344CB8AC3E}">
        <p14:creationId xmlns:p14="http://schemas.microsoft.com/office/powerpoint/2010/main" val="40097144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63350"/>
            <a:ext cx="778674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Переключення уваги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28625" y="1785938"/>
            <a:ext cx="8229600" cy="4525962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chemeClr val="tx1"/>
                </a:solidFill>
              </a:rPr>
              <a:t>Переключення уваги</a:t>
            </a:r>
            <a:r>
              <a:rPr lang="uk-UA" sz="2800" dirty="0" smtClean="0">
                <a:solidFill>
                  <a:schemeClr val="tx1"/>
                </a:solidFill>
              </a:rPr>
              <a:t> – навмисне її переведення з одного об'єкта на інший, з одного виду діяльності 		на інший. Можна говорити про повне й 		неповне переключення. У першому 		випадку попередня діяльність 			не гальмує ту, на яку була    				переключена увага, у                      			другому – така інтерференція     			присутня. </a:t>
            </a:r>
          </a:p>
        </p:txBody>
      </p:sp>
      <p:pic>
        <p:nvPicPr>
          <p:cNvPr id="4" name="Рисунок 7" descr="73549514_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24944"/>
            <a:ext cx="1566653" cy="2718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 descr="news88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427" y="3781757"/>
            <a:ext cx="1603002" cy="2121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1182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63350"/>
            <a:ext cx="778674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Переключення уваги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28625" y="1714500"/>
            <a:ext cx="8229600" cy="4429125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dirty="0" smtClean="0">
                <a:solidFill>
                  <a:schemeClr val="tx1"/>
                </a:solidFill>
              </a:rPr>
              <a:t>Існують деякі закономірності переключення: </a:t>
            </a:r>
          </a:p>
          <a:p>
            <a:pPr>
              <a:buFont typeface="Wingdings" pitchFamily="2" charset="2"/>
              <a:buChar char="v"/>
            </a:pPr>
            <a:r>
              <a:rPr lang="uk-UA" sz="2800" dirty="0" smtClean="0">
                <a:solidFill>
                  <a:schemeClr val="tx1"/>
                </a:solidFill>
              </a:rPr>
              <a:t>успішність переключення знижується під час переходу від легкої до важкої діяльності; чим цікавіша була попередня й менш                                    цікава подальша діяльність, тим                                             важче переключення; </a:t>
            </a:r>
          </a:p>
          <a:p>
            <a:pPr>
              <a:buFont typeface="Wingdings" pitchFamily="2" charset="2"/>
              <a:buChar char="v"/>
            </a:pPr>
            <a:r>
              <a:rPr lang="uk-UA" sz="2800" dirty="0" smtClean="0">
                <a:solidFill>
                  <a:schemeClr val="tx1"/>
                </a:solidFill>
              </a:rPr>
              <a:t>перехід до нової діяльності значно                                 важчий, якщо не довершена попередня; при глибокому зосередженні переключення досягається із суттєвим зусиллям.</a:t>
            </a:r>
          </a:p>
        </p:txBody>
      </p:sp>
    </p:spTree>
    <p:extLst>
      <p:ext uri="{BB962C8B-B14F-4D97-AF65-F5344CB8AC3E}">
        <p14:creationId xmlns:p14="http://schemas.microsoft.com/office/powerpoint/2010/main" val="1975613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57166"/>
            <a:ext cx="742955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Переключення уваги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85750" y="1628800"/>
            <a:ext cx="8424863" cy="4165600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dirty="0" smtClean="0">
                <a:solidFill>
                  <a:schemeClr val="tx1"/>
                </a:solidFill>
              </a:rPr>
              <a:t>Переключення уваги - це не що інше, як переміщення в корі великого мозку оптимального збудження. При цьому швидкість                    переключення уваги залежить від                                         рухливості нервових процесів. </a:t>
            </a:r>
          </a:p>
          <a:p>
            <a:r>
              <a:rPr lang="uk-UA" sz="2800" dirty="0" smtClean="0">
                <a:solidFill>
                  <a:schemeClr val="tx1"/>
                </a:solidFill>
              </a:rPr>
              <a:t>Ясність і чіткість мети нової                                      діяльності, її значимість для                                         особистості поліпшують переключення уваги.</a:t>
            </a:r>
          </a:p>
        </p:txBody>
      </p:sp>
      <p:pic>
        <p:nvPicPr>
          <p:cNvPr id="4" name="Рисунок 3" descr="1248812330_bxp27222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2580224"/>
            <a:ext cx="2357146" cy="2215718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33163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592" y="2492896"/>
            <a:ext cx="742955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Дякую за Увагу!</a:t>
            </a:r>
            <a:endParaRPr lang="uk-UA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90688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357188" y="1714500"/>
            <a:ext cx="8462962" cy="3143250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dirty="0" smtClean="0">
                <a:solidFill>
                  <a:schemeClr val="tx1"/>
                </a:solidFill>
              </a:rPr>
              <a:t>Найважливішою умовою будь-якої діяльності людини є увага. 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uk-UA" sz="2800" dirty="0" smtClean="0">
                <a:solidFill>
                  <a:schemeClr val="tx1"/>
                </a:solidFill>
              </a:rPr>
              <a:t>Сама сутність життя потребує того, щоб сигнал про  					значущість навколишніх 					предметів та явищ був для 					людини сигналом "Увага!"</a:t>
            </a:r>
          </a:p>
        </p:txBody>
      </p:sp>
      <p:pic>
        <p:nvPicPr>
          <p:cNvPr id="3" name="Picture 12" descr="712953-59ade0991cfb81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71538" y="3286124"/>
            <a:ext cx="2666998" cy="2666998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40000"/>
                <a:lumOff val="60000"/>
              </a:schemeClr>
            </a:solidFill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899592" y="357166"/>
            <a:ext cx="771422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Увага і сутність життя</a:t>
            </a:r>
          </a:p>
        </p:txBody>
      </p:sp>
    </p:spTree>
    <p:extLst>
      <p:ext uri="{BB962C8B-B14F-4D97-AF65-F5344CB8AC3E}">
        <p14:creationId xmlns:p14="http://schemas.microsoft.com/office/powerpoint/2010/main" val="3652605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57166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Що таке увага?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8775" y="1857375"/>
            <a:ext cx="83566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800" dirty="0" err="1" smtClean="0">
                <a:solidFill>
                  <a:schemeClr val="tx1"/>
                </a:solidFill>
              </a:rPr>
              <a:t>Ув</a:t>
            </a:r>
            <a:r>
              <a:rPr lang="uk-UA" sz="2800" dirty="0" smtClean="0">
                <a:solidFill>
                  <a:schemeClr val="tx1"/>
                </a:solidFill>
              </a:rPr>
              <a:t>а</a:t>
            </a:r>
            <a:r>
              <a:rPr lang="ru-RU" sz="2800" dirty="0" smtClean="0">
                <a:solidFill>
                  <a:schemeClr val="tx1"/>
                </a:solidFill>
              </a:rPr>
              <a:t>га - </a:t>
            </a:r>
            <a:r>
              <a:rPr lang="ru-RU" sz="2800" dirty="0" err="1" smtClean="0">
                <a:solidFill>
                  <a:schemeClr val="tx1"/>
                </a:solidFill>
              </a:rPr>
              <a:t>це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спрямованість</a:t>
            </a:r>
            <a:r>
              <a:rPr lang="ru-RU" sz="2800" dirty="0" smtClean="0">
                <a:solidFill>
                  <a:schemeClr val="tx1"/>
                </a:solidFill>
              </a:rPr>
              <a:t> та </a:t>
            </a:r>
            <a:r>
              <a:rPr lang="ru-RU" sz="2800" dirty="0" err="1" smtClean="0">
                <a:solidFill>
                  <a:schemeClr val="tx1"/>
                </a:solidFill>
              </a:rPr>
              <a:t>зосередженість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психічної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діяльності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</a:rPr>
              <a:t>людини</a:t>
            </a:r>
            <a:r>
              <a:rPr lang="ru-RU" sz="2800" dirty="0" smtClean="0">
                <a:solidFill>
                  <a:schemeClr val="tx1"/>
                </a:solidFill>
              </a:rPr>
              <a:t> на </a:t>
            </a:r>
            <a:r>
              <a:rPr lang="ru-RU" sz="2800" dirty="0" err="1" smtClean="0">
                <a:solidFill>
                  <a:schemeClr val="tx1"/>
                </a:solidFill>
              </a:rPr>
              <a:t>об'єкти</a:t>
            </a:r>
            <a:r>
              <a:rPr lang="ru-RU" sz="2800" dirty="0" smtClean="0">
                <a:solidFill>
                  <a:schemeClr val="tx1"/>
                </a:solidFill>
              </a:rPr>
              <a:t> та </a:t>
            </a:r>
            <a:r>
              <a:rPr lang="uk-UA" sz="2800" dirty="0" smtClean="0">
                <a:solidFill>
                  <a:schemeClr val="tx1"/>
                </a:solidFill>
              </a:rPr>
              <a:t>явища зовнішнього світу , а також на думки, почуття та процеси, що відбуваються всередині у нього . Залежно від цього розрізняють увагу внутрішню і зовнішню. </a:t>
            </a:r>
          </a:p>
        </p:txBody>
      </p:sp>
      <p:pic>
        <p:nvPicPr>
          <p:cNvPr id="4" name="Рисунок 3" descr="64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774" y="4413752"/>
            <a:ext cx="2357454" cy="201562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78696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57166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Види уваги</a:t>
            </a:r>
            <a:endParaRPr lang="uk-UA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844824"/>
            <a:ext cx="79208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Розрізняють такі види уваги:</a:t>
            </a:r>
          </a:p>
          <a:p>
            <a:pPr algn="ctr"/>
            <a:endParaRPr lang="uk-UA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 smtClean="0"/>
              <a:t>Мимовільна</a:t>
            </a:r>
          </a:p>
          <a:p>
            <a:pPr marL="457200" indent="-457200">
              <a:buFont typeface="Arial" pitchFamily="34" charset="0"/>
              <a:buChar char="•"/>
            </a:pPr>
            <a:endParaRPr lang="uk-UA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 smtClean="0"/>
              <a:t>Довільна</a:t>
            </a:r>
          </a:p>
          <a:p>
            <a:pPr marL="457200" indent="-457200">
              <a:buFont typeface="Arial" pitchFamily="34" charset="0"/>
              <a:buChar char="•"/>
            </a:pPr>
            <a:endParaRPr lang="uk-UA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uk-UA" sz="2800" dirty="0" err="1"/>
              <a:t>П</a:t>
            </a:r>
            <a:r>
              <a:rPr lang="uk-UA" sz="2800" dirty="0" err="1" smtClean="0"/>
              <a:t>іслядовілна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51874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65540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Мимовільна увага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28625" y="1714500"/>
            <a:ext cx="8229600" cy="3714750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uk-UA" sz="2800" dirty="0" smtClean="0">
                <a:solidFill>
                  <a:schemeClr val="tx1"/>
                </a:solidFill>
              </a:rPr>
              <a:t>Увагу, зумовлену сильними, контрастними, значущими подразниками, що                                                 діють на людину яскравістю,                               несподіваністю, динамізмом,                                     називають мимовільною. 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uk-UA" sz="2800" dirty="0" smtClean="0">
                <a:solidFill>
                  <a:schemeClr val="tx1"/>
                </a:solidFill>
              </a:rPr>
              <a:t>Мимовільну увагу може викликати                           сильний подразник: різкий запах,                                  яскраве світло і барви, голосні звуки. 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uk-UA" sz="2800" dirty="0" smtClean="0">
                <a:solidFill>
                  <a:schemeClr val="tx1"/>
                </a:solidFill>
              </a:rPr>
              <a:t>Мимовільна увага триває, поки діють відповідні подразники.</a:t>
            </a:r>
          </a:p>
        </p:txBody>
      </p:sp>
      <p:pic>
        <p:nvPicPr>
          <p:cNvPr id="4" name="Рисунок 3" descr="L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6216" y="2297039"/>
            <a:ext cx="2037863" cy="2143140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1989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57166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Мимовільна увага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41984" y="1487488"/>
            <a:ext cx="8229600" cy="4749824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 smtClean="0">
                <a:solidFill>
                  <a:schemeClr val="tx1"/>
                </a:solidFill>
              </a:rPr>
              <a:t>Мимовільна увага</a:t>
            </a:r>
            <a:r>
              <a:rPr lang="uk-UA" dirty="0" smtClean="0">
                <a:solidFill>
                  <a:schemeClr val="tx1"/>
                </a:solidFill>
              </a:rPr>
              <a:t> не пов'язана з цілеспрямованою діяльністю і вольовим зусиллям. Це увага неуважної людини. Фактори, що викликають мимовільну увагу:</a:t>
            </a:r>
          </a:p>
          <a:p>
            <a:pPr>
              <a:buFont typeface="Arial" charset="0"/>
              <a:buNone/>
            </a:pP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uk-UA" dirty="0" smtClean="0">
                <a:solidFill>
                  <a:schemeClr val="tx1"/>
                </a:solidFill>
              </a:rPr>
              <a:t>інтенсивність (сила) подразника;</a:t>
            </a:r>
          </a:p>
          <a:p>
            <a:pPr>
              <a:buFont typeface="Arial" charset="0"/>
              <a:buNone/>
            </a:pP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uk-UA" dirty="0" smtClean="0">
                <a:solidFill>
                  <a:schemeClr val="tx1"/>
                </a:solidFill>
              </a:rPr>
              <a:t>новизна подразника;</a:t>
            </a:r>
          </a:p>
          <a:p>
            <a:pPr>
              <a:buFont typeface="Arial" charset="0"/>
              <a:buNone/>
            </a:pPr>
            <a:r>
              <a:rPr lang="uk-UA" dirty="0" smtClean="0">
                <a:solidFill>
                  <a:schemeClr val="tx1"/>
                </a:solidFill>
              </a:rPr>
              <a:t>- контраст подразників;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charset="0"/>
              <a:buNone/>
            </a:pPr>
            <a:r>
              <a:rPr lang="uk-UA" dirty="0" smtClean="0">
                <a:solidFill>
                  <a:schemeClr val="tx1"/>
                </a:solidFill>
              </a:rPr>
              <a:t>- загальна спрямованість особистості.</a:t>
            </a:r>
          </a:p>
          <a:p>
            <a:pPr>
              <a:buFont typeface="Arial" charset="0"/>
              <a:buNone/>
            </a:pP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uk-UA" dirty="0" smtClean="0">
                <a:solidFill>
                  <a:schemeClr val="tx1"/>
                </a:solidFill>
              </a:rPr>
              <a:t>відповідність внутрішньому станові організму (потребам);</a:t>
            </a:r>
          </a:p>
          <a:p>
            <a:pPr>
              <a:buFont typeface="Arial" charset="0"/>
              <a:buNone/>
            </a:pP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uk-UA" dirty="0" smtClean="0">
                <a:solidFill>
                  <a:schemeClr val="tx1"/>
                </a:solidFill>
              </a:rPr>
              <a:t>безпосередній інтерес: те, що цікаве, емоційно насичене, захоплююче, викликає тривале інтенсивне зосередження.</a:t>
            </a:r>
          </a:p>
          <a:p>
            <a:endParaRPr lang="uk-UA" dirty="0" smtClean="0">
              <a:solidFill>
                <a:schemeClr val="tx1"/>
              </a:solidFill>
            </a:endParaRPr>
          </a:p>
        </p:txBody>
      </p:sp>
      <p:pic>
        <p:nvPicPr>
          <p:cNvPr id="4" name="Рисунок 5" descr="мысли чел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678791"/>
            <a:ext cx="1584176" cy="181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5876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57166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Довільна увага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323528" y="1669762"/>
            <a:ext cx="8229600" cy="4525962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solidFill>
                  <a:schemeClr val="tx1"/>
                </a:solidFill>
              </a:rPr>
              <a:t>Довільна увага</a:t>
            </a:r>
            <a:r>
              <a:rPr lang="uk-UA" sz="2800" dirty="0" smtClean="0">
                <a:solidFill>
                  <a:schemeClr val="tx1"/>
                </a:solidFill>
              </a:rPr>
              <a:t> має цілеспрямований характер і вимагає вольового зусилля. Цей вид уваги існує тільки в людини. Основний факт, що вказує на наявність у людини особливого типу уваги, невластивого тварині, полягає в тому,                               що людина довільно може </a:t>
            </a:r>
            <a:r>
              <a:rPr lang="uk-UA" sz="2800" dirty="0" err="1" smtClean="0">
                <a:solidFill>
                  <a:schemeClr val="tx1"/>
                </a:solidFill>
              </a:rPr>
              <a:t>зосереджу-</a:t>
            </a:r>
            <a:r>
              <a:rPr lang="uk-UA" sz="2800" dirty="0" smtClean="0">
                <a:solidFill>
                  <a:schemeClr val="tx1"/>
                </a:solidFill>
              </a:rPr>
              <a:t>                                   вати свою увагу то на одному, то на                           іншому об'єкті, навіть у тих випадках, коли в навколишній обстановці нічого не змінюється.</a:t>
            </a:r>
          </a:p>
        </p:txBody>
      </p:sp>
      <p:pic>
        <p:nvPicPr>
          <p:cNvPr id="4" name="Рисунок 3" descr="ey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6256" y="3429000"/>
            <a:ext cx="1314954" cy="1314954"/>
          </a:xfrm>
          <a:prstGeom prst="round2DiagRect">
            <a:avLst>
              <a:gd name="adj1" fmla="val 16667"/>
              <a:gd name="adj2" fmla="val 0"/>
            </a:avLst>
          </a:prstGeom>
          <a:ln w="381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55405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57166"/>
            <a:ext cx="721523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Довільна увага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57188" y="1785938"/>
            <a:ext cx="8435975" cy="4522787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Вияв довільної уваги пов'язаний з використанням вольового зусилля, тобто це вид уваги, що виявляється у випадку, коли людина ставить перед собою певні завдання і намагається їх виконати. Довільна увага нерозривно пов'язана з мовою. У подібному випадку довільна увага набуває нових рис - залишаючись свідомою, доцільною, вона, як і мимовільна, знімає напруження, захоплює людину і підтримує активну психічну діяльність. Це і є </a:t>
            </a:r>
            <a:r>
              <a:rPr lang="uk-UA" sz="2800" dirty="0" err="1" smtClean="0">
                <a:solidFill>
                  <a:schemeClr val="tx1"/>
                </a:solidFill>
              </a:rPr>
              <a:t>післядовільна</a:t>
            </a:r>
            <a:r>
              <a:rPr lang="uk-UA" sz="2800" dirty="0" smtClean="0">
                <a:solidFill>
                  <a:schemeClr val="tx1"/>
                </a:solidFill>
              </a:rPr>
              <a:t> увага.</a:t>
            </a:r>
          </a:p>
        </p:txBody>
      </p:sp>
    </p:spTree>
    <p:extLst>
      <p:ext uri="{BB962C8B-B14F-4D97-AF65-F5344CB8AC3E}">
        <p14:creationId xmlns:p14="http://schemas.microsoft.com/office/powerpoint/2010/main" val="4244973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57166"/>
            <a:ext cx="742955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54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Післядовільна</a:t>
            </a:r>
            <a:r>
              <a:rPr lang="uk-UA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увага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285750" y="1574800"/>
            <a:ext cx="8572500" cy="4972050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8872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16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4884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Увага, яка знімає напруження, захоплює людину і підтримує активну психічну діяльність – це  </a:t>
            </a:r>
            <a:r>
              <a:rPr lang="uk-UA" sz="2800" dirty="0" err="1" smtClean="0">
                <a:solidFill>
                  <a:schemeClr val="tx1"/>
                </a:solidFill>
              </a:rPr>
              <a:t>післядовільна</a:t>
            </a:r>
            <a:r>
              <a:rPr lang="uk-UA" sz="2800" dirty="0" smtClean="0">
                <a:solidFill>
                  <a:schemeClr val="tx1"/>
                </a:solidFill>
              </a:rPr>
              <a:t> увага. 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Якщо в цілеспрямованій діяльності для особистості стають цікавими й значимими зміст і сам процес, а не тільки результат – це також </a:t>
            </a:r>
            <a:r>
              <a:rPr lang="uk-UA" sz="2800" dirty="0" err="1" smtClean="0">
                <a:solidFill>
                  <a:schemeClr val="tx1"/>
                </a:solidFill>
              </a:rPr>
              <a:t>післядовільна</a:t>
            </a:r>
            <a:r>
              <a:rPr lang="uk-UA" sz="2800" dirty="0" smtClean="0">
                <a:solidFill>
                  <a:schemeClr val="tx1"/>
                </a:solidFill>
              </a:rPr>
              <a:t> увага. Для її підтримки не потрібно вольових зусиль. </a:t>
            </a:r>
          </a:p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Вона характеризується тривалою високою зосередженістю, з нею обґрунтовано пов'язують найбільш інтенсивну й плідну розумову діяльність, високу продуктивність усіх видів праці.</a:t>
            </a:r>
          </a:p>
        </p:txBody>
      </p:sp>
    </p:spTree>
    <p:extLst>
      <p:ext uri="{BB962C8B-B14F-4D97-AF65-F5344CB8AC3E}">
        <p14:creationId xmlns:p14="http://schemas.microsoft.com/office/powerpoint/2010/main" val="28628939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39</TotalTime>
  <Words>914</Words>
  <Application>Microsoft Office PowerPoint</Application>
  <PresentationFormat>Экран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Паркет</vt:lpstr>
      <vt:lpstr>Презентація на тему: Увага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Увага</dc:title>
  <dc:creator>Алина</dc:creator>
  <cp:lastModifiedBy>Сергей</cp:lastModifiedBy>
  <cp:revision>6</cp:revision>
  <dcterms:created xsi:type="dcterms:W3CDTF">2013-09-29T16:56:58Z</dcterms:created>
  <dcterms:modified xsi:type="dcterms:W3CDTF">2013-10-03T17:24:26Z</dcterms:modified>
</cp:coreProperties>
</file>