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CEB9-BB3C-4598-933C-56E036941ADE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1328-C086-46F0-B33E-F663BD703B3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CEB9-BB3C-4598-933C-56E036941ADE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1328-C086-46F0-B33E-F663BD70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CEB9-BB3C-4598-933C-56E036941ADE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1328-C086-46F0-B33E-F663BD70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CEB9-BB3C-4598-933C-56E036941ADE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1328-C086-46F0-B33E-F663BD70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CEB9-BB3C-4598-933C-56E036941ADE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4551328-C086-46F0-B33E-F663BD70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CEB9-BB3C-4598-933C-56E036941ADE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1328-C086-46F0-B33E-F663BD70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CEB9-BB3C-4598-933C-56E036941ADE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1328-C086-46F0-B33E-F663BD70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CEB9-BB3C-4598-933C-56E036941ADE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1328-C086-46F0-B33E-F663BD70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CEB9-BB3C-4598-933C-56E036941ADE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1328-C086-46F0-B33E-F663BD70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CEB9-BB3C-4598-933C-56E036941ADE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1328-C086-46F0-B33E-F663BD70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CEB9-BB3C-4598-933C-56E036941ADE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1328-C086-46F0-B33E-F663BD70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50CEB9-BB3C-4598-933C-56E036941ADE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551328-C086-46F0-B33E-F663BD703B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-142900"/>
            <a:ext cx="8229600" cy="125729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Ряд </a:t>
            </a:r>
            <a:r>
              <a:rPr lang="ru-RU" dirty="0" err="1" smtClean="0">
                <a:solidFill>
                  <a:srgbClr val="C00000"/>
                </a:solidFill>
                <a:latin typeface="+mn-lt"/>
              </a:rPr>
              <a:t>Денні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+mn-lt"/>
              </a:rPr>
              <a:t>хижі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 птахи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1571612"/>
            <a:ext cx="3143272" cy="3512686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err="1" smtClean="0">
                <a:latin typeface="Calibri" pitchFamily="34" charset="0"/>
              </a:rPr>
              <a:t>Денні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пернаті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хижаки</a:t>
            </a:r>
            <a:r>
              <a:rPr lang="ru-RU" i="1" dirty="0" smtClean="0">
                <a:latin typeface="Calibri" pitchFamily="34" charset="0"/>
              </a:rPr>
              <a:t> — одна </a:t>
            </a:r>
            <a:r>
              <a:rPr lang="ru-RU" i="1" dirty="0" err="1" smtClean="0">
                <a:latin typeface="Calibri" pitchFamily="34" charset="0"/>
              </a:rPr>
              <a:t>з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найбільш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таємничих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груп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птахів</a:t>
            </a:r>
            <a:r>
              <a:rPr lang="ru-RU" i="1" dirty="0" smtClean="0">
                <a:latin typeface="Calibri" pitchFamily="34" charset="0"/>
              </a:rPr>
              <a:t>, </a:t>
            </a:r>
            <a:r>
              <a:rPr lang="ru-RU" i="1" dirty="0" err="1" smtClean="0">
                <a:latin typeface="Calibri" pitchFamily="34" charset="0"/>
              </a:rPr>
              <a:t>зустріч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із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якими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здебільшого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викликає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захоплення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їх</a:t>
            </a:r>
            <a:r>
              <a:rPr lang="ru-RU" i="1" dirty="0" smtClean="0">
                <a:latin typeface="Calibri" pitchFamily="34" charset="0"/>
              </a:rPr>
              <a:t> красою та </a:t>
            </a:r>
            <a:r>
              <a:rPr lang="ru-RU" i="1" dirty="0" err="1" smtClean="0">
                <a:latin typeface="Calibri" pitchFamily="34" charset="0"/>
              </a:rPr>
              <a:t>досконалістю</a:t>
            </a:r>
            <a:r>
              <a:rPr lang="ru-RU" i="1" dirty="0" smtClean="0">
                <a:latin typeface="Calibri" pitchFamily="34" charset="0"/>
              </a:rPr>
              <a:t>, </a:t>
            </a:r>
            <a:r>
              <a:rPr lang="ru-RU" i="1" dirty="0" err="1" smtClean="0">
                <a:latin typeface="Calibri" pitchFamily="34" charset="0"/>
              </a:rPr>
              <a:t>і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відчуття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i="1" dirty="0" err="1" smtClean="0">
                <a:latin typeface="Calibri" pitchFamily="34" charset="0"/>
              </a:rPr>
              <a:t>загадковості</a:t>
            </a:r>
            <a:r>
              <a:rPr lang="ru-RU" i="1" dirty="0" smtClean="0">
                <a:latin typeface="Calibri" pitchFamily="34" charset="0"/>
              </a:rPr>
              <a:t>.</a:t>
            </a:r>
            <a:endParaRPr lang="ru-RU" i="1" dirty="0">
              <a:latin typeface="Calibri" pitchFamily="34" charset="0"/>
            </a:endParaRPr>
          </a:p>
        </p:txBody>
      </p:sp>
      <p:pic>
        <p:nvPicPr>
          <p:cNvPr id="50178" name="Picture 2" descr="http://pernatidruzi.org.ua/pictures/jastruby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3"/>
            <a:ext cx="5214942" cy="53578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pernatidruzi.org.ua/pictures/sapsansz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785842"/>
            <a:ext cx="6786610" cy="43344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-285776"/>
            <a:ext cx="3000396" cy="1143000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C00000"/>
                </a:solidFill>
                <a:latin typeface="+mn-lt"/>
              </a:rPr>
              <a:t>Сапсан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571480"/>
            <a:ext cx="3686172" cy="2214578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err="1" smtClean="0">
                <a:latin typeface="Calibri" pitchFamily="34" charset="0"/>
              </a:rPr>
              <a:t>Це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найшвидший</a:t>
            </a:r>
            <a:r>
              <a:rPr lang="ru-RU" sz="1800" dirty="0" smtClean="0">
                <a:latin typeface="Calibri" pitchFamily="34" charset="0"/>
              </a:rPr>
              <a:t> птах, </a:t>
            </a:r>
            <a:r>
              <a:rPr lang="ru-RU" sz="1800" dirty="0" err="1" smtClean="0">
                <a:latin typeface="Calibri" pitchFamily="34" charset="0"/>
              </a:rPr>
              <a:t>здатний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розвивати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найвищу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швидкість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серед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усіх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живих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істот</a:t>
            </a:r>
            <a:r>
              <a:rPr lang="ru-RU" sz="1800" dirty="0" smtClean="0">
                <a:latin typeface="Calibri" pitchFamily="34" charset="0"/>
              </a:rPr>
              <a:t> на </a:t>
            </a:r>
            <a:r>
              <a:rPr lang="ru-RU" sz="1800" dirty="0" err="1" smtClean="0">
                <a:latin typeface="Calibri" pitchFamily="34" charset="0"/>
              </a:rPr>
              <a:t>планеті</a:t>
            </a:r>
            <a:r>
              <a:rPr lang="ru-RU" sz="1800" dirty="0" smtClean="0">
                <a:latin typeface="Calibri" pitchFamily="34" charset="0"/>
              </a:rPr>
              <a:t>. </a:t>
            </a:r>
            <a:r>
              <a:rPr lang="ru-RU" sz="1800" dirty="0" err="1" smtClean="0">
                <a:latin typeface="Calibri" pitchFamily="34" charset="0"/>
              </a:rPr>
              <a:t>Серед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соколів</a:t>
            </a:r>
            <a:r>
              <a:rPr lang="ru-RU" sz="1800" dirty="0" smtClean="0">
                <a:latin typeface="Calibri" pitchFamily="34" charset="0"/>
              </a:rPr>
              <a:t> сапсан </a:t>
            </a:r>
            <a:r>
              <a:rPr lang="ru-RU" sz="1800" dirty="0" err="1" smtClean="0">
                <a:latin typeface="Calibri" pitchFamily="34" charset="0"/>
              </a:rPr>
              <a:t>може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розділити</a:t>
            </a:r>
            <a:r>
              <a:rPr lang="ru-RU" sz="1800" dirty="0" smtClean="0">
                <a:latin typeface="Calibri" pitchFamily="34" charset="0"/>
              </a:rPr>
              <a:t> славу </a:t>
            </a:r>
            <a:r>
              <a:rPr lang="ru-RU" sz="1800" dirty="0" err="1" smtClean="0">
                <a:latin typeface="Calibri" pitchFamily="34" charset="0"/>
              </a:rPr>
              <a:t>хіба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що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тільки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своїм</a:t>
            </a:r>
            <a:r>
              <a:rPr lang="ru-RU" sz="1800" dirty="0" smtClean="0">
                <a:latin typeface="Calibri" pitchFamily="34" charset="0"/>
              </a:rPr>
              <a:t> родичем кречетом. З </a:t>
            </a:r>
            <a:r>
              <a:rPr lang="ru-RU" sz="1800" dirty="0" err="1" smtClean="0">
                <a:latin typeface="Calibri" pitchFamily="34" charset="0"/>
              </a:rPr>
              <a:t>інших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видів</a:t>
            </a:r>
            <a:r>
              <a:rPr lang="ru-RU" sz="1800" dirty="0" smtClean="0">
                <a:latin typeface="Calibri" pitchFamily="34" charset="0"/>
              </a:rPr>
              <a:t> до </a:t>
            </a:r>
            <a:r>
              <a:rPr lang="ru-RU" sz="1800" dirty="0" err="1" smtClean="0">
                <a:latin typeface="Calibri" pitchFamily="34" charset="0"/>
              </a:rPr>
              <a:t>нього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близькі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балобан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боривітри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кібчики</a:t>
            </a:r>
            <a:r>
              <a:rPr lang="ru-RU" sz="1800" dirty="0" smtClean="0">
                <a:latin typeface="Calibri" pitchFamily="34" charset="0"/>
              </a:rPr>
              <a:t>.</a:t>
            </a:r>
            <a:endParaRPr lang="ru-RU" sz="1800" dirty="0">
              <a:latin typeface="Calibri" pitchFamily="34" charset="0"/>
            </a:endParaRPr>
          </a:p>
        </p:txBody>
      </p:sp>
      <p:pic>
        <p:nvPicPr>
          <p:cNvPr id="59396" name="Picture 4" descr="http://netstar.moy.su/_pu/0/341625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4929190" cy="5059843"/>
          </a:xfrm>
          <a:prstGeom prst="rect">
            <a:avLst/>
          </a:prstGeom>
          <a:noFill/>
        </p:spPr>
      </p:pic>
      <p:pic>
        <p:nvPicPr>
          <p:cNvPr id="59398" name="Picture 6" descr="http://pernatidruzi.org.ua/pictures/ptaxzir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857496"/>
            <a:ext cx="5214942" cy="40005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ru-RU" dirty="0" err="1" smtClean="0">
                <a:latin typeface="Calibri" pitchFamily="34" charset="0"/>
              </a:rPr>
              <a:t>Яструбові</a:t>
            </a:r>
            <a:r>
              <a:rPr lang="ru-RU" dirty="0" smtClean="0">
                <a:latin typeface="Calibri" pitchFamily="34" charset="0"/>
              </a:rPr>
              <a:t> </a:t>
            </a:r>
            <a:r>
              <a:rPr lang="en-US" dirty="0" smtClean="0">
                <a:latin typeface="Calibri" pitchFamily="34" charset="0"/>
              </a:rPr>
              <a:t> — </a:t>
            </a:r>
            <a:r>
              <a:rPr lang="ru-RU" dirty="0" smtClean="0">
                <a:latin typeface="Calibri" pitchFamily="34" charset="0"/>
              </a:rPr>
              <a:t>одна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двох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головних</a:t>
            </a:r>
            <a:r>
              <a:rPr lang="ru-RU" dirty="0" smtClean="0">
                <a:latin typeface="Calibri" pitchFamily="34" charset="0"/>
              </a:rPr>
              <a:t> родин ряду </a:t>
            </a:r>
            <a:r>
              <a:rPr lang="ru-RU" dirty="0" err="1" smtClean="0">
                <a:latin typeface="Calibri" pitchFamily="34" charset="0"/>
              </a:rPr>
              <a:t>соколоподібних</a:t>
            </a:r>
            <a:r>
              <a:rPr lang="ru-RU" dirty="0" smtClean="0">
                <a:latin typeface="Calibri" pitchFamily="34" charset="0"/>
              </a:rPr>
              <a:t> 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денних</a:t>
            </a:r>
            <a:r>
              <a:rPr lang="ru-RU" dirty="0" smtClean="0">
                <a:latin typeface="Calibri" pitchFamily="34" charset="0"/>
              </a:rPr>
              <a:t> </a:t>
            </a:r>
            <a:r>
              <a:rPr lang="ru-RU" dirty="0" err="1" smtClean="0">
                <a:latin typeface="Calibri" pitchFamily="34" charset="0"/>
              </a:rPr>
              <a:t>хижих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птахів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60422" name="Picture 6" descr="http://upload.wikimedia.org/wikipedia/commons/thumb/8/81/Northern_Goshawk_ad_M2.jpg/260px-Northern_Goshawk_ad_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357298"/>
            <a:ext cx="2857520" cy="5500703"/>
          </a:xfrm>
          <a:prstGeom prst="rect">
            <a:avLst/>
          </a:prstGeom>
          <a:noFill/>
        </p:spPr>
      </p:pic>
      <p:pic>
        <p:nvPicPr>
          <p:cNvPr id="60418" name="Picture 2" descr="http://upload.wikimedia.org/wikipedia/commons/thumb/6/6a/Accipiter_brevipes.jpg/200px-Accipiter_brevip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071546"/>
            <a:ext cx="4286248" cy="5786454"/>
          </a:xfrm>
          <a:prstGeom prst="rect">
            <a:avLst/>
          </a:prstGeom>
          <a:noFill/>
        </p:spPr>
      </p:pic>
      <p:pic>
        <p:nvPicPr>
          <p:cNvPr id="60420" name="Picture 4" descr="http://upload.wikimedia.org/wikipedia/commons/thumb/e/ed/Spizaetus-ornatus-001.jpg/258px-Spizaetus-ornatus-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3214710" cy="5643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pernatidruzi.org.ua/pictures/jastruby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8042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3643314"/>
            <a:ext cx="6443650" cy="1143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Яструб</a:t>
            </a:r>
            <a:endParaRPr lang="ru-RU" sz="48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92880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Яструб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зустрічається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в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лісовій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лісостеповій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смугах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надаючи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перевагу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молоднякам,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чагарникам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узліссям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лісовим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галявинам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полезахисним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лісосмугам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тощо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.  В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Україні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яструб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є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звичайним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гніздовим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птахом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але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всюди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нечисельним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Під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час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міграції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трапляється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скрізь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pernatidruzi.org.ua/pictures/szulikar/cika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56"/>
            <a:ext cx="9144000" cy="81238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-285776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Шуліки</a:t>
            </a: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857232"/>
            <a:ext cx="3643338" cy="1185858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Шуліки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 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—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група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 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хижих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птахів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 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з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довгими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крилами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і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слабкими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ногами.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content.foto.mail.ru/mail/valery_moseykin/_answers/i-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0"/>
            <a:ext cx="102870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Орел</a:t>
            </a:r>
            <a:endParaRPr lang="ru-RU" sz="54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285860"/>
            <a:ext cx="3571868" cy="3071834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Орли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будують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свої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гнізда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високих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деревах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або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високих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 кручах.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Більшість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видів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відкладають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по два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яйця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але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старше,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більше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пташеня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часто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вбиває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свого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молодшого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брата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одразу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після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вилуплення.Орли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інколи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використовуються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для соколиного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полювання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Вони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є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дуже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популярними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персонажами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міфів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та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літературних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творів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багатьох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культур. У Старому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Світі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під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орлом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найчастіше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мається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увазі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 беркут 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або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пов'язані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види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поширені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у районах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з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теплим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кліматом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 descr="http://www.povodok.ru/pics/art62/art6156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4762500" cy="3181350"/>
          </a:xfrm>
          <a:prstGeom prst="rect">
            <a:avLst/>
          </a:prstGeom>
          <a:noFill/>
        </p:spPr>
      </p:pic>
      <p:pic>
        <p:nvPicPr>
          <p:cNvPr id="64516" name="Picture 4" descr="http://upload.wikimedia.org/wikipedia/commons/thumb/8/85/Aegypius_monachus.jpg/270px-Aegypius_monach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0"/>
            <a:ext cx="3643306" cy="47497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-214338"/>
            <a:ext cx="3471858" cy="1143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C00000"/>
                </a:solidFill>
                <a:latin typeface="+mn-lt"/>
              </a:rPr>
              <a:t>Грифи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857232"/>
            <a:ext cx="3786182" cy="3071834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>
                <a:latin typeface="Calibri" pitchFamily="34" charset="0"/>
              </a:rPr>
              <a:t>Дуже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великі</a:t>
            </a:r>
            <a:r>
              <a:rPr lang="ru-RU" dirty="0" smtClean="0">
                <a:latin typeface="Calibri" pitchFamily="34" charset="0"/>
              </a:rPr>
              <a:t> птахи. </a:t>
            </a:r>
            <a:r>
              <a:rPr lang="ru-RU" dirty="0" err="1" smtClean="0">
                <a:latin typeface="Calibri" pitchFamily="34" charset="0"/>
              </a:rPr>
              <a:t>Маса</a:t>
            </a:r>
            <a:r>
              <a:rPr lang="ru-RU" dirty="0" smtClean="0">
                <a:latin typeface="Calibri" pitchFamily="34" charset="0"/>
              </a:rPr>
              <a:t> самок до 7,5, </a:t>
            </a:r>
            <a:r>
              <a:rPr lang="ru-RU" dirty="0" err="1" smtClean="0">
                <a:latin typeface="Calibri" pitchFamily="34" charset="0"/>
              </a:rPr>
              <a:t>самців</a:t>
            </a:r>
            <a:r>
              <a:rPr lang="ru-RU" dirty="0" smtClean="0">
                <a:latin typeface="Calibri" pitchFamily="34" charset="0"/>
              </a:rPr>
              <a:t> до 6,5 кг, </a:t>
            </a:r>
            <a:r>
              <a:rPr lang="ru-RU" dirty="0" err="1" smtClean="0">
                <a:latin typeface="Calibri" pitchFamily="34" charset="0"/>
              </a:rPr>
              <a:t>іноді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навіть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більше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Дорослі</a:t>
            </a:r>
            <a:r>
              <a:rPr lang="ru-RU" dirty="0" smtClean="0">
                <a:latin typeface="Calibri" pitchFamily="34" charset="0"/>
              </a:rPr>
              <a:t> птахи </a:t>
            </a:r>
            <a:r>
              <a:rPr lang="ru-RU" dirty="0" err="1" smtClean="0">
                <a:latin typeface="Calibri" pitchFamily="34" charset="0"/>
              </a:rPr>
              <a:t>темно-бурі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комір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навколо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шиї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пух на </a:t>
            </a:r>
            <a:r>
              <a:rPr lang="ru-RU" dirty="0" err="1" smtClean="0">
                <a:latin typeface="Calibri" pitchFamily="34" charset="0"/>
              </a:rPr>
              <a:t>шиї</a:t>
            </a:r>
            <a:r>
              <a:rPr lang="ru-RU" dirty="0" smtClean="0">
                <a:latin typeface="Calibri" pitchFamily="34" charset="0"/>
              </a:rPr>
              <a:t> — </a:t>
            </a:r>
            <a:r>
              <a:rPr lang="ru-RU" dirty="0" err="1" smtClean="0">
                <a:latin typeface="Calibri" pitchFamily="34" charset="0"/>
              </a:rPr>
              <a:t>світло-бурі</a:t>
            </a:r>
            <a:r>
              <a:rPr lang="ru-RU" dirty="0" smtClean="0">
                <a:latin typeface="Calibri" pitchFamily="34" charset="0"/>
              </a:rPr>
              <a:t>. У </a:t>
            </a:r>
            <a:r>
              <a:rPr lang="ru-RU" dirty="0" err="1" smtClean="0">
                <a:latin typeface="Calibri" pitchFamily="34" charset="0"/>
              </a:rPr>
              <a:t>молодих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птахів</a:t>
            </a:r>
            <a:r>
              <a:rPr lang="ru-RU" dirty="0" smtClean="0">
                <a:latin typeface="Calibri" pitchFamily="34" charset="0"/>
              </a:rPr>
              <a:t> все </a:t>
            </a:r>
            <a:r>
              <a:rPr lang="ru-RU" dirty="0" err="1" smtClean="0">
                <a:latin typeface="Calibri" pitchFamily="34" charset="0"/>
              </a:rPr>
              <a:t>оперення</a:t>
            </a:r>
            <a:r>
              <a:rPr lang="ru-RU" dirty="0" smtClean="0">
                <a:latin typeface="Calibri" pitchFamily="34" charset="0"/>
              </a:rPr>
              <a:t>, в тому </a:t>
            </a:r>
            <a:r>
              <a:rPr lang="ru-RU" dirty="0" err="1" smtClean="0">
                <a:latin typeface="Calibri" pitchFamily="34" charset="0"/>
              </a:rPr>
              <a:t>числі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шия, </a:t>
            </a:r>
            <a:r>
              <a:rPr lang="ru-RU" dirty="0" err="1" smtClean="0">
                <a:latin typeface="Calibri" pitchFamily="34" charset="0"/>
              </a:rPr>
              <a:t>темно-бурі.У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природі</a:t>
            </a:r>
            <a:r>
              <a:rPr lang="ru-RU" dirty="0" smtClean="0">
                <a:latin typeface="Calibri" pitchFamily="34" charset="0"/>
              </a:rPr>
              <a:t> легко </a:t>
            </a:r>
            <a:r>
              <a:rPr lang="ru-RU" dirty="0" err="1" smtClean="0">
                <a:latin typeface="Calibri" pitchFamily="34" charset="0"/>
              </a:rPr>
              <a:t>визначити</a:t>
            </a:r>
            <a:r>
              <a:rPr lang="ru-RU" dirty="0" smtClean="0">
                <a:latin typeface="Calibri" pitchFamily="34" charset="0"/>
              </a:rPr>
              <a:t> за </a:t>
            </a:r>
            <a:r>
              <a:rPr lang="ru-RU" dirty="0" err="1" smtClean="0">
                <a:latin typeface="Calibri" pitchFamily="34" charset="0"/>
              </a:rPr>
              <a:t>розмірами</a:t>
            </a:r>
            <a:r>
              <a:rPr lang="ru-RU" dirty="0" smtClean="0">
                <a:latin typeface="Calibri" pitchFamily="34" charset="0"/>
              </a:rPr>
              <a:t>, темним </a:t>
            </a:r>
            <a:r>
              <a:rPr lang="ru-RU" dirty="0" err="1" smtClean="0">
                <a:latin typeface="Calibri" pitchFamily="34" charset="0"/>
              </a:rPr>
              <a:t>забарвленням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оперення</a:t>
            </a:r>
            <a:r>
              <a:rPr lang="ru-RU" dirty="0" smtClean="0">
                <a:latin typeface="Calibri" pitchFamily="34" charset="0"/>
              </a:rPr>
              <a:t> (в тому </a:t>
            </a:r>
            <a:r>
              <a:rPr lang="ru-RU" dirty="0" err="1" smtClean="0">
                <a:latin typeface="Calibri" pitchFamily="34" charset="0"/>
              </a:rPr>
              <a:t>числі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голови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відрізняє</a:t>
            </a:r>
            <a:r>
              <a:rPr lang="ru-RU" dirty="0" smtClean="0">
                <a:latin typeface="Calibri" pitchFamily="34" charset="0"/>
              </a:rPr>
              <a:t> грифа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сипа </a:t>
            </a:r>
            <a:r>
              <a:rPr lang="ru-RU" dirty="0" err="1" smtClean="0">
                <a:latin typeface="Calibri" pitchFamily="34" charset="0"/>
              </a:rPr>
              <a:t>білоголового</a:t>
            </a:r>
            <a:r>
              <a:rPr lang="ru-RU" dirty="0" smtClean="0">
                <a:latin typeface="Calibri" pitchFamily="34" charset="0"/>
              </a:rPr>
              <a:t>), </a:t>
            </a:r>
            <a:r>
              <a:rPr lang="ru-RU" dirty="0" err="1" smtClean="0">
                <a:latin typeface="Calibri" pitchFamily="34" charset="0"/>
              </a:rPr>
              <a:t>характерним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силуетом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польоті</a:t>
            </a:r>
            <a:r>
              <a:rPr lang="ru-RU" dirty="0" smtClean="0">
                <a:latin typeface="Calibri" pitchFamily="34" charset="0"/>
              </a:rPr>
              <a:t>: </a:t>
            </a:r>
            <a:r>
              <a:rPr lang="ru-RU" dirty="0" err="1" smtClean="0">
                <a:latin typeface="Calibri" pitchFamily="34" charset="0"/>
              </a:rPr>
              <a:t>широкі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крила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втягнута</a:t>
            </a:r>
            <a:r>
              <a:rPr lang="ru-RU" dirty="0" smtClean="0">
                <a:latin typeface="Calibri" pitchFamily="34" charset="0"/>
              </a:rPr>
              <a:t> голова, короткий </a:t>
            </a:r>
            <a:r>
              <a:rPr lang="ru-RU" dirty="0" err="1" smtClean="0">
                <a:latin typeface="Calibri" pitchFamily="34" charset="0"/>
              </a:rPr>
              <a:t>клиноподібний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хвіст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Довго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ширяють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високо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повітрі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роблячи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широкі</a:t>
            </a:r>
            <a:r>
              <a:rPr lang="ru-RU" dirty="0" smtClean="0">
                <a:latin typeface="Calibri" pitchFamily="34" charset="0"/>
              </a:rPr>
              <a:t> кола. </a:t>
            </a:r>
            <a:r>
              <a:rPr lang="ru-RU" dirty="0" err="1" smtClean="0">
                <a:latin typeface="Calibri" pitchFamily="34" charset="0"/>
              </a:rPr>
              <a:t>Помітивши</a:t>
            </a:r>
            <a:r>
              <a:rPr lang="ru-RU" dirty="0" smtClean="0">
                <a:latin typeface="Calibri" pitchFamily="34" charset="0"/>
              </a:rPr>
              <a:t> поживу, круто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швидко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пікірують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висоти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гучним</a:t>
            </a:r>
            <a:r>
              <a:rPr lang="ru-RU" dirty="0" smtClean="0">
                <a:latin typeface="Calibri" pitchFamily="34" charset="0"/>
              </a:rPr>
              <a:t> шумом </a:t>
            </a:r>
            <a:r>
              <a:rPr lang="ru-RU" dirty="0" err="1" smtClean="0">
                <a:latin typeface="Calibri" pitchFamily="34" charset="0"/>
              </a:rPr>
              <a:t>крил</a:t>
            </a:r>
            <a:r>
              <a:rPr lang="ru-RU" dirty="0" smtClean="0">
                <a:latin typeface="Calibri" pitchFamily="34" charset="0"/>
              </a:rPr>
              <a:t>. Голос — </a:t>
            </a:r>
            <a:r>
              <a:rPr lang="ru-RU" dirty="0" err="1" smtClean="0">
                <a:latin typeface="Calibri" pitchFamily="34" charset="0"/>
              </a:rPr>
              <a:t>шипіння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хрипле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каркання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64514" name="Picture 2" descr="http://content10.eol.org/content/2009/07/24/12/75536_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3571874"/>
            <a:ext cx="4381500" cy="3286126"/>
          </a:xfrm>
          <a:prstGeom prst="rect">
            <a:avLst/>
          </a:prstGeom>
          <a:noFill/>
        </p:spPr>
      </p:pic>
      <p:pic>
        <p:nvPicPr>
          <p:cNvPr id="64518" name="Picture 6" descr="http://upload.wikimedia.org/wikipedia/commons/thumb/3/35/Ruppelsvulture.jpg/270px-Ruppelsvul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2714612" cy="50722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image.tsn.ua/media/images2/original/Jun2010/233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120387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5982" y="0"/>
            <a:ext cx="8229600" cy="1143000"/>
          </a:xfrm>
        </p:spPr>
        <p:txBody>
          <a:bodyPr/>
          <a:lstStyle/>
          <a:p>
            <a:r>
              <a:rPr lang="ru-RU" dirty="0" err="1" smtClean="0">
                <a:latin typeface="+mn-lt"/>
              </a:rPr>
              <a:t>Білоголовий</a:t>
            </a:r>
            <a:r>
              <a:rPr lang="ru-RU" dirty="0" smtClean="0">
                <a:latin typeface="+mn-lt"/>
              </a:rPr>
              <a:t> сип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00098" y="928670"/>
            <a:ext cx="4572032" cy="171451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Білоголовий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сип -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це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хижий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птах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з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могутньою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будовою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тіла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розмахом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крил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близько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двох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з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половиною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метрів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. Сип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велично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ширяє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в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повітрі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зрідка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роблячи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помахи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крилами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29600" cy="1143000"/>
          </a:xfrm>
        </p:spPr>
        <p:txBody>
          <a:bodyPr>
            <a:noAutofit/>
          </a:bodyPr>
          <a:lstStyle/>
          <a:p>
            <a:r>
              <a:rPr lang="uk-UA" sz="4400" u="sng" dirty="0" smtClean="0">
                <a:solidFill>
                  <a:srgbClr val="C00000"/>
                </a:solidFill>
              </a:rPr>
              <a:t>Виконала учениця 4-Б класу </a:t>
            </a:r>
            <a:r>
              <a:rPr lang="uk-UA" sz="4400" u="sng" dirty="0" err="1" smtClean="0">
                <a:solidFill>
                  <a:srgbClr val="C00000"/>
                </a:solidFill>
              </a:rPr>
              <a:t>Похна</a:t>
            </a:r>
            <a:r>
              <a:rPr lang="uk-UA" sz="4400" u="sng" dirty="0" smtClean="0">
                <a:solidFill>
                  <a:srgbClr val="C00000"/>
                </a:solidFill>
              </a:rPr>
              <a:t> Анастасія</a:t>
            </a:r>
            <a:r>
              <a:rPr lang="ru-RU" sz="4400" u="sng" dirty="0" smtClean="0">
                <a:solidFill>
                  <a:srgbClr val="C00000"/>
                </a:solidFill>
              </a:rPr>
              <a:t/>
            </a:r>
            <a:br>
              <a:rPr lang="ru-RU" sz="4400" u="sng" dirty="0" smtClean="0">
                <a:solidFill>
                  <a:srgbClr val="C00000"/>
                </a:solidFill>
              </a:rPr>
            </a:br>
            <a:endParaRPr lang="ru-RU" sz="4400" u="sng" dirty="0"/>
          </a:p>
        </p:txBody>
      </p:sp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70916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Calibri" pitchFamily="34" charset="0"/>
              </a:rPr>
              <a:t>Про </a:t>
            </a:r>
            <a:r>
              <a:rPr lang="ru-RU" sz="1600" dirty="0" err="1" smtClean="0">
                <a:latin typeface="Calibri" pitchFamily="34" charset="0"/>
              </a:rPr>
              <a:t>існування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цих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птахів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знають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усі</a:t>
            </a:r>
            <a:r>
              <a:rPr lang="ru-RU" sz="1600" dirty="0" smtClean="0">
                <a:latin typeface="Calibri" pitchFamily="34" charset="0"/>
              </a:rPr>
              <a:t>. У </a:t>
            </a:r>
            <a:r>
              <a:rPr lang="ru-RU" sz="1600" dirty="0" err="1" smtClean="0">
                <a:latin typeface="Calibri" pitchFamily="34" charset="0"/>
              </a:rPr>
              <a:t>народі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їм</a:t>
            </a:r>
            <a:r>
              <a:rPr lang="ru-RU" sz="1600" dirty="0" smtClean="0">
                <a:latin typeface="Calibri" pitchFamily="34" charset="0"/>
              </a:rPr>
              <a:t> дали </a:t>
            </a:r>
            <a:r>
              <a:rPr lang="ru-RU" sz="1600" dirty="0" err="1" smtClean="0">
                <a:latin typeface="Calibri" pitchFamily="34" charset="0"/>
              </a:rPr>
              <a:t>загальну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назву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кібці</a:t>
            </a:r>
            <a:r>
              <a:rPr lang="ru-RU" sz="1600" dirty="0" smtClean="0">
                <a:latin typeface="Calibri" pitchFamily="34" charset="0"/>
              </a:rPr>
              <a:t> — у </a:t>
            </a:r>
            <a:r>
              <a:rPr lang="ru-RU" sz="1600" dirty="0" err="1" smtClean="0">
                <a:latin typeface="Calibri" pitchFamily="34" charset="0"/>
              </a:rPr>
              <a:t>південних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регіонах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України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коршаки</a:t>
            </a:r>
            <a:r>
              <a:rPr lang="ru-RU" sz="1600" dirty="0" smtClean="0">
                <a:latin typeface="Calibri" pitchFamily="34" charset="0"/>
              </a:rPr>
              <a:t> — на </a:t>
            </a:r>
            <a:r>
              <a:rPr lang="ru-RU" sz="1600" dirty="0" err="1" smtClean="0">
                <a:latin typeface="Calibri" pitchFamily="34" charset="0"/>
              </a:rPr>
              <a:t>півночі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країни</a:t>
            </a:r>
            <a:r>
              <a:rPr lang="ru-RU" sz="1600" dirty="0" smtClean="0">
                <a:latin typeface="Calibri" pitchFamily="34" charset="0"/>
              </a:rPr>
              <a:t>. </a:t>
            </a:r>
            <a:r>
              <a:rPr lang="ru-RU" sz="1600" dirty="0" err="1" smtClean="0">
                <a:latin typeface="Calibri" pitchFamily="34" charset="0"/>
              </a:rPr>
              <a:t>Багато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хто</a:t>
            </a:r>
            <a:r>
              <a:rPr lang="ru-RU" sz="1600" dirty="0" smtClean="0">
                <a:latin typeface="Calibri" pitchFamily="34" charset="0"/>
              </a:rPr>
              <a:t>, особливо </a:t>
            </a:r>
            <a:r>
              <a:rPr lang="ru-RU" sz="1600" dirty="0" err="1" smtClean="0">
                <a:latin typeface="Calibri" pitchFamily="34" charset="0"/>
              </a:rPr>
              <a:t>серед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мешканців</a:t>
            </a:r>
            <a:r>
              <a:rPr lang="ru-RU" sz="1600" dirty="0" smtClean="0">
                <a:latin typeface="Calibri" pitchFamily="34" charset="0"/>
              </a:rPr>
              <a:t> села, </a:t>
            </a:r>
            <a:r>
              <a:rPr lang="ru-RU" sz="1600" dirty="0" err="1" smtClean="0">
                <a:latin typeface="Calibri" pitchFamily="34" charset="0"/>
              </a:rPr>
              <a:t>мисливців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лісників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голуб’ятників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ставляться</a:t>
            </a:r>
            <a:r>
              <a:rPr lang="ru-RU" sz="1600" dirty="0" smtClean="0">
                <a:latin typeface="Calibri" pitchFamily="34" charset="0"/>
              </a:rPr>
              <a:t> до них </a:t>
            </a:r>
            <a:r>
              <a:rPr lang="ru-RU" sz="1600" dirty="0" err="1" smtClean="0">
                <a:latin typeface="Calibri" pitchFamily="34" charset="0"/>
              </a:rPr>
              <a:t>украй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агресивно</a:t>
            </a:r>
            <a:r>
              <a:rPr lang="ru-RU" sz="1600" dirty="0" smtClean="0">
                <a:latin typeface="Calibri" pitchFamily="34" charset="0"/>
              </a:rPr>
              <a:t>, при </a:t>
            </a:r>
            <a:r>
              <a:rPr lang="ru-RU" sz="1600" dirty="0" err="1" smtClean="0">
                <a:latin typeface="Calibri" pitchFamily="34" charset="0"/>
              </a:rPr>
              <a:t>зустрічі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вбивають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їх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їхніх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малят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розорюють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гнізда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бо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вважають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шкідниками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які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полюють</a:t>
            </a:r>
            <a:r>
              <a:rPr lang="ru-RU" sz="1600" dirty="0" smtClean="0">
                <a:latin typeface="Calibri" pitchFamily="34" charset="0"/>
              </a:rPr>
              <a:t> на </a:t>
            </a:r>
            <a:r>
              <a:rPr lang="ru-RU" sz="1600" dirty="0" err="1" smtClean="0">
                <a:latin typeface="Calibri" pitchFamily="34" charset="0"/>
              </a:rPr>
              <a:t>свійську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птицю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голубів</a:t>
            </a:r>
            <a:r>
              <a:rPr lang="ru-RU" sz="1600" dirty="0" smtClean="0">
                <a:latin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</a:rPr>
              <a:t>мисливських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птахів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дрібних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звірів.Чи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виправдане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таке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ставлення</a:t>
            </a:r>
            <a:r>
              <a:rPr lang="ru-RU" sz="1600" dirty="0" smtClean="0">
                <a:latin typeface="Calibri" pitchFamily="34" charset="0"/>
              </a:rPr>
              <a:t> до </a:t>
            </a:r>
            <a:r>
              <a:rPr lang="ru-RU" sz="1600" dirty="0" err="1" smtClean="0">
                <a:latin typeface="Calibri" pitchFamily="34" charset="0"/>
              </a:rPr>
              <a:t>пернатих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хижаків</a:t>
            </a:r>
            <a:r>
              <a:rPr lang="ru-RU" sz="1600" dirty="0" smtClean="0">
                <a:latin typeface="Calibri" pitchFamily="34" charset="0"/>
              </a:rPr>
              <a:t>? </a:t>
            </a:r>
            <a:r>
              <a:rPr lang="ru-RU" sz="1600" dirty="0" err="1" smtClean="0">
                <a:latin typeface="Calibri" pitchFamily="34" charset="0"/>
              </a:rPr>
              <a:t>Чи</a:t>
            </a:r>
            <a:r>
              <a:rPr lang="ru-RU" sz="1600" dirty="0" smtClean="0">
                <a:latin typeface="Calibri" pitchFamily="34" charset="0"/>
              </a:rPr>
              <a:t> правильно ми чинимо, </a:t>
            </a:r>
            <a:r>
              <a:rPr lang="ru-RU" sz="1600" dirty="0" err="1" smtClean="0">
                <a:latin typeface="Calibri" pitchFamily="34" charset="0"/>
              </a:rPr>
              <a:t>знищуючи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їх</a:t>
            </a:r>
            <a:r>
              <a:rPr lang="ru-RU" sz="1600" dirty="0" smtClean="0">
                <a:latin typeface="Calibri" pitchFamily="34" charset="0"/>
              </a:rPr>
              <a:t>? </a:t>
            </a:r>
            <a:r>
              <a:rPr lang="ru-RU" sz="1600" dirty="0" err="1" smtClean="0">
                <a:latin typeface="Calibri" pitchFamily="34" charset="0"/>
              </a:rPr>
              <a:t>Чи</a:t>
            </a:r>
            <a:r>
              <a:rPr lang="ru-RU" sz="1600" dirty="0" smtClean="0">
                <a:latin typeface="Calibri" pitchFamily="34" charset="0"/>
              </a:rPr>
              <a:t> не </a:t>
            </a:r>
            <a:r>
              <a:rPr lang="ru-RU" sz="1600" dirty="0" err="1" smtClean="0">
                <a:latin typeface="Calibri" pitchFamily="34" charset="0"/>
              </a:rPr>
              <a:t>зашкоджуємо</a:t>
            </a:r>
            <a:r>
              <a:rPr lang="ru-RU" sz="1600" dirty="0" smtClean="0">
                <a:latin typeface="Calibri" pitchFamily="34" charset="0"/>
              </a:rPr>
              <a:t> такими </a:t>
            </a:r>
            <a:r>
              <a:rPr lang="ru-RU" sz="1600" dirty="0" err="1" smtClean="0">
                <a:latin typeface="Calibri" pitchFamily="34" charset="0"/>
              </a:rPr>
              <a:t>вчинками</a:t>
            </a:r>
            <a:r>
              <a:rPr lang="ru-RU" sz="1600" dirty="0" smtClean="0">
                <a:latin typeface="Calibri" pitchFamily="34" charset="0"/>
              </a:rPr>
              <a:t> в першу </a:t>
            </a:r>
            <a:r>
              <a:rPr lang="ru-RU" sz="1600" dirty="0" err="1" smtClean="0">
                <a:latin typeface="Calibri" pitchFamily="34" charset="0"/>
              </a:rPr>
              <a:t>чергу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собі</a:t>
            </a:r>
            <a:r>
              <a:rPr lang="ru-RU" sz="1600" dirty="0" smtClean="0">
                <a:latin typeface="Calibri" pitchFamily="34" charset="0"/>
              </a:rPr>
              <a:t>? На </a:t>
            </a:r>
            <a:r>
              <a:rPr lang="ru-RU" sz="1600" dirty="0" err="1" smtClean="0">
                <a:latin typeface="Calibri" pitchFamily="34" charset="0"/>
              </a:rPr>
              <a:t>ці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запитання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можна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знайти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відповіді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лише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з’ясувавши</a:t>
            </a:r>
            <a:r>
              <a:rPr lang="ru-RU" sz="1600" dirty="0" smtClean="0">
                <a:latin typeface="Calibri" pitchFamily="34" charset="0"/>
              </a:rPr>
              <a:t> — </a:t>
            </a:r>
            <a:r>
              <a:rPr lang="ru-RU" sz="1600" dirty="0" err="1" smtClean="0">
                <a:latin typeface="Calibri" pitchFamily="34" charset="0"/>
              </a:rPr>
              <a:t>якими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є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денні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хижі</a:t>
            </a:r>
            <a:r>
              <a:rPr lang="ru-RU" sz="1600" dirty="0" smtClean="0">
                <a:latin typeface="Calibri" pitchFamily="34" charset="0"/>
              </a:rPr>
              <a:t> птахи, </a:t>
            </a:r>
            <a:r>
              <a:rPr lang="ru-RU" sz="1600" dirty="0" err="1" smtClean="0">
                <a:latin typeface="Calibri" pitchFamily="34" charset="0"/>
              </a:rPr>
              <a:t>хто</a:t>
            </a:r>
            <a:r>
              <a:rPr lang="ru-RU" sz="1600" dirty="0" smtClean="0">
                <a:latin typeface="Calibri" pitchFamily="34" charset="0"/>
              </a:rPr>
              <a:t> вони </a:t>
            </a:r>
            <a:r>
              <a:rPr lang="ru-RU" sz="1600" dirty="0" err="1" smtClean="0">
                <a:latin typeface="Calibri" pitchFamily="34" charset="0"/>
              </a:rPr>
              <a:t>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чим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живуть</a:t>
            </a:r>
            <a:r>
              <a:rPr lang="ru-RU" sz="1600" dirty="0" smtClean="0">
                <a:latin typeface="Calibri" pitchFamily="34" charset="0"/>
              </a:rPr>
              <a:t>.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55298" name="Picture 2" descr="http://www.huntingukraine.com/images/stories/tvaryny/lovchy_ptahy/zahalni_statti/hyzi_pta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91" y="1857364"/>
            <a:ext cx="3500409" cy="5000636"/>
          </a:xfrm>
          <a:prstGeom prst="rect">
            <a:avLst/>
          </a:prstGeom>
          <a:noFill/>
        </p:spPr>
      </p:pic>
      <p:pic>
        <p:nvPicPr>
          <p:cNvPr id="55300" name="Picture 4" descr="http://www.huntingukraine.com/images/stories/tvaryny/lovchy_ptahy/zahalni_statti/sylvain_hell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5930664" cy="4786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pernatidruzi.org.ua/pictures/mohylnyk/op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4286280" cy="271462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В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Україні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зустрічається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33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види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денних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хижих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птахів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.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Серед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них скопа;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шуліки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;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яструби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; канюки;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луні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;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орли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(беркут,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степовий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орел, могильник,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підорлики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великий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і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малий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, орел-карлик);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орлани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(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білохвіст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і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довгохвіст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);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соколи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;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грифи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. І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кожен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із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них —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це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окреме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життя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,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окрема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історія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і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сформовані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стосунки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з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людиною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.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715436" cy="150017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latin typeface="Calibri" pitchFamily="34" charset="0"/>
                <a:cs typeface="Arial" pitchFamily="34" charset="0"/>
              </a:rPr>
              <a:t>Більшість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хижих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птахів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живиться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хребетними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Кігті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в них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довгі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гострі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гачкоподібні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— ними вони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хапають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вбивають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здобич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Дзьоб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короткий,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міцний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кінчик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його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загнутий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гачком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униз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— ним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хижаки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розривають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здобич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  <a:cs typeface="Arial" pitchFamily="34" charset="0"/>
              </a:rPr>
              <a:t>частини</a:t>
            </a:r>
            <a:r>
              <a:rPr lang="ru-RU" dirty="0" smtClean="0">
                <a:latin typeface="Calibri" pitchFamily="34" charset="0"/>
                <a:cs typeface="Arial" pitchFamily="34" charset="0"/>
              </a:rPr>
              <a:t>.</a:t>
            </a:r>
            <a:endParaRPr lang="ru-RU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1202" name="Picture 2" descr="http://www.huntingukraine.com/images/stories/tvaryny/lovchy_ptahy/jastruby/Accipiter_gentilis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1357298"/>
            <a:ext cx="7237763" cy="5500702"/>
          </a:xfrm>
          <a:prstGeom prst="rect">
            <a:avLst/>
          </a:prstGeom>
          <a:noFill/>
        </p:spPr>
      </p:pic>
      <p:pic>
        <p:nvPicPr>
          <p:cNvPr id="51204" name="Picture 4" descr="http://24tv.ua/resources/photos/news/300_DIR/201107/109617.jpg?201107041242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62" y="1714464"/>
            <a:ext cx="6000818" cy="578650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svittvarin.narod.ru/or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0058"/>
            <a:ext cx="9144000" cy="694805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42873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 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Політ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в одних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хижих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птахів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стрімкий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, так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що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вони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можуть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на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льоту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хапати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дрібних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птахів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або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ловити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звірків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Інші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повільно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ширяють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у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небі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вистежуючи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здобич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унизу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pernatidruzi.org.ua/pictures/xygiptaxy/jasv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1071594"/>
            <a:ext cx="10120697" cy="817247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4287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 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Живуть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хижі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птахи парами,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які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у великих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денних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хижаків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зберігаються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протягом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усього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життя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.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Гніздяться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на деревах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або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скелях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.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Це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нагніздні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 птахи.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pernatidruzi.org.ua/pictures/zymnpt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58348" cy="68476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857620" cy="4429132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latin typeface="Calibri" pitchFamily="34" charset="0"/>
              </a:rPr>
              <a:t>Багато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денних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хижих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птахів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корисні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людині</a:t>
            </a:r>
            <a:r>
              <a:rPr lang="ru-RU" sz="1800" dirty="0" smtClean="0">
                <a:latin typeface="Calibri" pitchFamily="34" charset="0"/>
              </a:rPr>
              <a:t> в </a:t>
            </a:r>
            <a:r>
              <a:rPr lang="ru-RU" sz="1800" dirty="0" err="1" smtClean="0">
                <a:latin typeface="Calibri" pitchFamily="34" charset="0"/>
              </a:rPr>
              <a:t>сільському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господарстві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бо</a:t>
            </a:r>
            <a:r>
              <a:rPr lang="ru-RU" sz="1800" dirty="0" smtClean="0">
                <a:latin typeface="Calibri" pitchFamily="34" charset="0"/>
              </a:rPr>
              <a:t> вони </a:t>
            </a:r>
            <a:r>
              <a:rPr lang="ru-RU" sz="1800" dirty="0" err="1" smtClean="0">
                <a:latin typeface="Calibri" pitchFamily="34" charset="0"/>
              </a:rPr>
              <a:t>винищують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мишоподібних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гризунів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шкідливих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</a:rPr>
              <a:t>комах. </a:t>
            </a:r>
            <a:r>
              <a:rPr lang="ru-RU" sz="1800" dirty="0" err="1" smtClean="0">
                <a:latin typeface="Calibri" pitchFamily="34" charset="0"/>
              </a:rPr>
              <a:t>Інші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виловлюючи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насамперед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хворих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старих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тварин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тим</a:t>
            </a:r>
            <a:r>
              <a:rPr lang="ru-RU" sz="1800" dirty="0" smtClean="0">
                <a:latin typeface="Calibri" pitchFamily="34" charset="0"/>
              </a:rPr>
              <a:t> самим </a:t>
            </a:r>
            <a:r>
              <a:rPr lang="ru-RU" sz="1800" dirty="0" err="1" smtClean="0">
                <a:latin typeface="Calibri" pitchFamily="34" charset="0"/>
              </a:rPr>
              <a:t>сприяють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оздоровленню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їхнього</a:t>
            </a:r>
            <a:r>
              <a:rPr lang="ru-RU" sz="1800" dirty="0" smtClean="0">
                <a:latin typeface="Calibri" pitchFamily="34" charset="0"/>
              </a:rPr>
              <a:t> складу. </a:t>
            </a:r>
            <a:r>
              <a:rPr lang="ru-RU" sz="1800" dirty="0" err="1" smtClean="0">
                <a:latin typeface="Calibri" pitchFamily="34" charset="0"/>
              </a:rPr>
              <a:t>Бага­то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з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денних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хижих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птахів</a:t>
            </a:r>
            <a:r>
              <a:rPr lang="ru-RU" sz="1800" dirty="0" smtClean="0">
                <a:latin typeface="Calibri" pitchFamily="34" charset="0"/>
              </a:rPr>
              <a:t> стали </a:t>
            </a:r>
            <a:r>
              <a:rPr lang="ru-RU" sz="1800" dirty="0" err="1" smtClean="0">
                <a:latin typeface="Calibri" pitchFamily="34" charset="0"/>
              </a:rPr>
              <a:t>дуже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рідкісними</a:t>
            </a:r>
            <a:r>
              <a:rPr lang="ru-RU" sz="1800" dirty="0" smtClean="0">
                <a:latin typeface="Calibri" pitchFamily="34" charset="0"/>
              </a:rPr>
              <a:t>, </a:t>
            </a:r>
            <a:r>
              <a:rPr lang="ru-RU" sz="1800" dirty="0" err="1" smtClean="0">
                <a:latin typeface="Calibri" pitchFamily="34" charset="0"/>
              </a:rPr>
              <a:t>і</a:t>
            </a:r>
            <a:r>
              <a:rPr lang="ru-RU" sz="1800" dirty="0" smtClean="0">
                <a:latin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</a:rPr>
              <a:t>їх</a:t>
            </a:r>
            <a:r>
              <a:rPr lang="ru-RU" sz="1800" dirty="0" smtClean="0">
                <a:latin typeface="Calibri" pitchFamily="34" charset="0"/>
              </a:rPr>
              <a:t> занесено до </a:t>
            </a:r>
            <a:r>
              <a:rPr lang="ru-RU" sz="1800" dirty="0" err="1" smtClean="0">
                <a:latin typeface="Calibri" pitchFamily="34" charset="0"/>
              </a:rPr>
              <a:t>Червоної</a:t>
            </a:r>
            <a:r>
              <a:rPr lang="ru-RU" sz="1800" dirty="0" smtClean="0">
                <a:latin typeface="Calibri" pitchFamily="34" charset="0"/>
              </a:rPr>
              <a:t> книги.</a:t>
            </a:r>
            <a:endParaRPr lang="ru-RU" sz="18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Файл:Kampfadler 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962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72066" cy="2285992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Соколоподібні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 — 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гніздові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 птахи. 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Гніздо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будують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 один раз у 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кілька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років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. 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Самці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 у 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гніздовий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період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годують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 не 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лише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пташенят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, 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але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й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 самку. 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Більшість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соколоподібних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 — </a:t>
            </a:r>
            <a:r>
              <a:rPr lang="ru-RU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перелітні</a:t>
            </a: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</a:rPr>
              <a:t>.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animal.ru/wp-content/uploads/2011/06/andskii-kondor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43314"/>
            <a:ext cx="3286148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К</a:t>
            </a:r>
            <a:r>
              <a:rPr lang="uk-UA" sz="5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ондор</a:t>
            </a:r>
            <a:endParaRPr lang="ru-RU" sz="54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0"/>
            <a:ext cx="6215074" cy="1571612"/>
          </a:xfrm>
        </p:spPr>
        <p:txBody>
          <a:bodyPr>
            <a:normAutofit fontScale="92500"/>
          </a:bodyPr>
          <a:lstStyle/>
          <a:p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У кондора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найбільший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розмах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крил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серед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сучасних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хижих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птахів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.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Він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не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дуже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красивий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,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проте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його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польоту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притаманні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неповторні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досконалість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і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ru-RU" sz="26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грація</a:t>
            </a:r>
            <a:r>
              <a:rPr lang="ru-RU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8372" name="Picture 4" descr="http://www.floranimal.ru/pages/animal/k/10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928934"/>
            <a:ext cx="3071802" cy="39290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</TotalTime>
  <Words>489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Ряд Денні хижі птахи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Кондор</vt:lpstr>
      <vt:lpstr>Сапсан</vt:lpstr>
      <vt:lpstr>Слайд 11</vt:lpstr>
      <vt:lpstr>Яструб</vt:lpstr>
      <vt:lpstr>Шуліки</vt:lpstr>
      <vt:lpstr>Орел</vt:lpstr>
      <vt:lpstr>Грифи</vt:lpstr>
      <vt:lpstr>Білоголовий сип</vt:lpstr>
      <vt:lpstr>Виконала учениця 4-Б класу Похна Анастасія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Ряд Денні хижі птахи</dc:title>
  <dc:creator>User</dc:creator>
  <cp:lastModifiedBy>User</cp:lastModifiedBy>
  <cp:revision>9</cp:revision>
  <dcterms:created xsi:type="dcterms:W3CDTF">2013-04-06T15:09:36Z</dcterms:created>
  <dcterms:modified xsi:type="dcterms:W3CDTF">2013-04-06T16:35:34Z</dcterms:modified>
</cp:coreProperties>
</file>