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107-3382-421A-85C8-AE47A153E24A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C36D-7424-40ED-A5B8-87F3F08FA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107-3382-421A-85C8-AE47A153E24A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C36D-7424-40ED-A5B8-87F3F08FA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107-3382-421A-85C8-AE47A153E24A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C36D-7424-40ED-A5B8-87F3F08FA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107-3382-421A-85C8-AE47A153E24A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C36D-7424-40ED-A5B8-87F3F08FA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107-3382-421A-85C8-AE47A153E24A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C36D-7424-40ED-A5B8-87F3F08FA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107-3382-421A-85C8-AE47A153E24A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C36D-7424-40ED-A5B8-87F3F08FA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107-3382-421A-85C8-AE47A153E24A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C36D-7424-40ED-A5B8-87F3F08FA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107-3382-421A-85C8-AE47A153E24A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C36D-7424-40ED-A5B8-87F3F08FA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107-3382-421A-85C8-AE47A153E24A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C36D-7424-40ED-A5B8-87F3F08FA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107-3382-421A-85C8-AE47A153E24A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C36D-7424-40ED-A5B8-87F3F08FA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107-3382-421A-85C8-AE47A153E24A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C36D-7424-40ED-A5B8-87F3F08FA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DB107-3382-421A-85C8-AE47A153E24A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C36D-7424-40ED-A5B8-87F3F08FA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1470025"/>
          </a:xfrm>
        </p:spPr>
        <p:txBody>
          <a:bodyPr>
            <a:prstTxWarp prst="textPlain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Вуглеводи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57227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Моносахариди</a:t>
            </a:r>
            <a:r>
              <a:rPr lang="uk-UA" dirty="0" smtClean="0"/>
              <a:t> — прості вуглеводи, вони не піддаються гідролізу — не розщеплюються водою на простіші вуглеводи. Глюкоза і виноградний цукор, С</a:t>
            </a:r>
            <a:r>
              <a:rPr lang="uk-UA" baseline="-25000" dirty="0" smtClean="0"/>
              <a:t>6</a:t>
            </a:r>
            <a:r>
              <a:rPr lang="uk-UA" dirty="0" smtClean="0"/>
              <a:t>Н</a:t>
            </a:r>
            <a:r>
              <a:rPr lang="uk-UA" baseline="-25000" dirty="0" smtClean="0"/>
              <a:t>12</a:t>
            </a:r>
            <a:r>
              <a:rPr lang="uk-UA" dirty="0" smtClean="0"/>
              <a:t>О</a:t>
            </a:r>
            <a:r>
              <a:rPr lang="uk-UA" baseline="-25000" dirty="0" smtClean="0"/>
              <a:t>6</a:t>
            </a:r>
            <a:r>
              <a:rPr lang="uk-UA" dirty="0" smtClean="0"/>
              <a:t> - найважливіші з моносахаридів; білі кристали солодкі на смак, легко розчиняються у воді. Знаходяться в соку винограду, в багатьох фруктах, а також у крові тварин і людей. М'язова робота виконується головним чином за рахунок енергії, яка виділяється при окисленні глюкози. Глюкоза отримується при гідролізі полісахаридів крохмалю і целюлози (під дією ферментів або мінеральних кислот). Використовується як засіб посиленого харчування, або як лікарська речовина, при обробці тканини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Дякую</a:t>
            </a:r>
            <a:r>
              <a:rPr lang="ru-RU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за </a:t>
            </a:r>
            <a:r>
              <a:rPr lang="ru-RU" sz="7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увагу</a:t>
            </a:r>
            <a:r>
              <a:rPr lang="ru-RU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!            </a:t>
            </a:r>
          </a:p>
          <a:p>
            <a:pPr algn="ctr">
              <a:buNone/>
            </a:pPr>
            <a:endParaRPr lang="ru-RU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buNone/>
            </a:pPr>
            <a:endParaRPr lang="ru-RU" sz="7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buNone/>
            </a:pP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Орлова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мар</a:t>
            </a:r>
            <a:r>
              <a:rPr lang="uk-UA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ія</a:t>
            </a:r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10-а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3857652" cy="62865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Вуглеводи</a:t>
            </a:r>
            <a:r>
              <a:rPr lang="ru-RU" dirty="0" smtClean="0"/>
              <a:t> — </a:t>
            </a:r>
            <a:r>
              <a:rPr lang="ru-RU" dirty="0" err="1" smtClean="0"/>
              <a:t>органічні</a:t>
            </a:r>
            <a:r>
              <a:rPr lang="ru-RU" dirty="0" smtClean="0"/>
              <a:t> </a:t>
            </a:r>
            <a:r>
              <a:rPr lang="ru-RU" dirty="0" err="1" smtClean="0"/>
              <a:t>сполуки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емпіричною</a:t>
            </a:r>
            <a:r>
              <a:rPr lang="ru-RU" dirty="0" smtClean="0"/>
              <a:t> формулою </a:t>
            </a:r>
            <a:r>
              <a:rPr lang="en-US" b="1" dirty="0" smtClean="0">
                <a:solidFill>
                  <a:srgbClr val="C00000"/>
                </a:solidFill>
              </a:rPr>
              <a:t>C</a:t>
            </a:r>
            <a:r>
              <a:rPr lang="en-US" b="1" baseline="-25000" dirty="0" smtClean="0">
                <a:solidFill>
                  <a:srgbClr val="C00000"/>
                </a:solidFill>
              </a:rPr>
              <a:t>m</a:t>
            </a:r>
            <a:r>
              <a:rPr lang="en-US" b="1" dirty="0" smtClean="0">
                <a:solidFill>
                  <a:srgbClr val="C00000"/>
                </a:solidFill>
              </a:rPr>
              <a:t>(H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O)</a:t>
            </a:r>
            <a:r>
              <a:rPr lang="en-US" b="1" baseline="-25000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, </a:t>
            </a:r>
            <a:r>
              <a:rPr lang="ru-RU" dirty="0" smtClean="0"/>
              <a:t>до складу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Вуглець</a:t>
            </a:r>
            <a:r>
              <a:rPr lang="ru-RU" dirty="0" smtClean="0"/>
              <a:t>, </a:t>
            </a:r>
            <a:r>
              <a:rPr lang="ru-RU" dirty="0" err="1" smtClean="0"/>
              <a:t>Кисень</a:t>
            </a:r>
            <a:r>
              <a:rPr lang="ru-RU" dirty="0" smtClean="0"/>
              <a:t> та </a:t>
            </a:r>
            <a:r>
              <a:rPr lang="ru-RU" dirty="0" err="1" smtClean="0"/>
              <a:t>Водень</a:t>
            </a:r>
            <a:r>
              <a:rPr lang="ru-RU" dirty="0" smtClean="0"/>
              <a:t>. </a:t>
            </a:r>
            <a:r>
              <a:rPr lang="ru-RU" dirty="0" err="1" smtClean="0"/>
              <a:t>Вуглеводи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складовою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sz="2400" dirty="0" smtClean="0"/>
              <a:t>.</a:t>
            </a:r>
          </a:p>
          <a:p>
            <a:pPr algn="ctr">
              <a:buNone/>
            </a:pPr>
            <a:endParaRPr lang="ru-RU" sz="2400" dirty="0"/>
          </a:p>
        </p:txBody>
      </p:sp>
      <p:pic>
        <p:nvPicPr>
          <p:cNvPr id="2050" name="Picture 2" descr="C:\Users\Администратор\Desktop\1243244407858-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928934"/>
            <a:ext cx="4446966" cy="36242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45465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/>
              <a:t>Вуглеводи є найпоширенішими органічними сполуками, що підтверджується тим фактом, що більше половини органічного вуглецю на Землі існує у формі вуглеводів.</a:t>
            </a:r>
          </a:p>
          <a:p>
            <a:pPr algn="ctr">
              <a:buNone/>
            </a:pPr>
            <a:r>
              <a:rPr lang="uk-UA" dirty="0" smtClean="0"/>
              <a:t>Здебільшого </a:t>
            </a:r>
            <a:r>
              <a:rPr lang="uk-UA" b="1" dirty="0" smtClean="0"/>
              <a:t>вуглеводи</a:t>
            </a:r>
            <a:r>
              <a:rPr lang="uk-UA" dirty="0" smtClean="0"/>
              <a:t> є сполуками рослинного походження — це продукти фотосинтезу і таким чином вони є базовою ланкою у трансформації сонячної енергії у хімічну для забезпечення життя на Землі.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0"/>
            <a:ext cx="8229600" cy="621510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З хімічної точки зору це є </a:t>
            </a:r>
            <a:r>
              <a:rPr lang="uk-UA" dirty="0" err="1" smtClean="0"/>
              <a:t>полігідроксикарбонільні</a:t>
            </a:r>
            <a:r>
              <a:rPr lang="uk-UA" dirty="0" smtClean="0"/>
              <a:t> сполуки та їхні похідні із загальною формулою С</a:t>
            </a:r>
            <a:r>
              <a:rPr lang="uk-UA" baseline="-25000" dirty="0" smtClean="0"/>
              <a:t>n</a:t>
            </a:r>
            <a:r>
              <a:rPr lang="uk-UA" dirty="0" smtClean="0"/>
              <a:t>H</a:t>
            </a:r>
            <a:r>
              <a:rPr lang="uk-UA" baseline="-25000" dirty="0" smtClean="0"/>
              <a:t>2n</a:t>
            </a:r>
            <a:r>
              <a:rPr lang="uk-UA" dirty="0" smtClean="0"/>
              <a:t>O</a:t>
            </a:r>
            <a:r>
              <a:rPr lang="uk-UA" baseline="-25000" dirty="0" smtClean="0"/>
              <a:t>n</a:t>
            </a:r>
            <a:r>
              <a:rPr lang="uk-UA" dirty="0" smtClean="0"/>
              <a:t>.</a:t>
            </a:r>
          </a:p>
          <a:p>
            <a:pPr algn="ctr">
              <a:buNone/>
            </a:pPr>
            <a:r>
              <a:rPr lang="uk-UA" dirty="0" smtClean="0"/>
              <a:t>Низькомолекулярні вуглеводи відомі також як </a:t>
            </a:r>
            <a:r>
              <a:rPr lang="uk-UA" dirty="0" err="1" smtClean="0"/>
              <a:t>цукри</a:t>
            </a:r>
            <a:r>
              <a:rPr lang="uk-UA" dirty="0" smtClean="0"/>
              <a:t>.</a:t>
            </a:r>
          </a:p>
          <a:p>
            <a:pPr algn="ctr">
              <a:buNone/>
            </a:pPr>
            <a:r>
              <a:rPr lang="uk-UA" dirty="0" smtClean="0"/>
              <a:t>Найвідомішими представниками вуглеводів є целюлоза, крохмаль,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глюкоза , фруктоза ,</a:t>
            </a:r>
            <a:br>
              <a:rPr lang="uk-UA" dirty="0" smtClean="0"/>
            </a:br>
            <a:endParaRPr lang="uk-UA" dirty="0" smtClean="0"/>
          </a:p>
          <a:p>
            <a:pPr algn="ctr">
              <a:buNone/>
            </a:pPr>
            <a:endParaRPr lang="ru-RU" dirty="0"/>
          </a:p>
        </p:txBody>
      </p:sp>
      <p:pic>
        <p:nvPicPr>
          <p:cNvPr id="3074" name="Picture 2" descr="C:\Users\Администратор\Desktop\untitled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4071942"/>
            <a:ext cx="1462103" cy="2442377"/>
          </a:xfrm>
          <a:prstGeom prst="rect">
            <a:avLst/>
          </a:prstGeom>
          <a:noFill/>
        </p:spPr>
      </p:pic>
      <p:pic>
        <p:nvPicPr>
          <p:cNvPr id="3075" name="Picture 3" descr="C:\Users\Администратор\Desktop\88px-D_glucose_stere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4143380"/>
            <a:ext cx="1428760" cy="2386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4400" dirty="0" smtClean="0"/>
              <a:t>   </a:t>
            </a:r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Вуглеводи поділяють на:</a:t>
            </a:r>
            <a:endParaRPr lang="uk-UA" sz="4400" dirty="0" smtClean="0"/>
          </a:p>
          <a:p>
            <a:r>
              <a:rPr lang="uk-UA" sz="4400" dirty="0" smtClean="0">
                <a:solidFill>
                  <a:srgbClr val="FF0066"/>
                </a:solidFill>
              </a:rPr>
              <a:t> моносахариди;</a:t>
            </a:r>
            <a:endParaRPr lang="uk-UA" sz="4400" dirty="0">
              <a:solidFill>
                <a:srgbClr val="FF0066"/>
              </a:solidFill>
            </a:endParaRPr>
          </a:p>
          <a:p>
            <a:r>
              <a:rPr lang="uk-UA" sz="4400" dirty="0" smtClean="0">
                <a:solidFill>
                  <a:srgbClr val="FF0066"/>
                </a:solidFill>
              </a:rPr>
              <a:t> дисахариди;</a:t>
            </a:r>
            <a:endParaRPr lang="uk-UA" sz="4400" dirty="0">
              <a:solidFill>
                <a:srgbClr val="FF0066"/>
              </a:solidFill>
            </a:endParaRPr>
          </a:p>
          <a:p>
            <a:r>
              <a:rPr lang="uk-UA" sz="4400" dirty="0" smtClean="0">
                <a:solidFill>
                  <a:srgbClr val="FF0066"/>
                </a:solidFill>
              </a:rPr>
              <a:t>Олігосахариди;</a:t>
            </a:r>
            <a:endParaRPr lang="uk-UA" sz="4400" dirty="0">
              <a:solidFill>
                <a:srgbClr val="FF0066"/>
              </a:solidFill>
            </a:endParaRPr>
          </a:p>
          <a:p>
            <a:r>
              <a:rPr lang="uk-UA" sz="4400" dirty="0" smtClean="0">
                <a:solidFill>
                  <a:srgbClr val="FF0066"/>
                </a:solidFill>
              </a:rPr>
              <a:t>Полісахариди;</a:t>
            </a:r>
            <a:endParaRPr lang="ru-RU" sz="44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57227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Прості вуглеводи</a:t>
            </a:r>
            <a:r>
              <a:rPr lang="uk-UA" dirty="0" smtClean="0"/>
              <a:t>. До цієї групи вуглеводів належать розчинні в холодній воді найпростіші моносахариди — гексози С</a:t>
            </a:r>
            <a:r>
              <a:rPr lang="uk-UA" baseline="-25000" dirty="0" smtClean="0"/>
              <a:t>6</a:t>
            </a:r>
            <a:r>
              <a:rPr lang="uk-UA" dirty="0" smtClean="0"/>
              <a:t>Н</a:t>
            </a:r>
            <a:r>
              <a:rPr lang="uk-UA" baseline="-25000" dirty="0" smtClean="0"/>
              <a:t>12</a:t>
            </a:r>
            <a:r>
              <a:rPr lang="uk-UA" dirty="0" smtClean="0"/>
              <a:t>О</a:t>
            </a:r>
            <a:r>
              <a:rPr lang="uk-UA" baseline="-25000" dirty="0" smtClean="0"/>
              <a:t>6</a:t>
            </a:r>
            <a:r>
              <a:rPr lang="uk-UA" dirty="0" smtClean="0"/>
              <a:t> і пентози</a:t>
            </a:r>
            <a:r>
              <a:rPr lang="uk-UA" dirty="0"/>
              <a:t> </a:t>
            </a:r>
            <a:r>
              <a:rPr lang="uk-UA" dirty="0" smtClean="0"/>
              <a:t>С</a:t>
            </a:r>
            <a:r>
              <a:rPr lang="uk-UA" baseline="-25000" dirty="0" smtClean="0"/>
              <a:t>5</a:t>
            </a:r>
            <a:r>
              <a:rPr lang="uk-UA" dirty="0" smtClean="0"/>
              <a:t>Н</a:t>
            </a:r>
            <a:r>
              <a:rPr lang="uk-UA" baseline="-25000" dirty="0" smtClean="0"/>
              <a:t>10</a:t>
            </a:r>
            <a:r>
              <a:rPr lang="uk-UA" dirty="0" smtClean="0"/>
              <a:t>О</a:t>
            </a:r>
            <a:r>
              <a:rPr lang="uk-UA" baseline="-25000" dirty="0" smtClean="0"/>
              <a:t>5</a:t>
            </a:r>
            <a:r>
              <a:rPr lang="uk-UA" dirty="0" smtClean="0"/>
              <a:t>. Пентози поширені в рослинах, входять до складу речовини клітин.</a:t>
            </a:r>
          </a:p>
          <a:p>
            <a:pPr algn="ctr">
              <a:buNone/>
            </a:pPr>
            <a:r>
              <a:rPr lang="uk-UA" dirty="0" smtClean="0"/>
              <a:t>Харчова енергетична цінність вуглеводів становить приблизно 4 </a:t>
            </a:r>
            <a:r>
              <a:rPr lang="uk-UA" dirty="0" err="1" smtClean="0"/>
              <a:t>ККал</a:t>
            </a:r>
            <a:r>
              <a:rPr lang="uk-UA" dirty="0" smtClean="0"/>
              <a:t>/грам. Особлива група органічних сполук-це біологічно-активні речовини. Вони впливають на процеси обміну речовин і перетворення енергії в живих організмах.</a:t>
            </a:r>
          </a:p>
          <a:p>
            <a:pPr algn="ctr">
              <a:buNone/>
            </a:pPr>
            <a:r>
              <a:rPr lang="uk-UA" dirty="0" smtClean="0"/>
              <a:t>Залежно від числа кисневих атомів у молекулі розрізняють </a:t>
            </a:r>
            <a:r>
              <a:rPr lang="uk-UA" dirty="0" err="1" smtClean="0"/>
              <a:t>біози</a:t>
            </a:r>
            <a:r>
              <a:rPr lang="uk-UA" dirty="0" smtClean="0"/>
              <a:t>, </a:t>
            </a:r>
            <a:r>
              <a:rPr lang="uk-UA" dirty="0" err="1" smtClean="0"/>
              <a:t>тріози</a:t>
            </a:r>
            <a:r>
              <a:rPr lang="uk-UA" dirty="0" smtClean="0"/>
              <a:t>, тетрози, пентози, гексози, </a:t>
            </a:r>
            <a:r>
              <a:rPr lang="uk-UA" dirty="0" err="1" smtClean="0"/>
              <a:t>гептози</a:t>
            </a:r>
            <a:r>
              <a:rPr lang="uk-UA" dirty="0" smtClean="0"/>
              <a:t> і т. д.</a:t>
            </a:r>
          </a:p>
          <a:p>
            <a:pPr algn="ctr">
              <a:buNone/>
            </a:pPr>
            <a:r>
              <a:rPr lang="uk-UA" dirty="0" smtClean="0"/>
              <a:t>Вуглеводи у великій кількості містяться в рослинних і тваринних організмах. У природі переважно поширені пентози і гексози.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4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Полісахариди</a:t>
            </a:r>
            <a:r>
              <a:rPr lang="uk-UA" sz="4100" dirty="0" smtClean="0"/>
              <a:t> </a:t>
            </a:r>
            <a:r>
              <a:rPr lang="uk-UA" dirty="0" smtClean="0"/>
              <a:t>— це вуглеводи, які багато в чому відрізняються від моносахаридів і дисахаридів і не мають солодкого смаку, і майже не розчинні в воді. Вони представляють собою складні високомолекулярні сполуки, які під каталітичним впливом кислот чи ферментів піддаються гідролізу з утворенням простіших </a:t>
            </a:r>
            <a:r>
              <a:rPr lang="uk-UA" dirty="0" err="1" smtClean="0"/>
              <a:t>поліцукридів</a:t>
            </a:r>
            <a:r>
              <a:rPr lang="uk-UA" dirty="0" smtClean="0"/>
              <a:t>, потім </a:t>
            </a:r>
            <a:r>
              <a:rPr lang="uk-UA" dirty="0" err="1" smtClean="0"/>
              <a:t>дицукридів</a:t>
            </a:r>
            <a:r>
              <a:rPr lang="uk-UA" dirty="0" smtClean="0"/>
              <a:t>, і, зрештою, багато (сотні і тисячі) молекул </a:t>
            </a:r>
            <a:r>
              <a:rPr lang="uk-UA" dirty="0" err="1" smtClean="0"/>
              <a:t>моноцукридів</a:t>
            </a:r>
            <a:r>
              <a:rPr lang="uk-UA" dirty="0" smtClean="0"/>
              <a:t>. Важливіший представник </a:t>
            </a:r>
            <a:r>
              <a:rPr lang="uk-UA" dirty="0" err="1" smtClean="0"/>
              <a:t>поліцукридів</a:t>
            </a:r>
            <a:r>
              <a:rPr lang="uk-UA" dirty="0" smtClean="0"/>
              <a:t> — крохмаль і целюлоза. Їхні молекули побудовані із ланок -С6 Н10 О5-, є залишками шестичленних циклічних форм молекул глюкози, </a:t>
            </a:r>
            <a:r>
              <a:rPr lang="uk-UA" dirty="0" err="1" smtClean="0"/>
              <a:t>загубивших</a:t>
            </a:r>
            <a:r>
              <a:rPr lang="uk-UA" dirty="0" smtClean="0"/>
              <a:t> молекулу води, тому склад крохмалю і целюлози виражається однією формулою (С6 Н10 О5). Різниця тільки у властивостях цих </a:t>
            </a:r>
            <a:r>
              <a:rPr lang="uk-UA" dirty="0" err="1" smtClean="0"/>
              <a:t>поліцукридів</a:t>
            </a:r>
            <a:r>
              <a:rPr lang="uk-UA" dirty="0" smtClean="0"/>
              <a:t> обумовлена просторовою ізомерією утворюючих їх </a:t>
            </a:r>
            <a:r>
              <a:rPr lang="uk-UA" dirty="0" err="1" smtClean="0"/>
              <a:t>моноцукридних</a:t>
            </a:r>
            <a:r>
              <a:rPr lang="uk-UA" dirty="0" smtClean="0"/>
              <a:t> молекул: крохмаль побудований із ланок α-, а целюлоза — β-форми глюкози.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          Поширена в природі група багатоатомних спиртів (</a:t>
            </a:r>
            <a:r>
              <a:rPr lang="uk-UA" dirty="0" err="1" smtClean="0"/>
              <a:t>цукрів</a:t>
            </a:r>
            <a:r>
              <a:rPr lang="uk-UA" dirty="0" smtClean="0"/>
              <a:t>, целюлози, крохмалю тощо). У вищих рослинах вуглеводів міститься більше, ніж інших речовин. Деревина, наприклад, містить понад 50% найскладніших вуглеводів, до яких належить целюлоза, причому її супроводжують менш складні прості вуглеводи, пектинові речовини й геміцелюлози.</a:t>
            </a:r>
            <a:endParaRPr lang="ru-RU" dirty="0"/>
          </a:p>
        </p:txBody>
      </p:sp>
      <p:pic>
        <p:nvPicPr>
          <p:cNvPr id="4098" name="Picture 2" descr="C:\Users\Администратор\Desktop\wpid-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357694"/>
            <a:ext cx="3033709" cy="22752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4293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Дисахариди </a:t>
            </a:r>
            <a:r>
              <a:rPr lang="uk-UA" dirty="0" smtClean="0"/>
              <a:t>— вуглеводи, які при нагріванні з водою в присутності мінеральних кислот чи під дією ферментів піддаються гідролізу, розкладаються на дві молекули моносахаридів.</a:t>
            </a:r>
          </a:p>
          <a:p>
            <a:pPr algn="ctr">
              <a:buNone/>
            </a:pPr>
            <a:r>
              <a:rPr lang="uk-UA" dirty="0" smtClean="0"/>
              <a:t>Буряковий та тростинний цукор (сахароза), С12 Н22 О11 — важливіший із дисахаридів. Добувається із цукрового буряку (в ньому знаходиться до 28% сахарози від сухої речовини) чи із цукрової тростини; знаходиться в соку берези, клену і деяких фруктах. Сахароза — цінний харчовий продукт. При гідролізі він розпадається з утворенням молекули глюкози і молекули фруктози.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157</Words>
  <Application>Microsoft Office PowerPoint</Application>
  <PresentationFormat>Экран 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Вуглеводи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Вуглеводи</dc:title>
  <dc:creator>Admin</dc:creator>
  <cp:lastModifiedBy>Admin</cp:lastModifiedBy>
  <cp:revision>8</cp:revision>
  <dcterms:created xsi:type="dcterms:W3CDTF">2012-10-14T17:52:07Z</dcterms:created>
  <dcterms:modified xsi:type="dcterms:W3CDTF">2012-10-14T18:59:20Z</dcterms:modified>
</cp:coreProperties>
</file>