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6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19FEED8-C645-4A13-84F4-2E5C289B6069}" type="datetimeFigureOut">
              <a:rPr lang="ru-RU"/>
              <a:pPr>
                <a:defRPr/>
              </a:pPr>
              <a:t>27.04.2014</a:t>
            </a:fld>
            <a:endParaRPr lang="ru-RU"/>
          </a:p>
        </p:txBody>
      </p:sp>
      <p:sp>
        <p:nvSpPr>
          <p:cNvPr id="2458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7C6CDB-FF49-4050-9EE1-0094915A925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Rectangle 9"/>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p:nvPr/>
        </p:nvSpPr>
        <p:spPr>
          <a:xfrm>
            <a:off x="0" y="2667000"/>
            <a:ext cx="9144000" cy="274002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7"/>
          <p:cNvSpPr/>
          <p:nvPr/>
        </p:nvSpPr>
        <p:spPr>
          <a:xfrm>
            <a:off x="0" y="5478463"/>
            <a:ext cx="9144000" cy="23653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10"/>
          <p:cNvSpPr txBox="1"/>
          <p:nvPr/>
        </p:nvSpPr>
        <p:spPr>
          <a:xfrm>
            <a:off x="3148013" y="4260850"/>
            <a:ext cx="1219200" cy="585788"/>
          </a:xfrm>
          <a:prstGeom prst="rect">
            <a:avLst/>
          </a:prstGeom>
          <a:noFill/>
        </p:spPr>
        <p:txBody>
          <a:bodyPr>
            <a:spAutoFit/>
          </a:bodyPr>
          <a:lstStyle/>
          <a:p>
            <a:pPr algn="r" fontAlgn="auto">
              <a:spcBef>
                <a:spcPts val="0"/>
              </a:spcBef>
              <a:spcAft>
                <a:spcPts val="0"/>
              </a:spcAft>
              <a:defRPr/>
            </a:pPr>
            <a:r>
              <a:rPr lang="en-US" sz="3200" spc="150" dirty="0">
                <a:solidFill>
                  <a:schemeClr val="accent1"/>
                </a:solidFill>
                <a:latin typeface="+mn-lt"/>
                <a:cs typeface="+mn-cs"/>
                <a:sym typeface="Wingdings"/>
              </a:rPr>
              <a:t></a:t>
            </a:r>
            <a:endParaRPr lang="en-US" sz="3200" spc="150" dirty="0">
              <a:solidFill>
                <a:schemeClr val="accent1"/>
              </a:solidFill>
              <a:latin typeface="+mn-lt"/>
              <a:cs typeface="+mn-cs"/>
            </a:endParaRPr>
          </a:p>
        </p:txBody>
      </p:sp>
      <p:sp>
        <p:nvSpPr>
          <p:cNvPr id="8" name="TextBox 14"/>
          <p:cNvSpPr txBox="1"/>
          <p:nvPr/>
        </p:nvSpPr>
        <p:spPr>
          <a:xfrm>
            <a:off x="4819650" y="4260850"/>
            <a:ext cx="1219200" cy="585788"/>
          </a:xfrm>
          <a:prstGeom prst="rect">
            <a:avLst/>
          </a:prstGeom>
          <a:noFill/>
        </p:spPr>
        <p:txBody>
          <a:bodyPr>
            <a:spAutoFit/>
          </a:bodyPr>
          <a:lstStyle/>
          <a:p>
            <a:pPr fontAlgn="auto">
              <a:spcBef>
                <a:spcPts val="0"/>
              </a:spcBef>
              <a:spcAft>
                <a:spcPts val="0"/>
              </a:spcAft>
              <a:defRPr/>
            </a:pPr>
            <a:r>
              <a:rPr lang="en-US" sz="3200" spc="150" dirty="0">
                <a:solidFill>
                  <a:schemeClr val="accent1"/>
                </a:solidFill>
                <a:latin typeface="+mn-lt"/>
                <a:cs typeface="+mn-cs"/>
                <a:sym typeface="Wingdings"/>
              </a:rPr>
              <a:t></a:t>
            </a:r>
            <a:endParaRPr lang="en-US" sz="3200" spc="150" dirty="0">
              <a:solidFill>
                <a:schemeClr val="accent1"/>
              </a:solidFill>
              <a:latin typeface="+mn-lt"/>
              <a:cs typeface="+mn-cs"/>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48E9251C-BFF8-4801-9E13-9AD4912DD996}" type="datetime1">
              <a:rPr lang="ru-RU"/>
              <a:pPr>
                <a:defRPr/>
              </a:pPr>
              <a:t>27.04.2014</a:t>
            </a:fld>
            <a:endParaRPr lang="ru-RU"/>
          </a:p>
        </p:txBody>
      </p:sp>
      <p:sp>
        <p:nvSpPr>
          <p:cNvPr id="10" name="Footer Placeholder 4"/>
          <p:cNvSpPr>
            <a:spLocks noGrp="1"/>
          </p:cNvSpPr>
          <p:nvPr>
            <p:ph type="ftr" sz="quarter" idx="11"/>
          </p:nvPr>
        </p:nvSpPr>
        <p:spPr>
          <a:xfrm>
            <a:off x="5791200" y="6356350"/>
            <a:ext cx="2895600" cy="365125"/>
          </a:xfrm>
        </p:spPr>
        <p:txBody>
          <a:bodyPr/>
          <a:lstStyle>
            <a:lvl1pPr algn="r">
              <a:defRPr/>
            </a:lvl1pPr>
          </a:lstStyle>
          <a:p>
            <a:pPr>
              <a:defRPr/>
            </a:pPr>
            <a:endParaRPr lang="ru-RU"/>
          </a:p>
        </p:txBody>
      </p:sp>
      <p:sp>
        <p:nvSpPr>
          <p:cNvPr id="11" name="Slide Number Placeholder 5"/>
          <p:cNvSpPr>
            <a:spLocks noGrp="1"/>
          </p:cNvSpPr>
          <p:nvPr>
            <p:ph type="sldNum" sz="quarter" idx="12"/>
          </p:nvPr>
        </p:nvSpPr>
        <p:spPr>
          <a:xfrm>
            <a:off x="3962400" y="4392613"/>
            <a:ext cx="1219200" cy="365125"/>
          </a:xfrm>
        </p:spPr>
        <p:txBody>
          <a:bodyPr/>
          <a:lstStyle>
            <a:lvl1pPr algn="ctr">
              <a:defRPr sz="2400">
                <a:latin typeface="+mj-lt"/>
              </a:defRPr>
            </a:lvl1pPr>
          </a:lstStyle>
          <a:p>
            <a:pPr>
              <a:defRPr/>
            </a:pPr>
            <a:fld id="{DFD18965-DDEA-4722-9DD9-D0814D3C1ED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rot="5400000">
            <a:off x="4591050" y="2409825"/>
            <a:ext cx="6858000" cy="20383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rot="5400000">
            <a:off x="4668044" y="2570956"/>
            <a:ext cx="6858000" cy="1716088"/>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rot="5400000">
            <a:off x="3681413" y="3354387"/>
            <a:ext cx="6858000" cy="1492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315200" y="274638"/>
            <a:ext cx="1447800" cy="5851525"/>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71E5FAFC-25FE-4BEE-92D1-0434A7F9A220}" type="datetime1">
              <a:rPr lang="ru-RU"/>
              <a:pPr>
                <a:defRPr/>
              </a:pPr>
              <a:t>27.04.2014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a:xfrm>
            <a:off x="6096000" y="6356350"/>
            <a:ext cx="762000" cy="365125"/>
          </a:xfrm>
        </p:spPr>
        <p:txBody>
          <a:bodyPr/>
          <a:lstStyle>
            <a:lvl1pPr>
              <a:defRPr/>
            </a:lvl1pPr>
          </a:lstStyle>
          <a:p>
            <a:pPr>
              <a:defRPr/>
            </a:pPr>
            <a:fld id="{BD8E6E26-1A73-448B-9427-8E7C9F211828}"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ru-RU"/>
            </a:p>
          </p:txBody>
        </p:sp>
      </p:grpSp>
      <p:sp>
        <p:nvSpPr>
          <p:cNvPr id="5120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5120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7" name="Rectangle 6"/>
          <p:cNvSpPr>
            <a:spLocks noGrp="1" noChangeArrowheads="1"/>
          </p:cNvSpPr>
          <p:nvPr>
            <p:ph type="dt" sz="quarter" idx="10"/>
          </p:nvPr>
        </p:nvSpPr>
        <p:spPr/>
        <p:txBody>
          <a:bodyPr/>
          <a:lstStyle>
            <a:lvl1pPr>
              <a:defRPr/>
            </a:lvl1pPr>
          </a:lstStyle>
          <a:p>
            <a:pPr>
              <a:defRPr/>
            </a:pPr>
            <a:fld id="{F68E2356-4169-408F-8457-3DACB91DC564}" type="datetime1">
              <a:rPr lang="ru-RU"/>
              <a:pPr>
                <a:defRPr/>
              </a:pPr>
              <a:t>27.04.2014</a:t>
            </a:fld>
            <a:endParaRPr lang="ru-RU"/>
          </a:p>
        </p:txBody>
      </p:sp>
      <p:sp>
        <p:nvSpPr>
          <p:cNvPr id="8" name="Rectangle 7"/>
          <p:cNvSpPr>
            <a:spLocks noGrp="1" noChangeArrowheads="1"/>
          </p:cNvSpPr>
          <p:nvPr>
            <p:ph type="ftr" sz="quarter" idx="11"/>
          </p:nvPr>
        </p:nvSpPr>
        <p:spPr/>
        <p:txBody>
          <a:bodyPr/>
          <a:lstStyle>
            <a:lvl1pPr>
              <a:defRPr/>
            </a:lvl1pPr>
          </a:lstStyle>
          <a:p>
            <a:pPr>
              <a:defRPr/>
            </a:pPr>
            <a:endParaRPr lang="ru-RU"/>
          </a:p>
        </p:txBody>
      </p:sp>
      <p:sp>
        <p:nvSpPr>
          <p:cNvPr id="9" name="Rectangle 8"/>
          <p:cNvSpPr>
            <a:spLocks noGrp="1" noChangeArrowheads="1"/>
          </p:cNvSpPr>
          <p:nvPr>
            <p:ph type="sldNum" sz="quarter" idx="12"/>
          </p:nvPr>
        </p:nvSpPr>
        <p:spPr/>
        <p:txBody>
          <a:bodyPr/>
          <a:lstStyle>
            <a:lvl1pPr>
              <a:defRPr/>
            </a:lvl1pPr>
          </a:lstStyle>
          <a:p>
            <a:pPr>
              <a:defRPr/>
            </a:pPr>
            <a:fld id="{D1AD5AA7-DF7B-423D-8F74-384707FF213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7"/>
          <p:cNvSpPr>
            <a:spLocks noGrp="1" noChangeArrowheads="1"/>
          </p:cNvSpPr>
          <p:nvPr>
            <p:ph type="dt" sz="half" idx="10"/>
          </p:nvPr>
        </p:nvSpPr>
        <p:spPr>
          <a:ln/>
        </p:spPr>
        <p:txBody>
          <a:bodyPr/>
          <a:lstStyle>
            <a:lvl1pPr>
              <a:defRPr/>
            </a:lvl1pPr>
          </a:lstStyle>
          <a:p>
            <a:pPr>
              <a:defRPr/>
            </a:pPr>
            <a:fld id="{A25EFA72-9B17-42D7-8A6F-8BC7CDB96467}" type="datetime1">
              <a:rPr lang="ru-RU"/>
              <a:pPr>
                <a:defRPr/>
              </a:pPr>
              <a:t>27.04.2014</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43046068-684C-4683-867F-299FC7046691}"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fld id="{478F16A1-C3F5-45BC-BE1D-CBFE199DC81E}" type="datetime1">
              <a:rPr lang="ru-RU"/>
              <a:pPr>
                <a:defRPr/>
              </a:pPr>
              <a:t>27.04.2014</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0CF8EC71-3B1D-4811-BB37-7C21B7A8450D}"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7"/>
          <p:cNvSpPr>
            <a:spLocks noGrp="1" noChangeArrowheads="1"/>
          </p:cNvSpPr>
          <p:nvPr>
            <p:ph type="dt" sz="half" idx="10"/>
          </p:nvPr>
        </p:nvSpPr>
        <p:spPr>
          <a:ln/>
        </p:spPr>
        <p:txBody>
          <a:bodyPr/>
          <a:lstStyle>
            <a:lvl1pPr>
              <a:defRPr/>
            </a:lvl1pPr>
          </a:lstStyle>
          <a:p>
            <a:pPr>
              <a:defRPr/>
            </a:pPr>
            <a:fld id="{BA0B60D8-AED8-40B5-B50D-89E9C2BC9E77}" type="datetime1">
              <a:rPr lang="ru-RU"/>
              <a:pPr>
                <a:defRPr/>
              </a:pPr>
              <a:t>27.04.2014</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B1C0F394-DD75-4F83-8E51-DF372B044009}"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7"/>
          <p:cNvSpPr>
            <a:spLocks noGrp="1" noChangeArrowheads="1"/>
          </p:cNvSpPr>
          <p:nvPr>
            <p:ph type="dt" sz="half" idx="10"/>
          </p:nvPr>
        </p:nvSpPr>
        <p:spPr>
          <a:ln/>
        </p:spPr>
        <p:txBody>
          <a:bodyPr/>
          <a:lstStyle>
            <a:lvl1pPr>
              <a:defRPr/>
            </a:lvl1pPr>
          </a:lstStyle>
          <a:p>
            <a:pPr>
              <a:defRPr/>
            </a:pPr>
            <a:fld id="{D16BEC8B-CACC-4E12-85C5-8D1B18B161E4}" type="datetime1">
              <a:rPr lang="ru-RU"/>
              <a:pPr>
                <a:defRPr/>
              </a:pPr>
              <a:t>27.04.2014</a:t>
            </a:fld>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D4C9B104-2668-4244-AFEB-0FAC41A91D25}"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7"/>
          <p:cNvSpPr>
            <a:spLocks noGrp="1" noChangeArrowheads="1"/>
          </p:cNvSpPr>
          <p:nvPr>
            <p:ph type="dt" sz="half" idx="10"/>
          </p:nvPr>
        </p:nvSpPr>
        <p:spPr>
          <a:ln/>
        </p:spPr>
        <p:txBody>
          <a:bodyPr/>
          <a:lstStyle>
            <a:lvl1pPr>
              <a:defRPr/>
            </a:lvl1pPr>
          </a:lstStyle>
          <a:p>
            <a:pPr>
              <a:defRPr/>
            </a:pPr>
            <a:fld id="{4506133B-87A6-41F1-B811-A27EAA1BE076}" type="datetime1">
              <a:rPr lang="ru-RU"/>
              <a:pPr>
                <a:defRPr/>
              </a:pPr>
              <a:t>27.04.2014</a:t>
            </a:fld>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CE25DBC3-C7E3-4830-B55F-90F2CDFC86F9}"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9E35DDFB-D2CF-42DC-90F4-2A872A6C3AB0}" type="datetime1">
              <a:rPr lang="ru-RU"/>
              <a:pPr>
                <a:defRPr/>
              </a:pPr>
              <a:t>27.04.2014</a:t>
            </a:fld>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105F11FD-4C7B-4B74-A4F7-A578293B1DE2}"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fld id="{A022E05E-F01F-4F7B-BBF6-A75AEE798E4C}" type="datetime1">
              <a:rPr lang="ru-RU"/>
              <a:pPr>
                <a:defRPr/>
              </a:pPr>
              <a:t>27.04.2014</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A4D52A12-22EC-4671-8113-E170D5E8F497}"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fld id="{2AD123FF-D86E-4C0F-9421-F9DCE511F023}" type="datetime1">
              <a:rPr lang="ru-RU"/>
              <a:pPr>
                <a:defRPr/>
              </a:pPr>
              <a:t>27.04.2014</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17856C7B-85F3-4D8B-A27E-E8BE35F83E7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2312D8D-9E05-4770-AF8A-6BD40A64D13F}" type="datetime1">
              <a:rPr lang="ru-RU"/>
              <a:pPr>
                <a:defRPr/>
              </a:pPr>
              <a:t>27.04.2014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D4C3F54-7F99-4AD3-A034-252651B61FB2}"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7"/>
          <p:cNvSpPr>
            <a:spLocks noGrp="1" noChangeArrowheads="1"/>
          </p:cNvSpPr>
          <p:nvPr>
            <p:ph type="dt" sz="half" idx="10"/>
          </p:nvPr>
        </p:nvSpPr>
        <p:spPr>
          <a:ln/>
        </p:spPr>
        <p:txBody>
          <a:bodyPr/>
          <a:lstStyle>
            <a:lvl1pPr>
              <a:defRPr/>
            </a:lvl1pPr>
          </a:lstStyle>
          <a:p>
            <a:pPr>
              <a:defRPr/>
            </a:pPr>
            <a:fld id="{8032F2F9-80A7-4F8F-92C2-0A637897FE91}" type="datetime1">
              <a:rPr lang="ru-RU"/>
              <a:pPr>
                <a:defRPr/>
              </a:pPr>
              <a:t>27.04.2014</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7D255DB9-FA53-40EC-9DF2-8ACD516DC78F}"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7"/>
          <p:cNvSpPr>
            <a:spLocks noGrp="1" noChangeArrowheads="1"/>
          </p:cNvSpPr>
          <p:nvPr>
            <p:ph type="dt" sz="half" idx="10"/>
          </p:nvPr>
        </p:nvSpPr>
        <p:spPr>
          <a:ln/>
        </p:spPr>
        <p:txBody>
          <a:bodyPr/>
          <a:lstStyle>
            <a:lvl1pPr>
              <a:defRPr/>
            </a:lvl1pPr>
          </a:lstStyle>
          <a:p>
            <a:pPr>
              <a:defRPr/>
            </a:pPr>
            <a:fld id="{B450E908-2791-4B34-8100-54950B6C7A5A}" type="datetime1">
              <a:rPr lang="ru-RU"/>
              <a:pPr>
                <a:defRPr/>
              </a:pPr>
              <a:t>27.04.2014</a:t>
            </a:fld>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5BEC6D6A-C682-4AEE-8822-9806ED3BE17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763BD43F-183F-4BE7-AA3D-C17B956AD685}" type="datetime1">
              <a:rPr lang="ru-RU"/>
              <a:pPr>
                <a:defRPr/>
              </a:pPr>
              <a:t>27.04.2014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FB002EA-2723-44F5-B8FE-CE45793F510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1380F7C5-8316-4FC6-9F0A-018997068659}" type="datetime1">
              <a:rPr lang="ru-RU"/>
              <a:pPr>
                <a:defRPr/>
              </a:pPr>
              <a:t>27.04.2014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A68B98B-4B21-428A-9BDE-73B36545095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71AD310D-C5EA-4747-B430-EBDAF46666EE}" type="datetime1">
              <a:rPr lang="ru-RU"/>
              <a:pPr>
                <a:defRPr/>
              </a:pPr>
              <a:t>27.04.2014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490A677-ED98-4C9D-B2CF-84B3FF17CB4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9C81A65-6BA0-40F7-989E-77C558A81AEF}" type="datetime1">
              <a:rPr lang="ru-RU"/>
              <a:pPr>
                <a:defRPr/>
              </a:pPr>
              <a:t>27.04.2014</a:t>
            </a:fld>
            <a:endParaRPr lang="ru-RU"/>
          </a:p>
        </p:txBody>
      </p:sp>
      <p:sp>
        <p:nvSpPr>
          <p:cNvPr id="3" name="Footer Placeholder 2"/>
          <p:cNvSpPr>
            <a:spLocks noGrp="1"/>
          </p:cNvSpPr>
          <p:nvPr>
            <p:ph type="ftr" sz="quarter" idx="11"/>
          </p:nvPr>
        </p:nvSpPr>
        <p:spPr/>
        <p:txBody>
          <a:bodyPr/>
          <a:lstStyle>
            <a:lvl1pPr>
              <a:defRPr/>
            </a:lvl1pPr>
          </a:lstStyle>
          <a:p>
            <a:pPr>
              <a:defRPr/>
            </a:pPr>
            <a:endParaRPr lang="ru-RU"/>
          </a:p>
        </p:txBody>
      </p:sp>
      <p:sp>
        <p:nvSpPr>
          <p:cNvPr id="4" name="Slide Number Placeholder 3"/>
          <p:cNvSpPr>
            <a:spLocks noGrp="1"/>
          </p:cNvSpPr>
          <p:nvPr>
            <p:ph type="sldNum" sz="quarter" idx="12"/>
          </p:nvPr>
        </p:nvSpPr>
        <p:spPr/>
        <p:txBody>
          <a:bodyPr/>
          <a:lstStyle>
            <a:lvl1pPr>
              <a:defRPr/>
            </a:lvl1pPr>
          </a:lstStyle>
          <a:p>
            <a:pPr>
              <a:defRPr/>
            </a:pPr>
            <a:fld id="{7541DC22-9BBF-4172-9DD3-1F226095034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Rectangle 7"/>
          <p:cNvSpPr/>
          <p:nvPr/>
        </p:nvSpPr>
        <p:spPr>
          <a:xfrm>
            <a:off x="6172200" y="161925"/>
            <a:ext cx="29718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0"/>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3050"/>
            <a:ext cx="5638800" cy="946150"/>
          </a:xfrm>
        </p:spPr>
        <p:txBody>
          <a:bodyPr>
            <a:noAutofit/>
          </a:bodyPr>
          <a:lstStyle>
            <a:lvl1pPr algn="l">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4"/>
          <p:cNvSpPr>
            <a:spLocks noGrp="1"/>
          </p:cNvSpPr>
          <p:nvPr>
            <p:ph type="dt" sz="half" idx="10"/>
          </p:nvPr>
        </p:nvSpPr>
        <p:spPr/>
        <p:txBody>
          <a:bodyPr/>
          <a:lstStyle>
            <a:lvl1pPr>
              <a:defRPr/>
            </a:lvl1pPr>
          </a:lstStyle>
          <a:p>
            <a:pPr>
              <a:defRPr/>
            </a:pPr>
            <a:fld id="{2C1BBF48-B0A5-4456-88BC-0C4DF5922BF2}" type="datetime1">
              <a:rPr lang="ru-RU"/>
              <a:pPr>
                <a:defRPr/>
              </a:pPr>
              <a:t>27.04.2014</a:t>
            </a:fld>
            <a:endParaRPr lang="ru-RU"/>
          </a:p>
        </p:txBody>
      </p:sp>
      <p:sp>
        <p:nvSpPr>
          <p:cNvPr id="9" name="Footer Placeholder 5"/>
          <p:cNvSpPr>
            <a:spLocks noGrp="1"/>
          </p:cNvSpPr>
          <p:nvPr>
            <p:ph type="ftr" sz="quarter" idx="11"/>
          </p:nvPr>
        </p:nvSpPr>
        <p:spPr/>
        <p:txBody>
          <a:bodyPr/>
          <a:lstStyle>
            <a:lvl1pPr>
              <a:defRPr/>
            </a:lvl1pPr>
          </a:lstStyle>
          <a:p>
            <a:pPr>
              <a:defRPr/>
            </a:pPr>
            <a:endParaRPr lang="ru-RU"/>
          </a:p>
        </p:txBody>
      </p:sp>
      <p:sp>
        <p:nvSpPr>
          <p:cNvPr id="10" name="Slide Number Placeholder 6"/>
          <p:cNvSpPr>
            <a:spLocks noGrp="1"/>
          </p:cNvSpPr>
          <p:nvPr>
            <p:ph type="sldNum" sz="quarter" idx="12"/>
          </p:nvPr>
        </p:nvSpPr>
        <p:spPr/>
        <p:txBody>
          <a:bodyPr/>
          <a:lstStyle>
            <a:lvl1pPr>
              <a:defRPr/>
            </a:lvl1pPr>
          </a:lstStyle>
          <a:p>
            <a:pPr>
              <a:defRPr/>
            </a:pPr>
            <a:fld id="{9E6730C2-86AC-4DCD-8A20-FB28E3A6C24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6172200" y="161925"/>
            <a:ext cx="29718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8"/>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0"/>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2" name="Title 1"/>
          <p:cNvSpPr>
            <a:spLocks noGrp="1"/>
          </p:cNvSpPr>
          <p:nvPr>
            <p:ph type="title"/>
          </p:nvPr>
        </p:nvSpPr>
        <p:spPr>
          <a:xfrm>
            <a:off x="381000" y="228600"/>
            <a:ext cx="5638800" cy="1005840"/>
          </a:xfrm>
        </p:spPr>
        <p:txBody>
          <a:bodyPr>
            <a:noAutofit/>
          </a:bodyPr>
          <a:lstStyle>
            <a:lvl1pPr algn="l">
              <a:defRPr sz="40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4"/>
          <p:cNvSpPr>
            <a:spLocks noGrp="1"/>
          </p:cNvSpPr>
          <p:nvPr>
            <p:ph type="dt" sz="half" idx="10"/>
          </p:nvPr>
        </p:nvSpPr>
        <p:spPr/>
        <p:txBody>
          <a:bodyPr/>
          <a:lstStyle>
            <a:lvl1pPr>
              <a:defRPr/>
            </a:lvl1pPr>
          </a:lstStyle>
          <a:p>
            <a:pPr>
              <a:defRPr/>
            </a:pPr>
            <a:fld id="{5A7FD94D-AC42-43BD-A53F-DCCB788F4C41}" type="datetime1">
              <a:rPr lang="ru-RU"/>
              <a:pPr>
                <a:defRPr/>
              </a:pPr>
              <a:t>27.04.2014</a:t>
            </a:fld>
            <a:endParaRPr lang="ru-RU"/>
          </a:p>
        </p:txBody>
      </p:sp>
      <p:sp>
        <p:nvSpPr>
          <p:cNvPr id="9" name="Footer Placeholder 5"/>
          <p:cNvSpPr>
            <a:spLocks noGrp="1"/>
          </p:cNvSpPr>
          <p:nvPr>
            <p:ph type="ftr" sz="quarter" idx="11"/>
          </p:nvPr>
        </p:nvSpPr>
        <p:spPr/>
        <p:txBody>
          <a:bodyPr/>
          <a:lstStyle>
            <a:lvl1pPr>
              <a:defRPr/>
            </a:lvl1pPr>
          </a:lstStyle>
          <a:p>
            <a:pPr>
              <a:defRPr/>
            </a:pPr>
            <a:endParaRPr lang="ru-RU"/>
          </a:p>
        </p:txBody>
      </p:sp>
      <p:sp>
        <p:nvSpPr>
          <p:cNvPr id="10" name="Slide Number Placeholder 6"/>
          <p:cNvSpPr>
            <a:spLocks noGrp="1"/>
          </p:cNvSpPr>
          <p:nvPr>
            <p:ph type="sldNum" sz="quarter" idx="12"/>
          </p:nvPr>
        </p:nvSpPr>
        <p:spPr/>
        <p:txBody>
          <a:bodyPr/>
          <a:lstStyle>
            <a:lvl1pPr>
              <a:defRPr/>
            </a:lvl1pPr>
          </a:lstStyle>
          <a:p>
            <a:pPr>
              <a:defRPr/>
            </a:pPr>
            <a:fld id="{1B0FEACB-8DEC-4D93-A220-1967E30A3C7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018AA34-B49A-4521-A9DF-3AD501F3AC06}" type="datetime1">
              <a:rPr lang="ru-RU"/>
              <a:pPr>
                <a:defRPr/>
              </a:pPr>
              <a:t>27.04.2014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C3113B-B678-4E57-9731-8AE1775D00B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4D5B1798-C898-4B76-86C4-ED46DF37804E}" type="datetime1">
              <a:rPr lang="ru-RU"/>
              <a:pPr>
                <a:defRPr/>
              </a:pPr>
              <a:t>27.04.2014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cs typeface="+mn-cs"/>
              </a:defRPr>
            </a:lvl1pPr>
          </a:lstStyle>
          <a:p>
            <a:pPr>
              <a:defRPr/>
            </a:pPr>
            <a:fld id="{371E382C-5A9C-4A39-A722-DA9AC9D16AB7}" type="slidenum">
              <a:rPr lang="ru-RU"/>
              <a:pPr>
                <a:defRPr/>
              </a:pPr>
              <a:t>‹#›</a:t>
            </a:fld>
            <a:endParaRPr lang="ru-RU"/>
          </a:p>
        </p:txBody>
      </p:sp>
      <p:sp>
        <p:nvSpPr>
          <p:cNvPr id="9" name="Rectangle 8"/>
          <p:cNvSpPr/>
          <p:nvPr/>
        </p:nvSpPr>
        <p:spPr>
          <a:xfrm>
            <a:off x="0" y="1368425"/>
            <a:ext cx="9144000" cy="1492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5" r:id="rId3"/>
    <p:sldLayoutId id="2147483684" r:id="rId4"/>
    <p:sldLayoutId id="2147483683" r:id="rId5"/>
    <p:sldLayoutId id="2147483698" r:id="rId6"/>
    <p:sldLayoutId id="2147483699" r:id="rId7"/>
    <p:sldLayoutId id="2147483700" r:id="rId8"/>
    <p:sldLayoutId id="2147483682" r:id="rId9"/>
    <p:sldLayoutId id="2147483701" r:id="rId10"/>
  </p:sldLayoutIdLst>
  <p:hf sldNum="0" hdr="0" ftr="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Times New Roman" pitchFamily="18" charset="0"/>
        </a:defRPr>
      </a:lvl2pPr>
      <a:lvl3pPr algn="ctr" rtl="0" eaLnBrk="0" fontAlgn="base" hangingPunct="0">
        <a:spcBef>
          <a:spcPct val="0"/>
        </a:spcBef>
        <a:spcAft>
          <a:spcPct val="0"/>
        </a:spcAft>
        <a:defRPr sz="5400">
          <a:solidFill>
            <a:srgbClr val="FFFFFF"/>
          </a:solidFill>
          <a:latin typeface="Times New Roman" pitchFamily="18" charset="0"/>
        </a:defRPr>
      </a:lvl3pPr>
      <a:lvl4pPr algn="ctr" rtl="0" eaLnBrk="0" fontAlgn="base" hangingPunct="0">
        <a:spcBef>
          <a:spcPct val="0"/>
        </a:spcBef>
        <a:spcAft>
          <a:spcPct val="0"/>
        </a:spcAft>
        <a:defRPr sz="5400">
          <a:solidFill>
            <a:srgbClr val="FFFFFF"/>
          </a:solidFill>
          <a:latin typeface="Times New Roman" pitchFamily="18" charset="0"/>
        </a:defRPr>
      </a:lvl4pPr>
      <a:lvl5pPr algn="ctr" rtl="0" eaLnBrk="0" fontAlgn="base" hangingPunct="0">
        <a:spcBef>
          <a:spcPct val="0"/>
        </a:spcBef>
        <a:spcAft>
          <a:spcPct val="0"/>
        </a:spcAft>
        <a:defRPr sz="5400">
          <a:solidFill>
            <a:srgbClr val="FFFFFF"/>
          </a:solidFill>
          <a:latin typeface="Times New Roman" pitchFamily="18" charset="0"/>
        </a:defRPr>
      </a:lvl5pPr>
      <a:lvl6pPr marL="457200" algn="ctr" rtl="0" fontAlgn="base">
        <a:spcBef>
          <a:spcPct val="0"/>
        </a:spcBef>
        <a:spcAft>
          <a:spcPct val="0"/>
        </a:spcAft>
        <a:defRPr sz="5400">
          <a:solidFill>
            <a:srgbClr val="FFFFFF"/>
          </a:solidFill>
          <a:latin typeface="Times New Roman" pitchFamily="18" charset="0"/>
        </a:defRPr>
      </a:lvl6pPr>
      <a:lvl7pPr marL="914400" algn="ctr" rtl="0" fontAlgn="base">
        <a:spcBef>
          <a:spcPct val="0"/>
        </a:spcBef>
        <a:spcAft>
          <a:spcPct val="0"/>
        </a:spcAft>
        <a:defRPr sz="5400">
          <a:solidFill>
            <a:srgbClr val="FFFFFF"/>
          </a:solidFill>
          <a:latin typeface="Times New Roman" pitchFamily="18" charset="0"/>
        </a:defRPr>
      </a:lvl7pPr>
      <a:lvl8pPr marL="1371600" algn="ctr" rtl="0" fontAlgn="base">
        <a:spcBef>
          <a:spcPct val="0"/>
        </a:spcBef>
        <a:spcAft>
          <a:spcPct val="0"/>
        </a:spcAft>
        <a:defRPr sz="5400">
          <a:solidFill>
            <a:srgbClr val="FFFFFF"/>
          </a:solidFill>
          <a:latin typeface="Times New Roman" pitchFamily="18" charset="0"/>
        </a:defRPr>
      </a:lvl8pPr>
      <a:lvl9pPr marL="1828800" algn="ctr" rtl="0" fontAlgn="base">
        <a:spcBef>
          <a:spcPct val="0"/>
        </a:spcBef>
        <a:spcAft>
          <a:spcPct val="0"/>
        </a:spcAft>
        <a:defRPr sz="5400">
          <a:solidFill>
            <a:srgbClr val="FFFFFF"/>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rtl="0" eaLnBrk="0" fontAlgn="base" hangingPunct="0">
        <a:spcBef>
          <a:spcPct val="20000"/>
        </a:spcBef>
        <a:spcAft>
          <a:spcPct val="0"/>
        </a:spcAft>
        <a:buClr>
          <a:srgbClr val="948774"/>
        </a:buClr>
        <a:buFont typeface="Arial" charset="0"/>
        <a:buChar char="•"/>
        <a:defRPr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7EB8E7"/>
        </a:buClr>
        <a:buFont typeface="Arial" charset="0"/>
        <a:buChar char="•"/>
        <a:defRPr sz="1600" kern="1200">
          <a:solidFill>
            <a:schemeClr val="tx2"/>
          </a:solidFill>
          <a:latin typeface="+mn-lt"/>
          <a:ea typeface="+mn-ea"/>
          <a:cs typeface="+mn-cs"/>
        </a:defRPr>
      </a:lvl4pPr>
      <a:lvl5pPr marL="2057400" indent="-228600" algn="l" rtl="0" eaLnBrk="0" fontAlgn="base" hangingPunct="0">
        <a:spcBef>
          <a:spcPct val="20000"/>
        </a:spcBef>
        <a:spcAft>
          <a:spcPct val="0"/>
        </a:spcAft>
        <a:buClr>
          <a:srgbClr val="E3B651"/>
        </a:buClr>
        <a:buFont typeface="Arial"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7242175" cy="1981200"/>
            <a:chOff x="0" y="0"/>
            <a:chExt cx="4562" cy="1248"/>
          </a:xfrm>
        </p:grpSpPr>
        <p:sp>
          <p:nvSpPr>
            <p:cNvPr id="5017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ru-RU"/>
            </a:p>
          </p:txBody>
        </p:sp>
        <p:sp>
          <p:nvSpPr>
            <p:cNvPr id="5018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grpSp>
      <p:sp>
        <p:nvSpPr>
          <p:cNvPr id="5018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018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018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fld id="{9060EE0B-4CBE-46B0-BD04-73F416AD2AEF}" type="datetime1">
              <a:rPr lang="ru-RU"/>
              <a:pPr>
                <a:defRPr/>
              </a:pPr>
              <a:t>27.04.2014</a:t>
            </a:fld>
            <a:endParaRPr lang="ru-RU"/>
          </a:p>
        </p:txBody>
      </p:sp>
      <p:sp>
        <p:nvSpPr>
          <p:cNvPr id="5018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ru-RU"/>
          </a:p>
        </p:txBody>
      </p:sp>
      <p:sp>
        <p:nvSpPr>
          <p:cNvPr id="5018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FAD20451-0636-4A31-BF15-A75F8126E6B4}"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02"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5474082B-BB83-4DCF-8409-5E8F51B3D55B}" type="datetime1">
              <a:rPr lang="ru-RU"/>
              <a:pPr>
                <a:defRPr/>
              </a:pPr>
              <a:t>27.04.2014</a:t>
            </a:fld>
            <a:endParaRPr lang="ru-RU"/>
          </a:p>
        </p:txBody>
      </p:sp>
      <p:sp>
        <p:nvSpPr>
          <p:cNvPr id="2" name="Заголовок 1"/>
          <p:cNvSpPr>
            <a:spLocks noGrp="1"/>
          </p:cNvSpPr>
          <p:nvPr>
            <p:ph type="ctrTitle"/>
          </p:nvPr>
        </p:nvSpPr>
        <p:spPr>
          <a:xfrm>
            <a:off x="251520" y="3068960"/>
            <a:ext cx="8686800" cy="1470025"/>
          </a:xfrm>
        </p:spPr>
        <p:txBody>
          <a:bodyPr/>
          <a:lstStyle/>
          <a:p>
            <a:pPr eaLnBrk="1" fontAlgn="auto" hangingPunct="1">
              <a:spcAft>
                <a:spcPts val="0"/>
              </a:spcAft>
              <a:defRPr/>
            </a:pPr>
            <a:r>
              <a:rPr lang="ru-RU" dirty="0" err="1" smtClean="0"/>
              <a:t>Бактерії</a:t>
            </a:r>
            <a:r>
              <a:rPr lang="ru-RU" dirty="0" smtClean="0"/>
              <a:t> в </a:t>
            </a:r>
            <a:r>
              <a:rPr lang="ru-RU" dirty="0" err="1" smtClean="0"/>
              <a:t>житті</a:t>
            </a:r>
            <a:r>
              <a:rPr lang="ru-RU" dirty="0" smtClean="0"/>
              <a:t> </a:t>
            </a:r>
            <a:r>
              <a:rPr lang="ru-RU" dirty="0" err="1" smtClean="0"/>
              <a:t>людини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B89AD22E-FA37-4F8D-9A79-CBC1840F9A1B}" type="datetime1">
              <a:rPr lang="ru-RU"/>
              <a:pPr>
                <a:defRPr/>
              </a:pPr>
              <a:t>27.04.2014</a:t>
            </a:fld>
            <a:endParaRPr lang="ru-RU"/>
          </a:p>
        </p:txBody>
      </p:sp>
      <p:pic>
        <p:nvPicPr>
          <p:cNvPr id="34818" name="Picture 3"/>
          <p:cNvPicPr>
            <a:picLocks noChangeAspect="1" noChangeArrowheads="1"/>
          </p:cNvPicPr>
          <p:nvPr/>
        </p:nvPicPr>
        <p:blipFill>
          <a:blip r:embed="rId2"/>
          <a:srcRect/>
          <a:stretch>
            <a:fillRect/>
          </a:stretch>
        </p:blipFill>
        <p:spPr bwMode="auto">
          <a:xfrm>
            <a:off x="5148263" y="3789363"/>
            <a:ext cx="3779837" cy="2857500"/>
          </a:xfrm>
          <a:prstGeom prst="rect">
            <a:avLst/>
          </a:prstGeom>
          <a:noFill/>
          <a:ln w="9525">
            <a:noFill/>
            <a:miter lim="800000"/>
            <a:headEnd/>
            <a:tailEnd/>
          </a:ln>
        </p:spPr>
      </p:pic>
      <p:pic>
        <p:nvPicPr>
          <p:cNvPr id="34819" name="Picture 2"/>
          <p:cNvPicPr>
            <a:picLocks noChangeAspect="1" noChangeArrowheads="1"/>
          </p:cNvPicPr>
          <p:nvPr/>
        </p:nvPicPr>
        <p:blipFill>
          <a:blip r:embed="rId3"/>
          <a:srcRect/>
          <a:stretch>
            <a:fillRect/>
          </a:stretch>
        </p:blipFill>
        <p:spPr bwMode="auto">
          <a:xfrm>
            <a:off x="5164138" y="1700213"/>
            <a:ext cx="3781425" cy="2376487"/>
          </a:xfrm>
          <a:prstGeom prst="rect">
            <a:avLst/>
          </a:prstGeom>
          <a:noFill/>
          <a:ln w="9525">
            <a:noFill/>
            <a:miter lim="800000"/>
            <a:headEnd/>
            <a:tailEnd/>
          </a:ln>
        </p:spPr>
      </p:pic>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err="1"/>
              <a:t>Харчова</a:t>
            </a:r>
            <a:r>
              <a:rPr lang="ru-RU" dirty="0"/>
              <a:t> </a:t>
            </a:r>
            <a:r>
              <a:rPr lang="ru-RU" dirty="0" err="1"/>
              <a:t>промисловість</a:t>
            </a:r>
            <a:endParaRPr lang="ru-RU" dirty="0"/>
          </a:p>
        </p:txBody>
      </p:sp>
      <p:sp>
        <p:nvSpPr>
          <p:cNvPr id="3" name="Объект 2"/>
          <p:cNvSpPr>
            <a:spLocks noGrp="1"/>
          </p:cNvSpPr>
          <p:nvPr>
            <p:ph idx="1"/>
          </p:nvPr>
        </p:nvSpPr>
        <p:spPr>
          <a:xfrm>
            <a:off x="271463" y="1581150"/>
            <a:ext cx="4906962" cy="4991100"/>
          </a:xfrm>
        </p:spPr>
        <p:txBody>
          <a:bodyPr rtlCol="0">
            <a:normAutofit fontScale="92500" lnSpcReduction="20000"/>
          </a:bodyPr>
          <a:lstStyle/>
          <a:p>
            <a:pPr eaLnBrk="1" fontAlgn="auto" hangingPunct="1">
              <a:spcAft>
                <a:spcPts val="0"/>
              </a:spcAft>
              <a:defRPr/>
            </a:pPr>
            <a:r>
              <a:rPr lang="ru-RU" dirty="0"/>
              <a:t>В </a:t>
            </a:r>
            <a:r>
              <a:rPr lang="ru-RU" dirty="0" err="1"/>
              <a:t>даний</a:t>
            </a:r>
            <a:r>
              <a:rPr lang="ru-RU" dirty="0"/>
              <a:t> час </a:t>
            </a:r>
            <a:r>
              <a:rPr lang="ru-RU" dirty="0" err="1"/>
              <a:t>бактерії</a:t>
            </a:r>
            <a:r>
              <a:rPr lang="ru-RU" dirty="0"/>
              <a:t> </a:t>
            </a:r>
            <a:r>
              <a:rPr lang="ru-RU" dirty="0" err="1"/>
              <a:t>застосовуються</a:t>
            </a:r>
            <a:r>
              <a:rPr lang="ru-RU" dirty="0"/>
              <a:t> </a:t>
            </a:r>
            <a:r>
              <a:rPr lang="ru-RU" dirty="0" err="1"/>
              <a:t>цією</a:t>
            </a:r>
            <a:r>
              <a:rPr lang="ru-RU" dirty="0"/>
              <a:t> </a:t>
            </a:r>
            <a:r>
              <a:rPr lang="ru-RU" dirty="0" err="1"/>
              <a:t>галуззю</a:t>
            </a:r>
            <a:r>
              <a:rPr lang="ru-RU" dirty="0"/>
              <a:t> в основному для </a:t>
            </a:r>
            <a:r>
              <a:rPr lang="ru-RU" dirty="0" err="1"/>
              <a:t>виробництва</a:t>
            </a:r>
            <a:r>
              <a:rPr lang="ru-RU" dirty="0"/>
              <a:t> </a:t>
            </a:r>
            <a:r>
              <a:rPr lang="ru-RU" dirty="0" err="1"/>
              <a:t>сирів</a:t>
            </a:r>
            <a:r>
              <a:rPr lang="ru-RU" dirty="0"/>
              <a:t>, </a:t>
            </a:r>
            <a:r>
              <a:rPr lang="ru-RU" dirty="0" err="1"/>
              <a:t>інших</a:t>
            </a:r>
            <a:r>
              <a:rPr lang="ru-RU" dirty="0"/>
              <a:t> </a:t>
            </a:r>
            <a:r>
              <a:rPr lang="ru-RU" dirty="0" err="1"/>
              <a:t>кисломолочних</a:t>
            </a:r>
            <a:r>
              <a:rPr lang="ru-RU" dirty="0"/>
              <a:t> </a:t>
            </a:r>
            <a:r>
              <a:rPr lang="ru-RU" dirty="0" err="1"/>
              <a:t>продуктів</a:t>
            </a:r>
            <a:r>
              <a:rPr lang="ru-RU" dirty="0"/>
              <a:t> і оцту. </a:t>
            </a:r>
            <a:r>
              <a:rPr lang="ru-RU" dirty="0" err="1"/>
              <a:t>Головні</a:t>
            </a:r>
            <a:r>
              <a:rPr lang="ru-RU" dirty="0"/>
              <a:t> </a:t>
            </a:r>
            <a:r>
              <a:rPr lang="ru-RU" dirty="0" err="1"/>
              <a:t>хімічні</a:t>
            </a:r>
            <a:r>
              <a:rPr lang="ru-RU" dirty="0"/>
              <a:t> </a:t>
            </a:r>
            <a:r>
              <a:rPr lang="ru-RU" dirty="0" err="1"/>
              <a:t>реакції</a:t>
            </a:r>
            <a:r>
              <a:rPr lang="ru-RU" dirty="0"/>
              <a:t> тут - </a:t>
            </a:r>
            <a:r>
              <a:rPr lang="ru-RU" dirty="0" err="1"/>
              <a:t>утворення</a:t>
            </a:r>
            <a:r>
              <a:rPr lang="ru-RU" dirty="0"/>
              <a:t> кислот. Так, при </a:t>
            </a:r>
            <a:r>
              <a:rPr lang="ru-RU" dirty="0" err="1"/>
              <a:t>отриманні</a:t>
            </a:r>
            <a:r>
              <a:rPr lang="ru-RU" dirty="0"/>
              <a:t> оцту </a:t>
            </a:r>
            <a:r>
              <a:rPr lang="ru-RU" dirty="0" err="1"/>
              <a:t>бактерії</a:t>
            </a:r>
            <a:r>
              <a:rPr lang="ru-RU" dirty="0"/>
              <a:t> роду </a:t>
            </a:r>
            <a:r>
              <a:rPr lang="en-US" dirty="0" err="1"/>
              <a:t>Acetobacter</a:t>
            </a:r>
            <a:r>
              <a:rPr lang="en-US" dirty="0"/>
              <a:t> </a:t>
            </a:r>
            <a:r>
              <a:rPr lang="ru-RU" dirty="0" err="1"/>
              <a:t>окислюють</a:t>
            </a:r>
            <a:r>
              <a:rPr lang="ru-RU" dirty="0"/>
              <a:t> </a:t>
            </a:r>
            <a:r>
              <a:rPr lang="ru-RU" dirty="0" err="1"/>
              <a:t>етиловий</a:t>
            </a:r>
            <a:r>
              <a:rPr lang="ru-RU" dirty="0"/>
              <a:t> спирт, </a:t>
            </a:r>
            <a:r>
              <a:rPr lang="ru-RU" dirty="0" err="1"/>
              <a:t>що</a:t>
            </a:r>
            <a:r>
              <a:rPr lang="ru-RU" dirty="0"/>
              <a:t> </a:t>
            </a:r>
            <a:r>
              <a:rPr lang="ru-RU" dirty="0" err="1"/>
              <a:t>міститься</a:t>
            </a:r>
            <a:r>
              <a:rPr lang="ru-RU" dirty="0"/>
              <a:t> в </a:t>
            </a:r>
            <a:r>
              <a:rPr lang="ru-RU" dirty="0" err="1"/>
              <a:t>сидрі</a:t>
            </a:r>
            <a:r>
              <a:rPr lang="ru-RU" dirty="0"/>
              <a:t> </a:t>
            </a:r>
            <a:r>
              <a:rPr lang="ru-RU" dirty="0" err="1"/>
              <a:t>або</a:t>
            </a:r>
            <a:r>
              <a:rPr lang="ru-RU" dirty="0"/>
              <a:t> </a:t>
            </a:r>
            <a:r>
              <a:rPr lang="ru-RU" dirty="0" err="1"/>
              <a:t>інших</a:t>
            </a:r>
            <a:r>
              <a:rPr lang="ru-RU" dirty="0"/>
              <a:t> </a:t>
            </a:r>
            <a:r>
              <a:rPr lang="ru-RU" dirty="0" err="1"/>
              <a:t>рідинах</a:t>
            </a:r>
            <a:r>
              <a:rPr lang="ru-RU" dirty="0"/>
              <a:t>, до </a:t>
            </a:r>
            <a:r>
              <a:rPr lang="ru-RU" dirty="0" err="1"/>
              <a:t>оцтової</a:t>
            </a:r>
            <a:r>
              <a:rPr lang="ru-RU" dirty="0"/>
              <a:t> </a:t>
            </a:r>
            <a:r>
              <a:rPr lang="ru-RU" dirty="0" err="1"/>
              <a:t>кислоти</a:t>
            </a:r>
            <a:r>
              <a:rPr lang="ru-RU" dirty="0"/>
              <a:t>. </a:t>
            </a:r>
            <a:r>
              <a:rPr lang="ru-RU" dirty="0" err="1"/>
              <a:t>Аналогічні</a:t>
            </a:r>
            <a:r>
              <a:rPr lang="ru-RU" dirty="0"/>
              <a:t> </a:t>
            </a:r>
            <a:r>
              <a:rPr lang="ru-RU" dirty="0" err="1"/>
              <a:t>процеси</a:t>
            </a:r>
            <a:r>
              <a:rPr lang="ru-RU" dirty="0"/>
              <a:t> </a:t>
            </a:r>
            <a:r>
              <a:rPr lang="ru-RU" dirty="0" err="1"/>
              <a:t>відбуваються</a:t>
            </a:r>
            <a:r>
              <a:rPr lang="ru-RU" dirty="0"/>
              <a:t> при </a:t>
            </a:r>
            <a:r>
              <a:rPr lang="ru-RU" dirty="0" err="1"/>
              <a:t>квашенні</a:t>
            </a:r>
            <a:r>
              <a:rPr lang="ru-RU" dirty="0"/>
              <a:t> </a:t>
            </a:r>
            <a:r>
              <a:rPr lang="ru-RU" dirty="0" err="1"/>
              <a:t>капусти</a:t>
            </a:r>
            <a:r>
              <a:rPr lang="ru-RU" dirty="0"/>
              <a:t>: </a:t>
            </a:r>
            <a:r>
              <a:rPr lang="ru-RU" dirty="0" err="1"/>
              <a:t>анаеробні</a:t>
            </a:r>
            <a:r>
              <a:rPr lang="ru-RU" dirty="0"/>
              <a:t> </a:t>
            </a:r>
            <a:r>
              <a:rPr lang="ru-RU" dirty="0" err="1"/>
              <a:t>бактерії</a:t>
            </a:r>
            <a:r>
              <a:rPr lang="ru-RU" dirty="0"/>
              <a:t> </a:t>
            </a:r>
            <a:r>
              <a:rPr lang="ru-RU" dirty="0" err="1"/>
              <a:t>зброджують</a:t>
            </a:r>
            <a:r>
              <a:rPr lang="ru-RU" dirty="0"/>
              <a:t> </a:t>
            </a:r>
            <a:r>
              <a:rPr lang="ru-RU" dirty="0" err="1"/>
              <a:t>цукор</a:t>
            </a:r>
            <a:r>
              <a:rPr lang="ru-RU" dirty="0"/>
              <a:t>, </a:t>
            </a:r>
            <a:r>
              <a:rPr lang="ru-RU" dirty="0" err="1"/>
              <a:t>що</a:t>
            </a:r>
            <a:r>
              <a:rPr lang="ru-RU" dirty="0"/>
              <a:t> </a:t>
            </a:r>
            <a:r>
              <a:rPr lang="ru-RU" dirty="0" err="1"/>
              <a:t>містяться</a:t>
            </a:r>
            <a:r>
              <a:rPr lang="ru-RU" dirty="0"/>
              <a:t> в листках </a:t>
            </a:r>
            <a:r>
              <a:rPr lang="ru-RU" dirty="0" err="1"/>
              <a:t>цієї</a:t>
            </a:r>
            <a:r>
              <a:rPr lang="ru-RU" dirty="0"/>
              <a:t> </a:t>
            </a:r>
            <a:r>
              <a:rPr lang="ru-RU" dirty="0" err="1"/>
              <a:t>рослини</a:t>
            </a:r>
            <a:r>
              <a:rPr lang="ru-RU" dirty="0"/>
              <a:t>, до </a:t>
            </a:r>
            <a:r>
              <a:rPr lang="ru-RU" dirty="0" err="1"/>
              <a:t>молочної</a:t>
            </a:r>
            <a:r>
              <a:rPr lang="ru-RU" dirty="0"/>
              <a:t> </a:t>
            </a:r>
            <a:r>
              <a:rPr lang="ru-RU" dirty="0" err="1"/>
              <a:t>кислоти</a:t>
            </a:r>
            <a:r>
              <a:rPr lang="ru-RU" dirty="0"/>
              <a:t>, а </a:t>
            </a:r>
            <a:r>
              <a:rPr lang="ru-RU" dirty="0" err="1"/>
              <a:t>також</a:t>
            </a:r>
            <a:r>
              <a:rPr lang="ru-RU" dirty="0"/>
              <a:t> </a:t>
            </a:r>
            <a:r>
              <a:rPr lang="ru-RU" dirty="0" err="1"/>
              <a:t>оцтової</a:t>
            </a:r>
            <a:r>
              <a:rPr lang="ru-RU" dirty="0"/>
              <a:t> </a:t>
            </a:r>
            <a:r>
              <a:rPr lang="ru-RU" dirty="0" err="1"/>
              <a:t>кислоти</a:t>
            </a:r>
            <a:r>
              <a:rPr lang="ru-RU" dirty="0"/>
              <a:t> і </a:t>
            </a:r>
            <a:r>
              <a:rPr lang="ru-RU" dirty="0" err="1"/>
              <a:t>різних</a:t>
            </a:r>
            <a:r>
              <a:rPr lang="ru-RU" dirty="0"/>
              <a:t> </a:t>
            </a:r>
            <a:r>
              <a:rPr lang="ru-RU" dirty="0" err="1"/>
              <a:t>спиртів</a:t>
            </a:r>
            <a:r>
              <a:rPr lang="ru-RU"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3C2A61D8-3412-40A0-BA3A-12EC3C6140B1}"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err="1"/>
              <a:t>Вилуговування</a:t>
            </a:r>
            <a:r>
              <a:rPr lang="ru-RU" dirty="0"/>
              <a:t> руд</a:t>
            </a:r>
          </a:p>
        </p:txBody>
      </p:sp>
      <p:sp>
        <p:nvSpPr>
          <p:cNvPr id="3" name="Объект 2"/>
          <p:cNvSpPr>
            <a:spLocks noGrp="1"/>
          </p:cNvSpPr>
          <p:nvPr>
            <p:ph idx="1"/>
          </p:nvPr>
        </p:nvSpPr>
        <p:spPr>
          <a:xfrm>
            <a:off x="4275138" y="1844675"/>
            <a:ext cx="4402137" cy="4852988"/>
          </a:xfrm>
        </p:spPr>
        <p:txBody>
          <a:bodyPr rtlCol="0">
            <a:normAutofit fontScale="85000" lnSpcReduction="10000"/>
          </a:bodyPr>
          <a:lstStyle/>
          <a:p>
            <a:pPr eaLnBrk="1" fontAlgn="auto" hangingPunct="1">
              <a:spcAft>
                <a:spcPts val="0"/>
              </a:spcAft>
              <a:defRPr/>
            </a:pPr>
            <a:r>
              <a:rPr lang="ru-RU" dirty="0" err="1"/>
              <a:t>Бактерії</a:t>
            </a:r>
            <a:r>
              <a:rPr lang="ru-RU" dirty="0"/>
              <a:t> </a:t>
            </a:r>
            <a:r>
              <a:rPr lang="ru-RU" dirty="0" err="1"/>
              <a:t>застосовуються</a:t>
            </a:r>
            <a:r>
              <a:rPr lang="ru-RU" dirty="0"/>
              <a:t> для </a:t>
            </a:r>
            <a:r>
              <a:rPr lang="ru-RU" dirty="0" err="1"/>
              <a:t>вилуговування</a:t>
            </a:r>
            <a:r>
              <a:rPr lang="ru-RU" dirty="0"/>
              <a:t> </a:t>
            </a:r>
            <a:r>
              <a:rPr lang="ru-RU" dirty="0" err="1"/>
              <a:t>бідних</a:t>
            </a:r>
            <a:r>
              <a:rPr lang="ru-RU" dirty="0"/>
              <a:t> руд, </a:t>
            </a:r>
            <a:r>
              <a:rPr lang="ru-RU" dirty="0" err="1"/>
              <a:t>тобто</a:t>
            </a:r>
            <a:r>
              <a:rPr lang="ru-RU" dirty="0"/>
              <a:t> </a:t>
            </a:r>
            <a:r>
              <a:rPr lang="ru-RU" dirty="0" err="1"/>
              <a:t>переведення</a:t>
            </a:r>
            <a:r>
              <a:rPr lang="ru-RU" dirty="0"/>
              <a:t> з них у </a:t>
            </a:r>
            <a:r>
              <a:rPr lang="ru-RU" dirty="0" err="1"/>
              <a:t>розчин</a:t>
            </a:r>
            <a:r>
              <a:rPr lang="ru-RU" dirty="0"/>
              <a:t> солей </a:t>
            </a:r>
            <a:r>
              <a:rPr lang="ru-RU" dirty="0" err="1"/>
              <a:t>цінних</a:t>
            </a:r>
            <a:r>
              <a:rPr lang="ru-RU" dirty="0"/>
              <a:t> </a:t>
            </a:r>
            <a:r>
              <a:rPr lang="ru-RU" dirty="0" err="1"/>
              <a:t>металів</a:t>
            </a:r>
            <a:r>
              <a:rPr lang="ru-RU" dirty="0"/>
              <a:t>, в першу </a:t>
            </a:r>
            <a:r>
              <a:rPr lang="ru-RU" dirty="0" err="1"/>
              <a:t>чергу</a:t>
            </a:r>
            <a:r>
              <a:rPr lang="ru-RU" dirty="0"/>
              <a:t> </a:t>
            </a:r>
            <a:r>
              <a:rPr lang="ru-RU" dirty="0" err="1"/>
              <a:t>міді</a:t>
            </a:r>
            <a:r>
              <a:rPr lang="ru-RU" dirty="0"/>
              <a:t> (</a:t>
            </a:r>
            <a:r>
              <a:rPr lang="en-US" dirty="0"/>
              <a:t>Cu) </a:t>
            </a:r>
            <a:r>
              <a:rPr lang="ru-RU" dirty="0"/>
              <a:t>та урану (</a:t>
            </a:r>
            <a:r>
              <a:rPr lang="en-US" dirty="0"/>
              <a:t>U). </a:t>
            </a:r>
            <a:r>
              <a:rPr lang="ru-RU" dirty="0"/>
              <a:t>Приклад - </a:t>
            </a:r>
            <a:r>
              <a:rPr lang="ru-RU" dirty="0" err="1"/>
              <a:t>переробка</a:t>
            </a:r>
            <a:r>
              <a:rPr lang="ru-RU" dirty="0"/>
              <a:t> </a:t>
            </a:r>
            <a:r>
              <a:rPr lang="ru-RU" dirty="0" err="1"/>
              <a:t>халькопіриту</a:t>
            </a:r>
            <a:r>
              <a:rPr lang="ru-RU" dirty="0"/>
              <a:t>, </a:t>
            </a:r>
            <a:r>
              <a:rPr lang="ru-RU" dirty="0" err="1"/>
              <a:t>або</a:t>
            </a:r>
            <a:r>
              <a:rPr lang="ru-RU" dirty="0"/>
              <a:t> </a:t>
            </a:r>
            <a:r>
              <a:rPr lang="ru-RU" dirty="0" err="1"/>
              <a:t>мідного</a:t>
            </a:r>
            <a:r>
              <a:rPr lang="ru-RU" dirty="0"/>
              <a:t> колчедану (</a:t>
            </a:r>
            <a:r>
              <a:rPr lang="en-US" dirty="0"/>
              <a:t>CuFeS2). </a:t>
            </a:r>
            <a:r>
              <a:rPr lang="ru-RU" dirty="0"/>
              <a:t>Купи </a:t>
            </a:r>
            <a:r>
              <a:rPr lang="ru-RU" dirty="0" err="1"/>
              <a:t>цієї</a:t>
            </a:r>
            <a:r>
              <a:rPr lang="ru-RU" dirty="0"/>
              <a:t> </a:t>
            </a:r>
            <a:r>
              <a:rPr lang="ru-RU" dirty="0" err="1"/>
              <a:t>руди</a:t>
            </a:r>
            <a:r>
              <a:rPr lang="ru-RU" dirty="0"/>
              <a:t> </a:t>
            </a:r>
            <a:r>
              <a:rPr lang="ru-RU" dirty="0" err="1"/>
              <a:t>періодично</a:t>
            </a:r>
            <a:r>
              <a:rPr lang="ru-RU" dirty="0"/>
              <a:t> </a:t>
            </a:r>
            <a:r>
              <a:rPr lang="ru-RU" dirty="0" err="1"/>
              <a:t>поливають</a:t>
            </a:r>
            <a:r>
              <a:rPr lang="ru-RU" dirty="0"/>
              <a:t> водою, в </a:t>
            </a:r>
            <a:r>
              <a:rPr lang="ru-RU" dirty="0" err="1"/>
              <a:t>якій</a:t>
            </a:r>
            <a:r>
              <a:rPr lang="ru-RU" dirty="0"/>
              <a:t> </a:t>
            </a:r>
            <a:r>
              <a:rPr lang="ru-RU" dirty="0" err="1"/>
              <a:t>присутні</a:t>
            </a:r>
            <a:r>
              <a:rPr lang="ru-RU" dirty="0"/>
              <a:t> </a:t>
            </a:r>
            <a:r>
              <a:rPr lang="ru-RU" dirty="0" err="1"/>
              <a:t>хемолітотрофні</a:t>
            </a:r>
            <a:r>
              <a:rPr lang="ru-RU" dirty="0"/>
              <a:t> </a:t>
            </a:r>
            <a:r>
              <a:rPr lang="ru-RU" dirty="0" err="1"/>
              <a:t>бактерії</a:t>
            </a:r>
            <a:r>
              <a:rPr lang="ru-RU" dirty="0"/>
              <a:t> роду </a:t>
            </a:r>
            <a:r>
              <a:rPr lang="en-US" dirty="0" err="1"/>
              <a:t>Thiobacillus</a:t>
            </a:r>
            <a:r>
              <a:rPr lang="en-US" dirty="0"/>
              <a:t>. </a:t>
            </a:r>
            <a:r>
              <a:rPr lang="ru-RU" dirty="0"/>
              <a:t>У </a:t>
            </a:r>
            <a:r>
              <a:rPr lang="ru-RU" dirty="0" err="1"/>
              <a:t>процесі</a:t>
            </a:r>
            <a:r>
              <a:rPr lang="ru-RU" dirty="0"/>
              <a:t> </a:t>
            </a:r>
            <a:r>
              <a:rPr lang="ru-RU" dirty="0" err="1"/>
              <a:t>своєї</a:t>
            </a:r>
            <a:r>
              <a:rPr lang="ru-RU" dirty="0"/>
              <a:t> </a:t>
            </a:r>
            <a:r>
              <a:rPr lang="ru-RU" dirty="0" err="1"/>
              <a:t>життєдіяльності</a:t>
            </a:r>
            <a:r>
              <a:rPr lang="ru-RU" dirty="0"/>
              <a:t> вони </a:t>
            </a:r>
            <a:r>
              <a:rPr lang="ru-RU" dirty="0" err="1"/>
              <a:t>окислюють</a:t>
            </a:r>
            <a:r>
              <a:rPr lang="ru-RU" dirty="0"/>
              <a:t> </a:t>
            </a:r>
            <a:r>
              <a:rPr lang="ru-RU" dirty="0" err="1"/>
              <a:t>сірку</a:t>
            </a:r>
            <a:r>
              <a:rPr lang="ru-RU" dirty="0"/>
              <a:t> (</a:t>
            </a:r>
            <a:r>
              <a:rPr lang="en-US" dirty="0"/>
              <a:t>S), </a:t>
            </a:r>
            <a:r>
              <a:rPr lang="ru-RU" dirty="0" err="1"/>
              <a:t>утворюючи</a:t>
            </a:r>
            <a:r>
              <a:rPr lang="ru-RU" dirty="0"/>
              <a:t> </a:t>
            </a:r>
            <a:r>
              <a:rPr lang="ru-RU" dirty="0" err="1"/>
              <a:t>розчинні</a:t>
            </a:r>
            <a:r>
              <a:rPr lang="ru-RU" dirty="0"/>
              <a:t> </a:t>
            </a:r>
            <a:r>
              <a:rPr lang="ru-RU" dirty="0" err="1"/>
              <a:t>сульфати</a:t>
            </a:r>
            <a:r>
              <a:rPr lang="ru-RU" dirty="0"/>
              <a:t> </a:t>
            </a:r>
            <a:r>
              <a:rPr lang="ru-RU" dirty="0" err="1"/>
              <a:t>міді</a:t>
            </a:r>
            <a:r>
              <a:rPr lang="ru-RU" dirty="0"/>
              <a:t> і </a:t>
            </a:r>
            <a:r>
              <a:rPr lang="ru-RU" dirty="0" err="1"/>
              <a:t>заліза</a:t>
            </a:r>
            <a:r>
              <a:rPr lang="ru-RU" dirty="0"/>
              <a:t>: </a:t>
            </a:r>
            <a:r>
              <a:rPr lang="en-US" dirty="0"/>
              <a:t>CuFeS2 + 4O2 = CuSO4 + FeSO4.</a:t>
            </a:r>
            <a:endParaRPr lang="ru-RU" dirty="0"/>
          </a:p>
        </p:txBody>
      </p:sp>
      <p:pic>
        <p:nvPicPr>
          <p:cNvPr id="35844" name="Picture 2"/>
          <p:cNvPicPr>
            <a:picLocks noChangeAspect="1" noChangeArrowheads="1"/>
          </p:cNvPicPr>
          <p:nvPr/>
        </p:nvPicPr>
        <p:blipFill>
          <a:blip r:embed="rId2"/>
          <a:srcRect/>
          <a:stretch>
            <a:fillRect/>
          </a:stretch>
        </p:blipFill>
        <p:spPr bwMode="auto">
          <a:xfrm>
            <a:off x="179388" y="1700213"/>
            <a:ext cx="4095750" cy="46148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51B4F1D0-1389-47B0-AC4F-7E9E8BCC12F6}"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err="1"/>
              <a:t>Переробка</a:t>
            </a:r>
            <a:r>
              <a:rPr lang="ru-RU" dirty="0"/>
              <a:t> </a:t>
            </a:r>
            <a:r>
              <a:rPr lang="ru-RU" dirty="0" err="1"/>
              <a:t>відходів</a:t>
            </a:r>
            <a:endParaRPr lang="ru-RU" dirty="0"/>
          </a:p>
        </p:txBody>
      </p:sp>
      <p:sp>
        <p:nvSpPr>
          <p:cNvPr id="36867" name="Объект 2"/>
          <p:cNvSpPr>
            <a:spLocks noGrp="1"/>
          </p:cNvSpPr>
          <p:nvPr>
            <p:ph idx="1"/>
          </p:nvPr>
        </p:nvSpPr>
        <p:spPr>
          <a:xfrm>
            <a:off x="179388" y="1600200"/>
            <a:ext cx="4679950" cy="5068888"/>
          </a:xfrm>
        </p:spPr>
        <p:txBody>
          <a:bodyPr/>
          <a:lstStyle/>
          <a:p>
            <a:pPr eaLnBrk="1" hangingPunct="1">
              <a:lnSpc>
                <a:spcPct val="80000"/>
              </a:lnSpc>
            </a:pPr>
            <a:r>
              <a:rPr lang="ru-RU" sz="2000" smtClean="0"/>
              <a:t>Бактерії служать також для перетворення відходів, наприклад стічних вод, в менш небезпечні або навіть корисні продукти. Стічні води - одна з гострих проблем сучасного людства. Їх повна мінералізація вимагає величезних кількостей кисню, і в звичайних водоймах, куди прийнято скидати ці відходи, його для їх «знешкодження» вже не вистачає. </a:t>
            </a:r>
          </a:p>
        </p:txBody>
      </p:sp>
      <p:pic>
        <p:nvPicPr>
          <p:cNvPr id="36868" name="Picture 2"/>
          <p:cNvPicPr>
            <a:picLocks noChangeAspect="1" noChangeArrowheads="1"/>
          </p:cNvPicPr>
          <p:nvPr/>
        </p:nvPicPr>
        <p:blipFill>
          <a:blip r:embed="rId2"/>
          <a:srcRect/>
          <a:stretch>
            <a:fillRect/>
          </a:stretch>
        </p:blipFill>
        <p:spPr bwMode="auto">
          <a:xfrm>
            <a:off x="4787900" y="3424238"/>
            <a:ext cx="4183063" cy="3217862"/>
          </a:xfrm>
          <a:prstGeom prst="rect">
            <a:avLst/>
          </a:prstGeom>
          <a:noFill/>
          <a:ln w="9525">
            <a:noFill/>
            <a:miter lim="800000"/>
            <a:headEnd/>
            <a:tailEnd/>
          </a:ln>
        </p:spPr>
      </p:pic>
      <p:pic>
        <p:nvPicPr>
          <p:cNvPr id="36869" name="Picture 3"/>
          <p:cNvPicPr>
            <a:picLocks noChangeAspect="1" noChangeArrowheads="1"/>
          </p:cNvPicPr>
          <p:nvPr/>
        </p:nvPicPr>
        <p:blipFill>
          <a:blip r:embed="rId3"/>
          <a:srcRect/>
          <a:stretch>
            <a:fillRect/>
          </a:stretch>
        </p:blipFill>
        <p:spPr bwMode="auto">
          <a:xfrm>
            <a:off x="5310188" y="1550988"/>
            <a:ext cx="3149600" cy="2489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B2A08BF6-DC0B-449F-92DB-696FAC479E3E}"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err="1" smtClean="0"/>
              <a:t>Інші</a:t>
            </a:r>
            <a:r>
              <a:rPr lang="ru-RU" dirty="0" smtClean="0"/>
              <a:t> </a:t>
            </a:r>
            <a:r>
              <a:rPr lang="ru-RU" dirty="0"/>
              <a:t>шляхи </a:t>
            </a:r>
            <a:r>
              <a:rPr lang="ru-RU" dirty="0" err="1"/>
              <a:t>використання</a:t>
            </a:r>
            <a:endParaRPr lang="ru-RU" dirty="0"/>
          </a:p>
        </p:txBody>
      </p:sp>
      <p:sp>
        <p:nvSpPr>
          <p:cNvPr id="37891" name="Объект 2"/>
          <p:cNvSpPr>
            <a:spLocks noGrp="1"/>
          </p:cNvSpPr>
          <p:nvPr>
            <p:ph idx="1"/>
          </p:nvPr>
        </p:nvSpPr>
        <p:spPr/>
        <p:txBody>
          <a:bodyPr/>
          <a:lstStyle/>
          <a:p>
            <a:pPr eaLnBrk="1" hangingPunct="1"/>
            <a:r>
              <a:rPr lang="ru-RU" smtClean="0"/>
              <a:t>До інших важливих областей промислового застосування бактерій відноситься, наприклад, мочка льону, тобто відділення його прядильних волокон від інших частин рослини, а також виробництво антибіотиків, зокрема стрептоміцину (бактеріями роду </a:t>
            </a:r>
            <a:r>
              <a:rPr lang="en-US" smtClean="0"/>
              <a:t>Streptomyces).</a:t>
            </a:r>
            <a:endParaRPr lang="ru-RU" smtClean="0"/>
          </a:p>
        </p:txBody>
      </p:sp>
      <p:pic>
        <p:nvPicPr>
          <p:cNvPr id="37892" name="Picture 2"/>
          <p:cNvPicPr>
            <a:picLocks noChangeAspect="1" noChangeArrowheads="1"/>
          </p:cNvPicPr>
          <p:nvPr/>
        </p:nvPicPr>
        <p:blipFill>
          <a:blip r:embed="rId2"/>
          <a:srcRect/>
          <a:stretch>
            <a:fillRect/>
          </a:stretch>
        </p:blipFill>
        <p:spPr bwMode="auto">
          <a:xfrm>
            <a:off x="4859338" y="3913188"/>
            <a:ext cx="3384550" cy="2681287"/>
          </a:xfrm>
          <a:prstGeom prst="rect">
            <a:avLst/>
          </a:prstGeom>
          <a:noFill/>
          <a:ln w="9525">
            <a:noFill/>
            <a:miter lim="800000"/>
            <a:headEnd/>
            <a:tailEnd/>
          </a:ln>
        </p:spPr>
      </p:pic>
      <p:pic>
        <p:nvPicPr>
          <p:cNvPr id="37893" name="Picture 3"/>
          <p:cNvPicPr>
            <a:picLocks noChangeAspect="1" noChangeArrowheads="1"/>
          </p:cNvPicPr>
          <p:nvPr/>
        </p:nvPicPr>
        <p:blipFill>
          <a:blip r:embed="rId3"/>
          <a:srcRect t="7623" b="23528"/>
          <a:stretch>
            <a:fillRect/>
          </a:stretch>
        </p:blipFill>
        <p:spPr bwMode="auto">
          <a:xfrm>
            <a:off x="1116013" y="3860800"/>
            <a:ext cx="3070225" cy="27860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1"/>
          <p:cNvSpPr>
            <a:spLocks noGrp="1"/>
          </p:cNvSpPr>
          <p:nvPr>
            <p:ph type="dt" sz="quarter" idx="10"/>
          </p:nvPr>
        </p:nvSpPr>
        <p:spPr/>
        <p:txBody>
          <a:bodyPr/>
          <a:lstStyle/>
          <a:p>
            <a:pPr>
              <a:defRPr/>
            </a:pPr>
            <a:fld id="{976B3407-241F-49F3-95CC-A4BB3D9D8A18}" type="datetime1">
              <a:rPr lang="ru-RU"/>
              <a:pPr>
                <a:defRPr/>
              </a:pPr>
              <a:t>27.04.2014</a:t>
            </a:fld>
            <a:endParaRPr lang="ru-RU"/>
          </a:p>
        </p:txBody>
      </p:sp>
      <p:pic>
        <p:nvPicPr>
          <p:cNvPr id="38914" name="Заголовок 1"/>
          <p:cNvPicPr>
            <a:picLocks noGrp="1" noChangeArrowheads="1"/>
          </p:cNvPicPr>
          <p:nvPr>
            <p:ph type="title" idx="4294967295"/>
          </p:nvPr>
        </p:nvPicPr>
        <p:blipFill>
          <a:blip r:embed="rId2"/>
          <a:srcRect/>
          <a:stretch>
            <a:fillRect/>
          </a:stretch>
        </p:blipFill>
        <p:spPr>
          <a:xfrm>
            <a:off x="250825" y="1989138"/>
            <a:ext cx="8699500" cy="1506537"/>
          </a:xfrm>
          <a:solidFill>
            <a:srgbClr val="993366"/>
          </a:solidFill>
        </p:spPr>
      </p:pic>
      <p:sp>
        <p:nvSpPr>
          <p:cNvPr id="38915" name="WordArt 3"/>
          <p:cNvSpPr>
            <a:spLocks noChangeArrowheads="1" noChangeShapeType="1" noTextEdit="1"/>
          </p:cNvSpPr>
          <p:nvPr/>
        </p:nvSpPr>
        <p:spPr bwMode="auto">
          <a:xfrm>
            <a:off x="3635375" y="5229225"/>
            <a:ext cx="4845050" cy="942975"/>
          </a:xfrm>
          <a:prstGeom prst="rect">
            <a:avLst/>
          </a:prstGeom>
        </p:spPr>
        <p:txBody>
          <a:bodyPr wrap="none" fromWordArt="1">
            <a:prstTxWarp prst="textDoubleWave1">
              <a:avLst>
                <a:gd name="adj1" fmla="val 6500"/>
                <a:gd name="adj2" fmla="val 0"/>
              </a:avLst>
            </a:prstTxWarp>
          </a:bodyPr>
          <a:lstStyle/>
          <a:p>
            <a:pPr algn="ctr"/>
            <a:r>
              <a:rPr lang="ru-RU" sz="3600" i="1" kern="10" spc="-360">
                <a:ln w="12700">
                  <a:solidFill>
                    <a:srgbClr val="000099"/>
                  </a:solidFill>
                  <a:round/>
                  <a:headEnd/>
                  <a:tailEnd/>
                </a:ln>
                <a:solidFill>
                  <a:srgbClr val="33CCFF"/>
                </a:solidFill>
                <a:effectLst>
                  <a:outerShdw dist="125724" dir="18900000" algn="ctr" rotWithShape="0">
                    <a:srgbClr val="000099"/>
                  </a:outerShdw>
                </a:effectLst>
                <a:latin typeface="Haettenschweiler"/>
              </a:rPr>
              <a:t>Підготувала:Федоренко Катерина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E2978FE4-0DD0-457D-8960-610CB7271EE8}"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err="1"/>
              <a:t>Що</a:t>
            </a:r>
            <a:r>
              <a:rPr lang="ru-RU" dirty="0"/>
              <a:t> </a:t>
            </a:r>
            <a:r>
              <a:rPr lang="ru-RU" dirty="0" err="1"/>
              <a:t>таке</a:t>
            </a:r>
            <a:r>
              <a:rPr lang="ru-RU" dirty="0"/>
              <a:t> </a:t>
            </a:r>
            <a:r>
              <a:rPr lang="ru-RU" dirty="0" err="1"/>
              <a:t>бактерії</a:t>
            </a:r>
            <a:r>
              <a:rPr lang="ru-RU" dirty="0"/>
              <a:t>?</a:t>
            </a:r>
          </a:p>
        </p:txBody>
      </p:sp>
      <p:sp>
        <p:nvSpPr>
          <p:cNvPr id="26627" name="Объект 2"/>
          <p:cNvSpPr>
            <a:spLocks noGrp="1"/>
          </p:cNvSpPr>
          <p:nvPr>
            <p:ph idx="1"/>
          </p:nvPr>
        </p:nvSpPr>
        <p:spPr>
          <a:xfrm>
            <a:off x="457200" y="1600200"/>
            <a:ext cx="4546600" cy="4525963"/>
          </a:xfrm>
        </p:spPr>
        <p:txBody>
          <a:bodyPr/>
          <a:lstStyle/>
          <a:p>
            <a:pPr eaLnBrk="1" hangingPunct="1"/>
            <a:r>
              <a:rPr lang="ru-RU" smtClean="0"/>
              <a:t>Багато хто відразу уявляє жахливо шкідливі організми, що приносять тільки хвороби і заразу. Не треба забувати, що в природі існує велика кількість видів корисних одноклітинних організмів. Бактерії в житті людини відіграють важливу роль.</a:t>
            </a:r>
          </a:p>
        </p:txBody>
      </p:sp>
      <p:pic>
        <p:nvPicPr>
          <p:cNvPr id="26628" name="Picture 2"/>
          <p:cNvPicPr>
            <a:picLocks noChangeAspect="1" noChangeArrowheads="1"/>
          </p:cNvPicPr>
          <p:nvPr/>
        </p:nvPicPr>
        <p:blipFill>
          <a:blip r:embed="rId2"/>
          <a:srcRect/>
          <a:stretch>
            <a:fillRect/>
          </a:stretch>
        </p:blipFill>
        <p:spPr bwMode="auto">
          <a:xfrm>
            <a:off x="5237163" y="2492375"/>
            <a:ext cx="3754437" cy="3222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A96847DA-50CB-43DC-99FC-1B47C5E996C7}"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err="1"/>
              <a:t>Що</a:t>
            </a:r>
            <a:r>
              <a:rPr lang="ru-RU" dirty="0"/>
              <a:t> </a:t>
            </a:r>
            <a:r>
              <a:rPr lang="ru-RU" dirty="0" err="1"/>
              <a:t>таке</a:t>
            </a:r>
            <a:r>
              <a:rPr lang="ru-RU" dirty="0"/>
              <a:t> </a:t>
            </a:r>
            <a:r>
              <a:rPr lang="ru-RU" dirty="0" err="1"/>
              <a:t>бактерії</a:t>
            </a:r>
            <a:r>
              <a:rPr lang="ru-RU" dirty="0"/>
              <a:t>?</a:t>
            </a:r>
          </a:p>
        </p:txBody>
      </p:sp>
      <p:sp>
        <p:nvSpPr>
          <p:cNvPr id="27651" name="Объект 2"/>
          <p:cNvSpPr>
            <a:spLocks noGrp="1"/>
          </p:cNvSpPr>
          <p:nvPr>
            <p:ph idx="1"/>
          </p:nvPr>
        </p:nvSpPr>
        <p:spPr>
          <a:xfrm>
            <a:off x="457200" y="1600200"/>
            <a:ext cx="8229600" cy="2260600"/>
          </a:xfrm>
        </p:spPr>
        <p:txBody>
          <a:bodyPr/>
          <a:lstStyle/>
          <a:p>
            <a:pPr eaLnBrk="1" hangingPunct="1">
              <a:lnSpc>
                <a:spcPct val="80000"/>
              </a:lnSpc>
            </a:pPr>
            <a:r>
              <a:rPr lang="ru-RU" sz="2200" smtClean="0"/>
              <a:t>Відкриття бактерій було зроблено вченим А. Левенгуком в кінці </a:t>
            </a:r>
            <a:r>
              <a:rPr lang="en-US" sz="2200" smtClean="0"/>
              <a:t>XVII </a:t>
            </a:r>
            <a:r>
              <a:rPr lang="ru-RU" sz="2200" smtClean="0"/>
              <a:t>століття. На початку вивчення цих мікроорганізмів помилково вважали, що вони зароджуються в гнилих рештках флори і фауни. "Постулати Коха". Пізніше вчений Л. Пастер встановив, що вони походять тільки від інших живих бактерій і можуть викликати певні захворювання. </a:t>
            </a:r>
          </a:p>
        </p:txBody>
      </p:sp>
      <p:pic>
        <p:nvPicPr>
          <p:cNvPr id="27652" name="Picture 2"/>
          <p:cNvPicPr>
            <a:picLocks noChangeAspect="1" noChangeArrowheads="1"/>
          </p:cNvPicPr>
          <p:nvPr/>
        </p:nvPicPr>
        <p:blipFill>
          <a:blip r:embed="rId2"/>
          <a:srcRect/>
          <a:stretch>
            <a:fillRect/>
          </a:stretch>
        </p:blipFill>
        <p:spPr bwMode="auto">
          <a:xfrm>
            <a:off x="900113" y="3860800"/>
            <a:ext cx="2351087" cy="2647950"/>
          </a:xfrm>
          <a:prstGeom prst="rect">
            <a:avLst/>
          </a:prstGeom>
          <a:noFill/>
          <a:ln w="9525">
            <a:noFill/>
            <a:miter lim="800000"/>
            <a:headEnd/>
            <a:tailEnd/>
          </a:ln>
        </p:spPr>
      </p:pic>
      <p:pic>
        <p:nvPicPr>
          <p:cNvPr id="27653" name="Picture 3"/>
          <p:cNvPicPr>
            <a:picLocks noChangeAspect="1" noChangeArrowheads="1"/>
          </p:cNvPicPr>
          <p:nvPr/>
        </p:nvPicPr>
        <p:blipFill>
          <a:blip r:embed="rId3"/>
          <a:srcRect/>
          <a:stretch>
            <a:fillRect/>
          </a:stretch>
        </p:blipFill>
        <p:spPr bwMode="auto">
          <a:xfrm>
            <a:off x="3571875" y="3860800"/>
            <a:ext cx="2220913" cy="2647950"/>
          </a:xfrm>
          <a:prstGeom prst="rect">
            <a:avLst/>
          </a:prstGeom>
          <a:noFill/>
          <a:ln w="9525">
            <a:noFill/>
            <a:miter lim="800000"/>
            <a:headEnd/>
            <a:tailEnd/>
          </a:ln>
        </p:spPr>
      </p:pic>
      <p:pic>
        <p:nvPicPr>
          <p:cNvPr id="27654" name="Picture 4"/>
          <p:cNvPicPr>
            <a:picLocks noChangeAspect="1" noChangeArrowheads="1"/>
          </p:cNvPicPr>
          <p:nvPr/>
        </p:nvPicPr>
        <p:blipFill>
          <a:blip r:embed="rId4"/>
          <a:srcRect/>
          <a:stretch>
            <a:fillRect/>
          </a:stretch>
        </p:blipFill>
        <p:spPr bwMode="auto">
          <a:xfrm>
            <a:off x="6084888" y="3860800"/>
            <a:ext cx="2011362" cy="26479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43D6D214-E41B-49BA-90F3-98AA2B83BF0C}"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err="1"/>
              <a:t>Що</a:t>
            </a:r>
            <a:r>
              <a:rPr lang="ru-RU" dirty="0"/>
              <a:t> </a:t>
            </a:r>
            <a:r>
              <a:rPr lang="ru-RU" dirty="0" err="1"/>
              <a:t>таке</a:t>
            </a:r>
            <a:r>
              <a:rPr lang="ru-RU" dirty="0"/>
              <a:t> </a:t>
            </a:r>
            <a:r>
              <a:rPr lang="ru-RU" dirty="0" err="1"/>
              <a:t>бактерії</a:t>
            </a:r>
            <a:r>
              <a:rPr lang="ru-RU" dirty="0"/>
              <a:t>?</a:t>
            </a:r>
          </a:p>
        </p:txBody>
      </p:sp>
      <p:sp>
        <p:nvSpPr>
          <p:cNvPr id="3" name="Объект 2"/>
          <p:cNvSpPr>
            <a:spLocks noGrp="1"/>
          </p:cNvSpPr>
          <p:nvPr>
            <p:ph idx="1"/>
          </p:nvPr>
        </p:nvSpPr>
        <p:spPr>
          <a:xfrm>
            <a:off x="323850" y="1628775"/>
            <a:ext cx="4824413" cy="2232025"/>
          </a:xfrm>
        </p:spPr>
        <p:txBody>
          <a:bodyPr rtlCol="0">
            <a:normAutofit fontScale="92500" lnSpcReduction="10000"/>
          </a:bodyPr>
          <a:lstStyle/>
          <a:p>
            <a:pPr eaLnBrk="1" fontAlgn="auto" hangingPunct="1">
              <a:spcAft>
                <a:spcPts val="0"/>
              </a:spcAft>
              <a:defRPr/>
            </a:pPr>
            <a:r>
              <a:rPr lang="ru-RU" dirty="0"/>
              <a:t>В </a:t>
            </a:r>
            <a:r>
              <a:rPr lang="ru-RU" dirty="0" err="1"/>
              <a:t>даний</a:t>
            </a:r>
            <a:r>
              <a:rPr lang="ru-RU" dirty="0"/>
              <a:t> час </a:t>
            </a:r>
            <a:r>
              <a:rPr lang="ru-RU" dirty="0" err="1"/>
              <a:t>відомо</a:t>
            </a:r>
            <a:r>
              <a:rPr lang="ru-RU" dirty="0"/>
              <a:t> </a:t>
            </a:r>
            <a:r>
              <a:rPr lang="ru-RU" dirty="0" err="1"/>
              <a:t>близько</a:t>
            </a:r>
            <a:r>
              <a:rPr lang="ru-RU" dirty="0"/>
              <a:t> 400 </a:t>
            </a:r>
            <a:r>
              <a:rPr lang="ru-RU" dirty="0" err="1"/>
              <a:t>видів</a:t>
            </a:r>
            <a:r>
              <a:rPr lang="ru-RU" dirty="0"/>
              <a:t> </a:t>
            </a:r>
            <a:r>
              <a:rPr lang="ru-RU" dirty="0" err="1"/>
              <a:t>корисних</a:t>
            </a:r>
            <a:r>
              <a:rPr lang="ru-RU" dirty="0"/>
              <a:t> </a:t>
            </a:r>
            <a:r>
              <a:rPr lang="ru-RU" dirty="0" err="1"/>
              <a:t>бактерій</a:t>
            </a:r>
            <a:r>
              <a:rPr lang="ru-RU" dirty="0"/>
              <a:t>. </a:t>
            </a:r>
            <a:r>
              <a:rPr lang="ru-RU" dirty="0" err="1"/>
              <a:t>Загальна</a:t>
            </a:r>
            <a:r>
              <a:rPr lang="ru-RU" dirty="0"/>
              <a:t> </a:t>
            </a:r>
            <a:r>
              <a:rPr lang="ru-RU" dirty="0" err="1"/>
              <a:t>кількість</a:t>
            </a:r>
            <a:r>
              <a:rPr lang="ru-RU" dirty="0"/>
              <a:t> </a:t>
            </a:r>
            <a:r>
              <a:rPr lang="ru-RU" dirty="0" err="1"/>
              <a:t>їх</a:t>
            </a:r>
            <a:r>
              <a:rPr lang="ru-RU" dirty="0"/>
              <a:t> у </a:t>
            </a:r>
            <a:r>
              <a:rPr lang="ru-RU" dirty="0" err="1"/>
              <a:t>тілі</a:t>
            </a:r>
            <a:r>
              <a:rPr lang="ru-RU" dirty="0"/>
              <a:t> </a:t>
            </a:r>
            <a:r>
              <a:rPr lang="ru-RU" dirty="0" err="1"/>
              <a:t>людини</a:t>
            </a:r>
            <a:r>
              <a:rPr lang="ru-RU" dirty="0"/>
              <a:t> </a:t>
            </a:r>
            <a:r>
              <a:rPr lang="ru-RU" dirty="0" err="1"/>
              <a:t>досягає</a:t>
            </a:r>
            <a:r>
              <a:rPr lang="ru-RU" dirty="0"/>
              <a:t> </a:t>
            </a:r>
            <a:r>
              <a:rPr lang="ru-RU" dirty="0" err="1"/>
              <a:t>кілька</a:t>
            </a:r>
            <a:r>
              <a:rPr lang="ru-RU" dirty="0"/>
              <a:t> </a:t>
            </a:r>
            <a:r>
              <a:rPr lang="ru-RU" dirty="0" err="1"/>
              <a:t>трильйонів</a:t>
            </a:r>
            <a:r>
              <a:rPr lang="ru-RU" dirty="0"/>
              <a:t>. А ось в </a:t>
            </a:r>
            <a:r>
              <a:rPr lang="ru-RU" dirty="0" err="1"/>
              <a:t>організмі</a:t>
            </a:r>
            <a:r>
              <a:rPr lang="ru-RU" dirty="0"/>
              <a:t> </a:t>
            </a:r>
            <a:r>
              <a:rPr lang="ru-RU" dirty="0" err="1"/>
              <a:t>новонародженого</a:t>
            </a:r>
            <a:r>
              <a:rPr lang="ru-RU" dirty="0"/>
              <a:t> </a:t>
            </a:r>
            <a:r>
              <a:rPr lang="ru-RU" dirty="0" err="1"/>
              <a:t>бактерії</a:t>
            </a:r>
            <a:r>
              <a:rPr lang="ru-RU" dirty="0"/>
              <a:t> </a:t>
            </a:r>
            <a:r>
              <a:rPr lang="ru-RU" dirty="0" err="1"/>
              <a:t>відсутні</a:t>
            </a:r>
            <a:r>
              <a:rPr lang="ru-RU" dirty="0"/>
              <a:t>.</a:t>
            </a:r>
          </a:p>
        </p:txBody>
      </p:sp>
      <p:pic>
        <p:nvPicPr>
          <p:cNvPr id="28676" name="Picture 3"/>
          <p:cNvPicPr>
            <a:picLocks noChangeAspect="1" noChangeArrowheads="1"/>
          </p:cNvPicPr>
          <p:nvPr/>
        </p:nvPicPr>
        <p:blipFill>
          <a:blip r:embed="rId2"/>
          <a:srcRect/>
          <a:stretch>
            <a:fillRect/>
          </a:stretch>
        </p:blipFill>
        <p:spPr bwMode="auto">
          <a:xfrm>
            <a:off x="5364163" y="1916113"/>
            <a:ext cx="3514725" cy="4762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4DB4C358-8050-457F-A844-967EEF6A6200}"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uk-UA" dirty="0" smtClean="0"/>
              <a:t>Види бактерій</a:t>
            </a:r>
            <a:endParaRPr lang="ru-RU" dirty="0"/>
          </a:p>
        </p:txBody>
      </p:sp>
      <p:sp>
        <p:nvSpPr>
          <p:cNvPr id="29699" name="Объект 2"/>
          <p:cNvSpPr>
            <a:spLocks noGrp="1"/>
          </p:cNvSpPr>
          <p:nvPr>
            <p:ph idx="1"/>
          </p:nvPr>
        </p:nvSpPr>
        <p:spPr/>
        <p:txBody>
          <a:bodyPr/>
          <a:lstStyle/>
          <a:p>
            <a:pPr eaLnBrk="1" hangingPunct="1"/>
            <a:r>
              <a:rPr lang="ru-RU" smtClean="0"/>
              <a:t>Бактерії бувають хороші - дружні і погані - шкідливі. Порушення балансу дружніх і недружніх бактерій призводить до зниження активності мікрофлори кишечника. Це і є дисбактеріоз.</a:t>
            </a:r>
          </a:p>
        </p:txBody>
      </p:sp>
      <p:pic>
        <p:nvPicPr>
          <p:cNvPr id="29700" name="Picture 2"/>
          <p:cNvPicPr>
            <a:picLocks noChangeAspect="1" noChangeArrowheads="1"/>
          </p:cNvPicPr>
          <p:nvPr/>
        </p:nvPicPr>
        <p:blipFill>
          <a:blip r:embed="rId2"/>
          <a:srcRect/>
          <a:stretch>
            <a:fillRect/>
          </a:stretch>
        </p:blipFill>
        <p:spPr bwMode="auto">
          <a:xfrm>
            <a:off x="4859338" y="3284538"/>
            <a:ext cx="4030662" cy="3078162"/>
          </a:xfrm>
          <a:prstGeom prst="rect">
            <a:avLst/>
          </a:prstGeom>
          <a:noFill/>
          <a:ln w="9525">
            <a:noFill/>
            <a:miter lim="800000"/>
            <a:headEnd/>
            <a:tailEnd/>
          </a:ln>
        </p:spPr>
      </p:pic>
      <p:pic>
        <p:nvPicPr>
          <p:cNvPr id="29701" name="Picture 3"/>
          <p:cNvPicPr>
            <a:picLocks noChangeAspect="1" noChangeArrowheads="1"/>
          </p:cNvPicPr>
          <p:nvPr/>
        </p:nvPicPr>
        <p:blipFill>
          <a:blip r:embed="rId3"/>
          <a:srcRect/>
          <a:stretch>
            <a:fillRect/>
          </a:stretch>
        </p:blipFill>
        <p:spPr bwMode="auto">
          <a:xfrm>
            <a:off x="682625" y="3459163"/>
            <a:ext cx="4148138" cy="27289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EBFE6515-B5ED-4859-99D9-5442300801E9}"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uk-UA" dirty="0" smtClean="0"/>
              <a:t>Роль у природі</a:t>
            </a:r>
            <a:endParaRPr lang="ru-RU" dirty="0"/>
          </a:p>
        </p:txBody>
      </p:sp>
      <p:sp>
        <p:nvSpPr>
          <p:cNvPr id="30723" name="Объект 2"/>
          <p:cNvSpPr>
            <a:spLocks noGrp="1"/>
          </p:cNvSpPr>
          <p:nvPr>
            <p:ph idx="1"/>
          </p:nvPr>
        </p:nvSpPr>
        <p:spPr>
          <a:xfrm>
            <a:off x="539750" y="1600200"/>
            <a:ext cx="8147050" cy="2620963"/>
          </a:xfrm>
        </p:spPr>
        <p:txBody>
          <a:bodyPr/>
          <a:lstStyle/>
          <a:p>
            <a:pPr eaLnBrk="1" hangingPunct="1">
              <a:lnSpc>
                <a:spcPct val="90000"/>
              </a:lnSpc>
            </a:pPr>
            <a:r>
              <a:rPr lang="ru-RU" sz="2000" smtClean="0"/>
              <a:t>Бактерії викликають гниття загиблих рослин і тварин на землі і у воді. Без них земля була б покрита різним мертвим матеріалом. Переробляючи складні речовини, бактерії розкладають їх на прості, які в свою чергу повертаються в ґрунт, воду і повітря, де використовуються рослинами і тваринами. </a:t>
            </a:r>
          </a:p>
        </p:txBody>
      </p:sp>
      <p:pic>
        <p:nvPicPr>
          <p:cNvPr id="30724" name="Picture 2"/>
          <p:cNvPicPr>
            <a:picLocks noChangeAspect="1" noChangeArrowheads="1"/>
          </p:cNvPicPr>
          <p:nvPr/>
        </p:nvPicPr>
        <p:blipFill>
          <a:blip r:embed="rId2"/>
          <a:srcRect/>
          <a:stretch>
            <a:fillRect/>
          </a:stretch>
        </p:blipFill>
        <p:spPr bwMode="auto">
          <a:xfrm>
            <a:off x="1258888" y="4540250"/>
            <a:ext cx="6697662" cy="19907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9EA25BD1-688A-4F4D-B0F3-F09E86B1446D}" type="datetime1">
              <a:rPr lang="ru-RU"/>
              <a:pPr>
                <a:defRPr/>
              </a:pPr>
              <a:t>27.04.2014</a:t>
            </a:fld>
            <a:endParaRPr lang="ru-RU"/>
          </a:p>
        </p:txBody>
      </p:sp>
      <p:pic>
        <p:nvPicPr>
          <p:cNvPr id="31746" name="Picture 4"/>
          <p:cNvPicPr>
            <a:picLocks noChangeAspect="1" noChangeArrowheads="1"/>
          </p:cNvPicPr>
          <p:nvPr/>
        </p:nvPicPr>
        <p:blipFill>
          <a:blip r:embed="rId2"/>
          <a:srcRect/>
          <a:stretch>
            <a:fillRect/>
          </a:stretch>
        </p:blipFill>
        <p:spPr bwMode="auto">
          <a:xfrm>
            <a:off x="4211638" y="2060575"/>
            <a:ext cx="4714875" cy="3963988"/>
          </a:xfrm>
          <a:prstGeom prst="rect">
            <a:avLst/>
          </a:prstGeom>
          <a:noFill/>
          <a:ln w="9525">
            <a:noFill/>
            <a:miter lim="800000"/>
            <a:headEnd/>
            <a:tailEnd/>
          </a:ln>
        </p:spPr>
      </p:pic>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a:t>Будова</a:t>
            </a:r>
          </a:p>
        </p:txBody>
      </p:sp>
      <p:sp>
        <p:nvSpPr>
          <p:cNvPr id="3" name="Объект 2"/>
          <p:cNvSpPr>
            <a:spLocks noGrp="1"/>
          </p:cNvSpPr>
          <p:nvPr>
            <p:ph idx="1"/>
          </p:nvPr>
        </p:nvSpPr>
        <p:spPr>
          <a:xfrm>
            <a:off x="457200" y="1600200"/>
            <a:ext cx="3898900" cy="4997450"/>
          </a:xfrm>
        </p:spPr>
        <p:txBody>
          <a:bodyPr rtlCol="0">
            <a:normAutofit fontScale="85000" lnSpcReduction="20000"/>
          </a:bodyPr>
          <a:lstStyle/>
          <a:p>
            <a:pPr eaLnBrk="1" fontAlgn="auto" hangingPunct="1">
              <a:spcAft>
                <a:spcPts val="0"/>
              </a:spcAft>
              <a:defRPr/>
            </a:pPr>
            <a:r>
              <a:rPr lang="ru-RU" dirty="0" err="1"/>
              <a:t>Бактерії</a:t>
            </a:r>
            <a:r>
              <a:rPr lang="ru-RU" dirty="0"/>
              <a:t> - </a:t>
            </a:r>
            <a:r>
              <a:rPr lang="ru-RU" dirty="0" err="1"/>
              <a:t>це</a:t>
            </a:r>
            <a:r>
              <a:rPr lang="ru-RU" dirty="0"/>
              <a:t> </a:t>
            </a:r>
            <a:r>
              <a:rPr lang="ru-RU" dirty="0" err="1"/>
              <a:t>примітивні</a:t>
            </a:r>
            <a:r>
              <a:rPr lang="ru-RU" dirty="0"/>
              <a:t> </a:t>
            </a:r>
            <a:r>
              <a:rPr lang="ru-RU" dirty="0" err="1"/>
              <a:t>одноклітинні</a:t>
            </a:r>
            <a:r>
              <a:rPr lang="ru-RU" dirty="0"/>
              <a:t> </a:t>
            </a:r>
            <a:r>
              <a:rPr lang="ru-RU" dirty="0" err="1"/>
              <a:t>організми</a:t>
            </a:r>
            <a:r>
              <a:rPr lang="ru-RU" dirty="0"/>
              <a:t>, </a:t>
            </a:r>
            <a:r>
              <a:rPr lang="ru-RU" dirty="0" err="1"/>
              <a:t>що</a:t>
            </a:r>
            <a:r>
              <a:rPr lang="ru-RU" dirty="0"/>
              <a:t> </a:t>
            </a:r>
            <a:r>
              <a:rPr lang="ru-RU" dirty="0" err="1"/>
              <a:t>мають</a:t>
            </a:r>
            <a:r>
              <a:rPr lang="ru-RU" dirty="0"/>
              <a:t> </a:t>
            </a:r>
            <a:r>
              <a:rPr lang="ru-RU" dirty="0" err="1"/>
              <a:t>мікроскопічні</a:t>
            </a:r>
            <a:r>
              <a:rPr lang="ru-RU" dirty="0"/>
              <a:t> </a:t>
            </a:r>
            <a:r>
              <a:rPr lang="ru-RU" dirty="0" err="1"/>
              <a:t>розміри</a:t>
            </a:r>
            <a:r>
              <a:rPr lang="ru-RU" dirty="0"/>
              <a:t> </a:t>
            </a:r>
            <a:r>
              <a:rPr lang="ru-RU" dirty="0" err="1"/>
              <a:t>від</a:t>
            </a:r>
            <a:r>
              <a:rPr lang="ru-RU" dirty="0"/>
              <a:t> 0,1 до 28 мкм.</a:t>
            </a:r>
          </a:p>
          <a:p>
            <a:pPr eaLnBrk="1" fontAlgn="auto" hangingPunct="1">
              <a:spcAft>
                <a:spcPts val="0"/>
              </a:spcAft>
              <a:defRPr/>
            </a:pPr>
            <a:r>
              <a:rPr lang="ru-RU" dirty="0" err="1"/>
              <a:t>Бактеріальна</a:t>
            </a:r>
            <a:r>
              <a:rPr lang="ru-RU" dirty="0"/>
              <a:t> </a:t>
            </a:r>
            <a:r>
              <a:rPr lang="ru-RU" dirty="0" err="1"/>
              <a:t>клітина</a:t>
            </a:r>
            <a:r>
              <a:rPr lang="ru-RU" dirty="0"/>
              <a:t> оточена </a:t>
            </a:r>
            <a:r>
              <a:rPr lang="ru-RU" dirty="0" err="1"/>
              <a:t>щільною</a:t>
            </a:r>
            <a:r>
              <a:rPr lang="ru-RU" dirty="0"/>
              <a:t> </a:t>
            </a:r>
            <a:r>
              <a:rPr lang="ru-RU" dirty="0" err="1"/>
              <a:t>оболонкою</a:t>
            </a:r>
            <a:r>
              <a:rPr lang="ru-RU" dirty="0"/>
              <a:t>, </a:t>
            </a:r>
            <a:r>
              <a:rPr lang="ru-RU" dirty="0" err="1"/>
              <a:t>завдяки</a:t>
            </a:r>
            <a:r>
              <a:rPr lang="ru-RU" dirty="0"/>
              <a:t> </a:t>
            </a:r>
            <a:r>
              <a:rPr lang="ru-RU" dirty="0" err="1"/>
              <a:t>якій</a:t>
            </a:r>
            <a:r>
              <a:rPr lang="ru-RU" dirty="0"/>
              <a:t> вона </a:t>
            </a:r>
            <a:r>
              <a:rPr lang="ru-RU" dirty="0" err="1"/>
              <a:t>зберігає</a:t>
            </a:r>
            <a:r>
              <a:rPr lang="ru-RU" dirty="0"/>
              <a:t> </a:t>
            </a:r>
            <a:r>
              <a:rPr lang="ru-RU" dirty="0" err="1"/>
              <a:t>постійну</a:t>
            </a:r>
            <a:r>
              <a:rPr lang="ru-RU" dirty="0"/>
              <a:t> форму. </a:t>
            </a:r>
            <a:r>
              <a:rPr lang="ru-RU" dirty="0" err="1"/>
              <a:t>Міцність</a:t>
            </a:r>
            <a:r>
              <a:rPr lang="ru-RU" dirty="0"/>
              <a:t> </a:t>
            </a:r>
            <a:r>
              <a:rPr lang="ru-RU" dirty="0" err="1"/>
              <a:t>оболонці</a:t>
            </a:r>
            <a:r>
              <a:rPr lang="ru-RU" dirty="0"/>
              <a:t> </a:t>
            </a:r>
            <a:r>
              <a:rPr lang="ru-RU" dirty="0" err="1"/>
              <a:t>надає</a:t>
            </a:r>
            <a:r>
              <a:rPr lang="ru-RU" dirty="0"/>
              <a:t> </a:t>
            </a:r>
            <a:r>
              <a:rPr lang="ru-RU" dirty="0" err="1"/>
              <a:t>муреїн</a:t>
            </a:r>
            <a:r>
              <a:rPr lang="ru-RU" dirty="0"/>
              <a:t>, </a:t>
            </a:r>
            <a:r>
              <a:rPr lang="ru-RU" dirty="0" err="1"/>
              <a:t>який</a:t>
            </a:r>
            <a:r>
              <a:rPr lang="ru-RU" dirty="0"/>
              <a:t> </a:t>
            </a:r>
            <a:r>
              <a:rPr lang="ru-RU" dirty="0" err="1"/>
              <a:t>характерний</a:t>
            </a:r>
            <a:r>
              <a:rPr lang="ru-RU" dirty="0"/>
              <a:t> </a:t>
            </a:r>
            <a:r>
              <a:rPr lang="ru-RU" dirty="0" err="1"/>
              <a:t>лише</a:t>
            </a:r>
            <a:r>
              <a:rPr lang="ru-RU" dirty="0"/>
              <a:t> для </a:t>
            </a:r>
            <a:r>
              <a:rPr lang="ru-RU" dirty="0" err="1"/>
              <a:t>бактерій</a:t>
            </a:r>
            <a:r>
              <a:rPr lang="ru-RU" dirty="0"/>
              <a:t> і не </a:t>
            </a:r>
            <a:r>
              <a:rPr lang="ru-RU" dirty="0" err="1"/>
              <a:t>зустрічається</a:t>
            </a:r>
            <a:r>
              <a:rPr lang="ru-RU" dirty="0"/>
              <a:t> в </a:t>
            </a:r>
            <a:r>
              <a:rPr lang="ru-RU" dirty="0" err="1"/>
              <a:t>рослинних</a:t>
            </a:r>
            <a:r>
              <a:rPr lang="ru-RU" dirty="0"/>
              <a:t> і </a:t>
            </a:r>
            <a:r>
              <a:rPr lang="ru-RU" dirty="0" err="1"/>
              <a:t>тваринних</a:t>
            </a:r>
            <a:r>
              <a:rPr lang="ru-RU" dirty="0"/>
              <a:t> </a:t>
            </a:r>
            <a:r>
              <a:rPr lang="ru-RU" dirty="0" err="1"/>
              <a:t>клітинах</a:t>
            </a:r>
            <a:r>
              <a:rPr lang="ru-RU" dirty="0"/>
              <a:t>. </a:t>
            </a:r>
            <a:r>
              <a:rPr lang="ru-RU" dirty="0" err="1"/>
              <a:t>Рухливість</a:t>
            </a:r>
            <a:r>
              <a:rPr lang="ru-RU" dirty="0"/>
              <a:t> </a:t>
            </a:r>
            <a:r>
              <a:rPr lang="ru-RU" dirty="0" err="1"/>
              <a:t>обумовлена</a:t>
            </a:r>
            <a:r>
              <a:rPr lang="ru-RU" dirty="0"/>
              <a:t> </a:t>
            </a:r>
            <a:r>
              <a:rPr lang="ru-RU" dirty="0" err="1"/>
              <a:t>наявністю</a:t>
            </a:r>
            <a:r>
              <a:rPr lang="ru-RU" dirty="0"/>
              <a:t> у них </a:t>
            </a:r>
            <a:r>
              <a:rPr lang="ru-RU" dirty="0" err="1"/>
              <a:t>декількох</a:t>
            </a:r>
            <a:r>
              <a:rPr lang="ru-RU" dirty="0"/>
              <a:t> </a:t>
            </a:r>
            <a:r>
              <a:rPr lang="ru-RU" dirty="0" err="1"/>
              <a:t>джгутиків</a:t>
            </a:r>
            <a:r>
              <a:rPr lang="ru-RU" dirty="0"/>
              <a:t>. </a:t>
            </a:r>
            <a:r>
              <a:rPr lang="ru-RU" dirty="0" err="1"/>
              <a:t>Джгутик</a:t>
            </a:r>
            <a:r>
              <a:rPr lang="ru-RU" dirty="0"/>
              <a:t> </a:t>
            </a:r>
            <a:r>
              <a:rPr lang="ru-RU" dirty="0" err="1"/>
              <a:t>може</a:t>
            </a:r>
            <a:r>
              <a:rPr lang="ru-RU" dirty="0"/>
              <a:t> </a:t>
            </a:r>
            <a:r>
              <a:rPr lang="ru-RU" dirty="0" err="1"/>
              <a:t>обертатися</a:t>
            </a:r>
            <a:r>
              <a:rPr lang="ru-RU" dirty="0"/>
              <a:t> </a:t>
            </a:r>
            <a:r>
              <a:rPr lang="ru-RU" dirty="0" err="1"/>
              <a:t>зі</a:t>
            </a:r>
            <a:r>
              <a:rPr lang="ru-RU" dirty="0"/>
              <a:t> </a:t>
            </a:r>
            <a:r>
              <a:rPr lang="ru-RU" dirty="0" err="1"/>
              <a:t>швидкістю</a:t>
            </a:r>
            <a:r>
              <a:rPr lang="ru-RU" dirty="0"/>
              <a:t> 3000 об/</a:t>
            </a:r>
            <a:r>
              <a:rPr lang="ru-RU" dirty="0" err="1"/>
              <a:t>хв</a:t>
            </a:r>
            <a:r>
              <a:rPr lang="ru-RU" dirty="0"/>
              <a:t>. </a:t>
            </a:r>
            <a:r>
              <a:rPr lang="ru-RU" dirty="0" err="1"/>
              <a:t>Це</a:t>
            </a:r>
            <a:r>
              <a:rPr lang="ru-RU" dirty="0"/>
              <a:t> велика </a:t>
            </a:r>
            <a:r>
              <a:rPr lang="ru-RU" dirty="0" err="1"/>
              <a:t>швидкість</a:t>
            </a:r>
            <a:r>
              <a:rPr lang="ru-RU"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6D6CB9F-E5F2-45C5-BAA6-A320968DC412}"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lstStyle/>
          <a:p>
            <a:pPr eaLnBrk="1" fontAlgn="auto" hangingPunct="1">
              <a:spcAft>
                <a:spcPts val="0"/>
              </a:spcAft>
              <a:defRPr/>
            </a:pPr>
            <a:r>
              <a:rPr lang="ru-RU" dirty="0" err="1" smtClean="0"/>
              <a:t>Харчування</a:t>
            </a:r>
            <a:endParaRPr lang="ru-RU" dirty="0"/>
          </a:p>
        </p:txBody>
      </p:sp>
      <p:sp>
        <p:nvSpPr>
          <p:cNvPr id="32771" name="Объект 2"/>
          <p:cNvSpPr>
            <a:spLocks noGrp="1"/>
          </p:cNvSpPr>
          <p:nvPr>
            <p:ph idx="1"/>
          </p:nvPr>
        </p:nvSpPr>
        <p:spPr>
          <a:xfrm>
            <a:off x="468313" y="1844675"/>
            <a:ext cx="8229600" cy="4525963"/>
          </a:xfrm>
        </p:spPr>
        <p:txBody>
          <a:bodyPr/>
          <a:lstStyle/>
          <a:p>
            <a:pPr eaLnBrk="1" hangingPunct="1"/>
            <a:r>
              <a:rPr lang="ru-RU" smtClean="0"/>
              <a:t>Більшість бактерій живляться готовими органічними речовинами. Лише деякі з них, такі як ціанобактерії, або синьо-зелені водорості можуть харчуватися в процесі фотосинтезу (фототрофи). Тільки кисень на відміну від рослин вони при цьому не виділяють. Вони отримують необхідну енергію для процесів життєдіяльності, окислюючи неорганічні речовини (хемотрофи). Бактерії, що харчуються готовими органічними речовинами можна поділити на дві групи: сапрофіти та паразити.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DD2A60C6-D55F-42B4-B70A-F981CF44C794}" type="datetime1">
              <a:rPr lang="ru-RU"/>
              <a:pPr>
                <a:defRPr/>
              </a:pPr>
              <a:t>27.04.2014</a:t>
            </a:fld>
            <a:endParaRPr lang="ru-RU"/>
          </a:p>
        </p:txBody>
      </p:sp>
      <p:sp>
        <p:nvSpPr>
          <p:cNvPr id="2" name="Заголовок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ru-RU" dirty="0" err="1"/>
              <a:t>Р</a:t>
            </a:r>
            <a:r>
              <a:rPr lang="ru-RU" dirty="0" err="1" smtClean="0"/>
              <a:t>озмноження</a:t>
            </a:r>
            <a:r>
              <a:rPr lang="ru-RU" dirty="0" smtClean="0"/>
              <a:t> </a:t>
            </a:r>
            <a:r>
              <a:rPr lang="ru-RU" dirty="0"/>
              <a:t>і </a:t>
            </a:r>
            <a:r>
              <a:rPr lang="ru-RU" dirty="0" err="1"/>
              <a:t>життєздатність</a:t>
            </a:r>
            <a:r>
              <a:rPr lang="ru-RU" dirty="0"/>
              <a:t> </a:t>
            </a:r>
            <a:r>
              <a:rPr lang="ru-RU" dirty="0" err="1"/>
              <a:t>бактерій</a:t>
            </a:r>
            <a:endParaRPr lang="ru-RU" dirty="0"/>
          </a:p>
        </p:txBody>
      </p:sp>
      <p:sp>
        <p:nvSpPr>
          <p:cNvPr id="3" name="Объект 2"/>
          <p:cNvSpPr>
            <a:spLocks noGrp="1"/>
          </p:cNvSpPr>
          <p:nvPr>
            <p:ph idx="1"/>
          </p:nvPr>
        </p:nvSpPr>
        <p:spPr>
          <a:xfrm>
            <a:off x="457200" y="1600200"/>
            <a:ext cx="8229600" cy="3268663"/>
          </a:xfrm>
        </p:spPr>
        <p:txBody>
          <a:bodyPr rtlCol="0">
            <a:normAutofit lnSpcReduction="10000"/>
          </a:bodyPr>
          <a:lstStyle/>
          <a:p>
            <a:pPr eaLnBrk="1" fontAlgn="auto" hangingPunct="1">
              <a:spcAft>
                <a:spcPts val="0"/>
              </a:spcAft>
              <a:defRPr/>
            </a:pPr>
            <a:r>
              <a:rPr lang="ru-RU" dirty="0" err="1"/>
              <a:t>Розмножуються</a:t>
            </a:r>
            <a:r>
              <a:rPr lang="ru-RU" dirty="0"/>
              <a:t> </a:t>
            </a:r>
            <a:r>
              <a:rPr lang="ru-RU" dirty="0" err="1"/>
              <a:t>бактерії</a:t>
            </a:r>
            <a:r>
              <a:rPr lang="ru-RU" dirty="0"/>
              <a:t> простим </a:t>
            </a:r>
            <a:r>
              <a:rPr lang="ru-RU" dirty="0" err="1"/>
              <a:t>поділом</a:t>
            </a:r>
            <a:r>
              <a:rPr lang="ru-RU" dirty="0"/>
              <a:t> </a:t>
            </a:r>
            <a:r>
              <a:rPr lang="ru-RU" dirty="0" err="1"/>
              <a:t>надвоє</a:t>
            </a:r>
            <a:r>
              <a:rPr lang="ru-RU" dirty="0"/>
              <a:t>. Час </a:t>
            </a:r>
            <a:r>
              <a:rPr lang="ru-RU" dirty="0" err="1"/>
              <a:t>процесу</a:t>
            </a:r>
            <a:r>
              <a:rPr lang="ru-RU" dirty="0"/>
              <a:t> </a:t>
            </a:r>
            <a:r>
              <a:rPr lang="ru-RU" dirty="0" err="1"/>
              <a:t>розподілу</a:t>
            </a:r>
            <a:r>
              <a:rPr lang="ru-RU" dirty="0"/>
              <a:t> становить </a:t>
            </a:r>
            <a:r>
              <a:rPr lang="ru-RU" dirty="0" err="1"/>
              <a:t>близько</a:t>
            </a:r>
            <a:r>
              <a:rPr lang="ru-RU" dirty="0"/>
              <a:t> 20 </a:t>
            </a:r>
            <a:r>
              <a:rPr lang="ru-RU" dirty="0" err="1"/>
              <a:t>хвилин</a:t>
            </a:r>
            <a:r>
              <a:rPr lang="ru-RU" dirty="0"/>
              <a:t> у </a:t>
            </a:r>
            <a:r>
              <a:rPr lang="ru-RU" dirty="0" err="1"/>
              <a:t>сприятливих</a:t>
            </a:r>
            <a:r>
              <a:rPr lang="ru-RU" dirty="0"/>
              <a:t> </a:t>
            </a:r>
            <a:r>
              <a:rPr lang="ru-RU" dirty="0" err="1"/>
              <a:t>умовах</a:t>
            </a:r>
            <a:r>
              <a:rPr lang="ru-RU" dirty="0"/>
              <a:t>. </a:t>
            </a:r>
            <a:r>
              <a:rPr lang="ru-RU" dirty="0" err="1"/>
              <a:t>Якщо</a:t>
            </a:r>
            <a:r>
              <a:rPr lang="ru-RU" dirty="0"/>
              <a:t> </a:t>
            </a:r>
            <a:r>
              <a:rPr lang="ru-RU" dirty="0" err="1"/>
              <a:t>умови</a:t>
            </a:r>
            <a:r>
              <a:rPr lang="ru-RU" dirty="0"/>
              <a:t> </a:t>
            </a:r>
            <a:r>
              <a:rPr lang="ru-RU" dirty="0" err="1"/>
              <a:t>несприятливі</a:t>
            </a:r>
            <a:r>
              <a:rPr lang="ru-RU" dirty="0"/>
              <a:t>, то вони </a:t>
            </a:r>
            <a:r>
              <a:rPr lang="ru-RU" dirty="0" err="1"/>
              <a:t>покриваються</a:t>
            </a:r>
            <a:r>
              <a:rPr lang="ru-RU" dirty="0"/>
              <a:t> </a:t>
            </a:r>
            <a:r>
              <a:rPr lang="ru-RU" dirty="0" err="1"/>
              <a:t>щільною</a:t>
            </a:r>
            <a:r>
              <a:rPr lang="ru-RU" dirty="0"/>
              <a:t> </a:t>
            </a:r>
            <a:r>
              <a:rPr lang="ru-RU" dirty="0" err="1"/>
              <a:t>оболонкою</a:t>
            </a:r>
            <a:r>
              <a:rPr lang="ru-RU" dirty="0"/>
              <a:t>, яку </a:t>
            </a:r>
            <a:r>
              <a:rPr lang="ru-RU" dirty="0" err="1"/>
              <a:t>називають</a:t>
            </a:r>
            <a:r>
              <a:rPr lang="ru-RU" dirty="0"/>
              <a:t> спорою. Спори </a:t>
            </a:r>
            <a:r>
              <a:rPr lang="ru-RU" dirty="0" err="1"/>
              <a:t>можуть</a:t>
            </a:r>
            <a:r>
              <a:rPr lang="ru-RU" dirty="0"/>
              <a:t> </a:t>
            </a:r>
            <a:r>
              <a:rPr lang="ru-RU" dirty="0" err="1"/>
              <a:t>зберігатися</a:t>
            </a:r>
            <a:r>
              <a:rPr lang="ru-RU" dirty="0"/>
              <a:t> </a:t>
            </a:r>
            <a:r>
              <a:rPr lang="ru-RU" dirty="0" err="1"/>
              <a:t>тривалий</a:t>
            </a:r>
            <a:r>
              <a:rPr lang="ru-RU" dirty="0"/>
              <a:t> час в </a:t>
            </a:r>
            <a:r>
              <a:rPr lang="ru-RU" dirty="0" err="1"/>
              <a:t>умовах</a:t>
            </a:r>
            <a:r>
              <a:rPr lang="ru-RU" dirty="0"/>
              <a:t> спеки та холоду, </a:t>
            </a:r>
            <a:r>
              <a:rPr lang="ru-RU" dirty="0" err="1"/>
              <a:t>гарячої</a:t>
            </a:r>
            <a:r>
              <a:rPr lang="ru-RU" dirty="0"/>
              <a:t> води і </a:t>
            </a:r>
            <a:r>
              <a:rPr lang="ru-RU" dirty="0" err="1"/>
              <a:t>палючого</a:t>
            </a:r>
            <a:r>
              <a:rPr lang="ru-RU" dirty="0"/>
              <a:t> </a:t>
            </a:r>
            <a:r>
              <a:rPr lang="ru-RU" dirty="0" err="1"/>
              <a:t>сонця</a:t>
            </a:r>
            <a:r>
              <a:rPr lang="ru-RU" dirty="0"/>
              <a:t>. </a:t>
            </a:r>
            <a:r>
              <a:rPr lang="ru-RU" dirty="0" smtClean="0"/>
              <a:t>А </a:t>
            </a:r>
            <a:r>
              <a:rPr lang="ru-RU" dirty="0"/>
              <a:t>коли </a:t>
            </a:r>
            <a:r>
              <a:rPr lang="ru-RU" dirty="0" err="1"/>
              <a:t>умови</a:t>
            </a:r>
            <a:r>
              <a:rPr lang="ru-RU" dirty="0"/>
              <a:t> </a:t>
            </a:r>
            <a:r>
              <a:rPr lang="ru-RU" dirty="0" err="1"/>
              <a:t>стають</a:t>
            </a:r>
            <a:r>
              <a:rPr lang="ru-RU" dirty="0"/>
              <a:t> </a:t>
            </a:r>
            <a:r>
              <a:rPr lang="ru-RU" dirty="0" err="1"/>
              <a:t>нормальними</a:t>
            </a:r>
            <a:r>
              <a:rPr lang="ru-RU" dirty="0"/>
              <a:t> для </a:t>
            </a:r>
            <a:r>
              <a:rPr lang="ru-RU" dirty="0" err="1"/>
              <a:t>життєдіяльності</a:t>
            </a:r>
            <a:r>
              <a:rPr lang="ru-RU" dirty="0"/>
              <a:t>, спора </a:t>
            </a:r>
            <a:r>
              <a:rPr lang="ru-RU" dirty="0" err="1"/>
              <a:t>знову</a:t>
            </a:r>
            <a:r>
              <a:rPr lang="ru-RU" dirty="0"/>
              <a:t> росте і </a:t>
            </a:r>
            <a:r>
              <a:rPr lang="ru-RU" dirty="0" err="1"/>
              <a:t>розмножується</a:t>
            </a:r>
            <a:r>
              <a:rPr lang="ru-RU" dirty="0"/>
              <a:t>.</a:t>
            </a:r>
          </a:p>
        </p:txBody>
      </p:sp>
      <p:pic>
        <p:nvPicPr>
          <p:cNvPr id="33796" name="Picture 2"/>
          <p:cNvPicPr>
            <a:picLocks noChangeAspect="1" noChangeArrowheads="1"/>
          </p:cNvPicPr>
          <p:nvPr/>
        </p:nvPicPr>
        <p:blipFill>
          <a:blip r:embed="rId2"/>
          <a:srcRect/>
          <a:stretch>
            <a:fillRect/>
          </a:stretch>
        </p:blipFill>
        <p:spPr bwMode="auto">
          <a:xfrm>
            <a:off x="1835150" y="4724400"/>
            <a:ext cx="5294313" cy="192246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TC101790490[[fn=Decatur]]</Template>
  <TotalTime>85</TotalTime>
  <Words>562</Words>
  <Application>Microsoft Office PowerPoint</Application>
  <PresentationFormat>Экран (4:3)</PresentationFormat>
  <Paragraphs>27</Paragraphs>
  <Slides>14</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8</vt:i4>
      </vt:variant>
      <vt:variant>
        <vt:lpstr>Заголовки слайдов</vt:lpstr>
      </vt:variant>
      <vt:variant>
        <vt:i4>14</vt:i4>
      </vt:variant>
    </vt:vector>
  </HeadingPairs>
  <TitlesOfParts>
    <vt:vector size="29" baseType="lpstr">
      <vt:lpstr>Arial</vt:lpstr>
      <vt:lpstr>Times New Roman</vt:lpstr>
      <vt:lpstr>Wingdings</vt:lpstr>
      <vt:lpstr>Courier New</vt:lpstr>
      <vt:lpstr>Calibri</vt:lpstr>
      <vt:lpstr>Tahoma</vt:lpstr>
      <vt:lpstr>Franklin Gothic Book</vt:lpstr>
      <vt:lpstr>Decatur</vt:lpstr>
      <vt:lpstr>Разрез</vt:lpstr>
      <vt:lpstr>Decatur</vt:lpstr>
      <vt:lpstr>Decatur</vt:lpstr>
      <vt:lpstr>Decatur</vt:lpstr>
      <vt:lpstr>Decatur</vt:lpstr>
      <vt:lpstr>Decatur</vt:lpstr>
      <vt:lpstr>Разрез</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Хата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Бактерії в житті людини</dc:title>
  <dc:creator>Яна</dc:creator>
  <cp:lastModifiedBy>Катя</cp:lastModifiedBy>
  <cp:revision>8</cp:revision>
  <dcterms:created xsi:type="dcterms:W3CDTF">2013-04-07T16:26:41Z</dcterms:created>
  <dcterms:modified xsi:type="dcterms:W3CDTF">2014-04-27T10:51:36Z</dcterms:modified>
</cp:coreProperties>
</file>