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9" autoAdjust="0"/>
    <p:restoredTop sz="94684" autoAdjust="0"/>
  </p:normalViewPr>
  <p:slideViewPr>
    <p:cSldViewPr>
      <p:cViewPr varScale="1">
        <p:scale>
          <a:sx n="75" d="100"/>
          <a:sy n="75" d="100"/>
        </p:scale>
        <p:origin x="-1074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F5C7-52A9-4796-81A8-B1C499EF5C5D}" type="datetimeFigureOut">
              <a:rPr lang="uk-UA" smtClean="0"/>
              <a:t>13.05.2014</a:t>
            </a:fld>
            <a:endParaRPr lang="uk-UA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CE69AD-46DE-4610-AF02-03BE4FABED73}" type="slidenum">
              <a:rPr lang="uk-UA" smtClean="0"/>
              <a:t>‹#›</a:t>
            </a:fld>
            <a:endParaRPr lang="uk-UA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F5C7-52A9-4796-81A8-B1C499EF5C5D}" type="datetimeFigureOut">
              <a:rPr lang="uk-UA" smtClean="0"/>
              <a:t>13.05.2014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E69AD-46DE-4610-AF02-03BE4FABED73}" type="slidenum">
              <a:rPr lang="uk-UA" smtClean="0"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F5C7-52A9-4796-81A8-B1C499EF5C5D}" type="datetimeFigureOut">
              <a:rPr lang="uk-UA" smtClean="0"/>
              <a:t>13.05.2014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E69AD-46DE-4610-AF02-03BE4FABED73}" type="slidenum">
              <a:rPr lang="uk-UA" smtClean="0"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F5C7-52A9-4796-81A8-B1C499EF5C5D}" type="datetimeFigureOut">
              <a:rPr lang="uk-UA" smtClean="0"/>
              <a:t>13.05.2014</a:t>
            </a:fld>
            <a:endParaRPr lang="uk-UA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CE69AD-46DE-4610-AF02-03BE4FABED73}" type="slidenum">
              <a:rPr lang="uk-UA" smtClean="0"/>
              <a:t>‹#›</a:t>
            </a:fld>
            <a:endParaRPr lang="uk-UA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F5C7-52A9-4796-81A8-B1C499EF5C5D}" type="datetimeFigureOut">
              <a:rPr lang="uk-UA" smtClean="0"/>
              <a:t>13.05.2014</a:t>
            </a:fld>
            <a:endParaRPr lang="uk-UA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CE69AD-46DE-4610-AF02-03BE4FABED73}" type="slidenum">
              <a:rPr lang="uk-UA" smtClean="0"/>
              <a:t>‹#›</a:t>
            </a:fld>
            <a:endParaRPr lang="uk-UA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F5C7-52A9-4796-81A8-B1C499EF5C5D}" type="datetimeFigureOut">
              <a:rPr lang="uk-UA" smtClean="0"/>
              <a:t>13.05.2014</a:t>
            </a:fld>
            <a:endParaRPr lang="uk-U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CE69AD-46DE-4610-AF02-03BE4FABED73}" type="slidenum">
              <a:rPr lang="uk-UA" smtClean="0"/>
              <a:t>‹#›</a:t>
            </a:fld>
            <a:endParaRPr lang="uk-UA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F5C7-52A9-4796-81A8-B1C499EF5C5D}" type="datetimeFigureOut">
              <a:rPr lang="uk-UA" smtClean="0"/>
              <a:t>13.05.2014</a:t>
            </a:fld>
            <a:endParaRPr lang="uk-UA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CE69AD-46DE-4610-AF02-03BE4FABED73}" type="slidenum">
              <a:rPr lang="uk-UA" smtClean="0"/>
              <a:t>‹#›</a:t>
            </a:fld>
            <a:endParaRPr lang="uk-UA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F5C7-52A9-4796-81A8-B1C499EF5C5D}" type="datetimeFigureOut">
              <a:rPr lang="uk-UA" smtClean="0"/>
              <a:t>13.05.2014</a:t>
            </a:fld>
            <a:endParaRPr lang="uk-UA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CE69AD-46DE-4610-AF02-03BE4FABED73}" type="slidenum">
              <a:rPr lang="uk-UA" smtClean="0"/>
              <a:t>‹#›</a:t>
            </a:fld>
            <a:endParaRPr lang="uk-UA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F5C7-52A9-4796-81A8-B1C499EF5C5D}" type="datetimeFigureOut">
              <a:rPr lang="uk-UA" smtClean="0"/>
              <a:t>13.05.2014</a:t>
            </a:fld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CE69AD-46DE-4610-AF02-03BE4FABED73}" type="slidenum">
              <a:rPr lang="uk-UA" smtClean="0"/>
              <a:t>‹#›</a:t>
            </a:fld>
            <a:endParaRPr lang="uk-UA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F5C7-52A9-4796-81A8-B1C499EF5C5D}" type="datetimeFigureOut">
              <a:rPr lang="uk-UA" smtClean="0"/>
              <a:t>13.05.2014</a:t>
            </a:fld>
            <a:endParaRPr lang="uk-UA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CE69AD-46DE-4610-AF02-03BE4FABED73}" type="slidenum">
              <a:rPr lang="uk-UA" smtClean="0"/>
              <a:t>‹#›</a:t>
            </a:fld>
            <a:endParaRPr lang="uk-UA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F5C7-52A9-4796-81A8-B1C499EF5C5D}" type="datetimeFigureOut">
              <a:rPr lang="uk-UA" smtClean="0"/>
              <a:t>13.05.2014</a:t>
            </a:fld>
            <a:endParaRPr lang="uk-UA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CE69AD-46DE-4610-AF02-03BE4FABED73}" type="slidenum">
              <a:rPr lang="uk-UA" smtClean="0"/>
              <a:t>‹#›</a:t>
            </a:fld>
            <a:endParaRPr lang="uk-UA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0EC0F5C7-52A9-4796-81A8-B1C499EF5C5D}" type="datetimeFigureOut">
              <a:rPr lang="uk-UA" smtClean="0"/>
              <a:t>13.05.2014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36CE69AD-46DE-4610-AF02-03BE4FABED73}" type="slidenum">
              <a:rPr lang="uk-UA" smtClean="0"/>
              <a:t>‹#›</a:t>
            </a:fld>
            <a:endParaRPr lang="uk-UA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868144" y="6126480"/>
            <a:ext cx="4752528" cy="731520"/>
          </a:xfrm>
        </p:spPr>
        <p:txBody>
          <a:bodyPr>
            <a:normAutofit/>
          </a:bodyPr>
          <a:lstStyle/>
          <a:p>
            <a:r>
              <a:rPr lang="uk-UA" sz="1200" dirty="0" smtClean="0"/>
              <a:t>Підготував учень 11 класу: Вітрук Юрій</a:t>
            </a:r>
            <a:endParaRPr lang="uk-UA" sz="1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412776"/>
            <a:ext cx="6035040" cy="2350008"/>
          </a:xfrm>
        </p:spPr>
        <p:txBody>
          <a:bodyPr/>
          <a:lstStyle/>
          <a:p>
            <a:r>
              <a:rPr lang="uk-UA" sz="9600" dirty="0" smtClean="0"/>
              <a:t>Дарвінізм</a:t>
            </a:r>
            <a:endParaRPr lang="uk-UA" sz="9600" dirty="0"/>
          </a:p>
        </p:txBody>
      </p:sp>
    </p:spTree>
    <p:extLst>
      <p:ext uri="{BB962C8B-B14F-4D97-AF65-F5344CB8AC3E}">
        <p14:creationId xmlns:p14="http://schemas.microsoft.com/office/powerpoint/2010/main" val="3992141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>
                <a:solidFill>
                  <a:srgbClr val="FF0000"/>
                </a:solidFill>
              </a:rPr>
              <a:t>Дарвінізм</a:t>
            </a:r>
            <a:r>
              <a:rPr lang="uk-UA" dirty="0"/>
              <a:t> — вчення і науково-філософська концепція, що грунтується на теорії еволюції Чарльза Дарвіна. Термін «дарвінізм» був вперше застосований в квітні 1860 року Томасом Хакслі, коли в Вестмінстерському журналі Дарвін розмістив публікацію про походження видів</a:t>
            </a:r>
            <a:r>
              <a:rPr lang="uk-UA" dirty="0" smtClean="0"/>
              <a:t>.</a:t>
            </a:r>
            <a:endParaRPr lang="uk-UA" dirty="0"/>
          </a:p>
          <a:p>
            <a:endParaRPr lang="uk-UA" dirty="0"/>
          </a:p>
          <a:p>
            <a:r>
              <a:rPr lang="uk-UA" dirty="0"/>
              <a:t>Під терміном «</a:t>
            </a:r>
            <a:r>
              <a:rPr lang="uk-UA" dirty="0">
                <a:solidFill>
                  <a:srgbClr val="FF0000"/>
                </a:solidFill>
              </a:rPr>
              <a:t>дарвінізм</a:t>
            </a:r>
            <a:r>
              <a:rPr lang="uk-UA" dirty="0"/>
              <a:t>» часто помилково розуміють всі погляди на біологічну еволюцію або весь еволюційний світогляд.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Основне поняття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5070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1628800"/>
            <a:ext cx="8064896" cy="4392488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З точки зору дарвінізму одним із основних факторів природного добору, який визначає пристосованість організмів, є спадкова мінливість. Це призводить до домінування осіб із вдалими мутаціями, як наслідок цього — до природного відбору, і, якщо зміни дуже виражені, до видоутворення. Модифікаційна мінливість залежить від генотипу. Такого ж погляду щодо модифікаційної мінливості дотримується синтетична теорія еволюції, яка була створена у </a:t>
            </a:r>
            <a:r>
              <a:rPr lang="en-US" dirty="0"/>
              <a:t>XX </a:t>
            </a:r>
            <a:r>
              <a:rPr lang="uk-UA" dirty="0"/>
              <a:t>ст. Основою до природного добору ці дві теорії вважають саме генотип, який змінюється під дією мутацій, які є однією з форм спадкової мінливості. Зміни генотипу зумовлюють зміни норм реакції, оскільки саме генотип зумовлює її. Норма реакції зумовлює зміну фенотипу, і таким чином мутації проявляються у фенотипі, що зумовлює більшу його відповідність умовам навколишнього середовища у випадку доцільності мутацій.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0"/>
            <a:ext cx="7543800" cy="914400"/>
          </a:xfrm>
        </p:spPr>
        <p:txBody>
          <a:bodyPr/>
          <a:lstStyle/>
          <a:p>
            <a:r>
              <a:rPr lang="uk-UA" dirty="0" smtClean="0"/>
              <a:t>Вчення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18850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43608" y="1340768"/>
            <a:ext cx="7488832" cy="4680520"/>
          </a:xfrm>
        </p:spPr>
        <p:txBody>
          <a:bodyPr>
            <a:normAutofit/>
          </a:bodyPr>
          <a:lstStyle/>
          <a:p>
            <a:pPr marL="475488" indent="-457200">
              <a:buFont typeface="+mj-lt"/>
              <a:buAutoNum type="arabicPeriod"/>
            </a:pPr>
            <a:r>
              <a:rPr lang="ru-RU" sz="2800" dirty="0"/>
              <a:t>Поява </a:t>
            </a:r>
            <a:r>
              <a:rPr lang="uk-UA" sz="2800" dirty="0" smtClean="0"/>
              <a:t>особини</a:t>
            </a:r>
            <a:r>
              <a:rPr lang="ru-RU" sz="2800" dirty="0" smtClean="0"/>
              <a:t> </a:t>
            </a:r>
            <a:r>
              <a:rPr lang="ru-RU" sz="2800" dirty="0"/>
              <a:t>з новими мутаційно зумовленими </a:t>
            </a:r>
            <a:r>
              <a:rPr lang="ru-RU" sz="2800" dirty="0" smtClean="0"/>
              <a:t>властивостями</a:t>
            </a:r>
          </a:p>
          <a:p>
            <a:pPr marL="475488" indent="-457200">
              <a:buFont typeface="+mj-lt"/>
              <a:buAutoNum type="arabicPeriod"/>
            </a:pPr>
            <a:endParaRPr lang="ru-RU" sz="2800" dirty="0" smtClean="0"/>
          </a:p>
          <a:p>
            <a:pPr marL="475488" indent="-457200">
              <a:buFont typeface="+mj-lt"/>
              <a:buAutoNum type="arabicPeriod"/>
            </a:pPr>
            <a:r>
              <a:rPr lang="ru-RU" sz="2800" dirty="0"/>
              <a:t>Виявляє здатність чи нездатність залишити </a:t>
            </a:r>
            <a:r>
              <a:rPr lang="ru-RU" sz="2800" dirty="0" smtClean="0"/>
              <a:t>нащадків</a:t>
            </a:r>
          </a:p>
          <a:p>
            <a:pPr marL="475488" indent="-457200">
              <a:buFont typeface="+mj-lt"/>
              <a:buAutoNum type="arabicPeriod"/>
            </a:pPr>
            <a:endParaRPr lang="ru-RU" sz="2800" dirty="0" smtClean="0"/>
          </a:p>
          <a:p>
            <a:pPr marL="475488" indent="-457200">
              <a:buFont typeface="+mj-lt"/>
              <a:buAutoNum type="arabicPeriod"/>
            </a:pPr>
            <a:r>
              <a:rPr lang="ru-RU" sz="2800" dirty="0"/>
              <a:t>Якщо вона залишає нащадків, то генотипні зміни закріплюються</a:t>
            </a:r>
            <a:endParaRPr lang="uk-UA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-22944"/>
            <a:ext cx="9433048" cy="914400"/>
          </a:xfrm>
        </p:spPr>
        <p:txBody>
          <a:bodyPr/>
          <a:lstStyle/>
          <a:p>
            <a:r>
              <a:rPr lang="ru-RU" sz="3200" dirty="0">
                <a:effectLst/>
              </a:rPr>
              <a:t>Етапи природного добору за дарвінізмом</a:t>
            </a:r>
          </a:p>
        </p:txBody>
      </p:sp>
    </p:spTree>
    <p:extLst>
      <p:ext uri="{BB962C8B-B14F-4D97-AF65-F5344CB8AC3E}">
        <p14:creationId xmlns:p14="http://schemas.microsoft.com/office/powerpoint/2010/main" val="2276883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idx="1"/>
          </p:nvPr>
        </p:nvSpPr>
        <p:spPr>
          <a:xfrm>
            <a:off x="179388" y="115888"/>
            <a:ext cx="8785225" cy="6626225"/>
          </a:xfrm>
        </p:spPr>
        <p:txBody>
          <a:bodyPr/>
          <a:lstStyle/>
          <a:p>
            <a:r>
              <a:rPr lang="ru-RU" dirty="0">
                <a:solidFill>
                  <a:srgbClr val="FFC000"/>
                </a:solidFill>
              </a:rPr>
              <a:t>Боротьба за існування </a:t>
            </a:r>
            <a:r>
              <a:rPr lang="ru-RU" dirty="0"/>
              <a:t>звичайно приводить до загибелі значного числа особин в кожному </a:t>
            </a:r>
            <a:r>
              <a:rPr lang="ru-RU" dirty="0"/>
              <a:t>поколінні</a:t>
            </a:r>
            <a:r>
              <a:rPr lang="ru-RU" dirty="0"/>
              <a:t> будь-</a:t>
            </a:r>
            <a:r>
              <a:rPr lang="ru-RU" dirty="0"/>
              <a:t>якого</a:t>
            </a:r>
            <a:r>
              <a:rPr lang="ru-RU" dirty="0"/>
              <a:t> виду і до </a:t>
            </a:r>
            <a:r>
              <a:rPr lang="ru-RU" dirty="0"/>
              <a:t>вибіркової</a:t>
            </a:r>
            <a:r>
              <a:rPr lang="ru-RU" dirty="0"/>
              <a:t> </a:t>
            </a:r>
            <a:r>
              <a:rPr lang="ru-RU" dirty="0"/>
              <a:t>участі</a:t>
            </a:r>
            <a:r>
              <a:rPr lang="ru-RU" dirty="0"/>
              <a:t> </a:t>
            </a:r>
            <a:r>
              <a:rPr lang="ru-RU" dirty="0"/>
              <a:t>особнів</a:t>
            </a:r>
            <a:r>
              <a:rPr lang="ru-RU" dirty="0"/>
              <a:t> в </a:t>
            </a:r>
            <a:r>
              <a:rPr lang="ru-RU" dirty="0"/>
              <a:t>розмноженні</a:t>
            </a:r>
            <a:r>
              <a:rPr lang="ru-RU" dirty="0"/>
              <a:t>. Неминучим результатом </a:t>
            </a:r>
            <a:r>
              <a:rPr lang="ru-RU" dirty="0"/>
              <a:t>спадкової</a:t>
            </a:r>
            <a:r>
              <a:rPr lang="ru-RU" dirty="0"/>
              <a:t> </a:t>
            </a:r>
            <a:r>
              <a:rPr lang="ru-RU" dirty="0"/>
              <a:t>мінливості</a:t>
            </a:r>
            <a:r>
              <a:rPr lang="ru-RU" dirty="0"/>
              <a:t> </a:t>
            </a:r>
            <a:r>
              <a:rPr lang="ru-RU" dirty="0"/>
              <a:t>організмів</a:t>
            </a:r>
            <a:r>
              <a:rPr lang="ru-RU" dirty="0"/>
              <a:t> і </a:t>
            </a:r>
            <a:r>
              <a:rPr lang="ru-RU" dirty="0"/>
              <a:t>боротьби</a:t>
            </a:r>
            <a:r>
              <a:rPr lang="ru-RU" dirty="0"/>
              <a:t> за існування є </a:t>
            </a:r>
            <a:r>
              <a:rPr lang="ru-RU" dirty="0"/>
              <a:t>природний</a:t>
            </a:r>
            <a:r>
              <a:rPr lang="ru-RU" dirty="0"/>
              <a:t> </a:t>
            </a:r>
            <a:r>
              <a:rPr lang="ru-RU" dirty="0"/>
              <a:t>добір</a:t>
            </a:r>
            <a:r>
              <a:rPr lang="ru-RU" dirty="0"/>
              <a:t> - </a:t>
            </a:r>
            <a:r>
              <a:rPr lang="ru-RU" dirty="0"/>
              <a:t>переважне</a:t>
            </a:r>
            <a:r>
              <a:rPr lang="ru-RU" dirty="0"/>
              <a:t> </a:t>
            </a:r>
            <a:r>
              <a:rPr lang="ru-RU" dirty="0"/>
              <a:t>виживання</a:t>
            </a:r>
            <a:r>
              <a:rPr lang="ru-RU" dirty="0"/>
              <a:t> і участь в </a:t>
            </a:r>
            <a:r>
              <a:rPr lang="ru-RU" dirty="0"/>
              <a:t>розмноженні</a:t>
            </a:r>
            <a:r>
              <a:rPr lang="ru-RU" dirty="0"/>
              <a:t> </a:t>
            </a:r>
            <a:r>
              <a:rPr lang="ru-RU" dirty="0"/>
              <a:t>найбільш</a:t>
            </a:r>
            <a:r>
              <a:rPr lang="ru-RU" dirty="0"/>
              <a:t> </a:t>
            </a:r>
            <a:r>
              <a:rPr lang="ru-RU" dirty="0"/>
              <a:t>пристосованих</a:t>
            </a:r>
            <a:r>
              <a:rPr lang="ru-RU" dirty="0"/>
              <a:t> </a:t>
            </a:r>
            <a:r>
              <a:rPr lang="ru-RU" dirty="0"/>
              <a:t>особнів</a:t>
            </a:r>
            <a:r>
              <a:rPr lang="ru-RU" dirty="0"/>
              <a:t> кожного виду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uk-UA" dirty="0">
                <a:solidFill>
                  <a:srgbClr val="FFC000"/>
                </a:solidFill>
              </a:rPr>
              <a:t>Основні положення</a:t>
            </a:r>
            <a:r>
              <a:rPr lang="uk-UA" dirty="0"/>
              <a:t> теорії Дарвін виклав у 1859 в книзі "Походження видів, шляхом природного відбору, або збереження обраних порід в боротьбі за життя", розвинув в подальших трудах - "Зміна тварин і рослин під впливом одомашнення" (1868) і "Походження людини і статевий добір" (1871). Назва "Дарвінізм" запропоновано А. Уоллесом, який незалежно від Дарвіна дійшов близьких висновків.</a:t>
            </a:r>
          </a:p>
        </p:txBody>
      </p:sp>
    </p:spTree>
    <p:extLst>
      <p:ext uri="{BB962C8B-B14F-4D97-AF65-F5344CB8AC3E}">
        <p14:creationId xmlns:p14="http://schemas.microsoft.com/office/powerpoint/2010/main" val="3672594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80720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rgbClr val="FFC000"/>
                </a:solidFill>
              </a:rPr>
              <a:t>Рушійними силами еволюції</a:t>
            </a:r>
            <a:r>
              <a:rPr lang="uk-UA" dirty="0"/>
              <a:t> Дарвін вважав спадкову мінливість і природний добір. Він уперше поставив в центрі уваги еволюційної теорії не окремі особини, а види і внутрішньовидові угрупування, в протилежність аргонізмоцентричному підходу ранніх трансформістів (властивому і Ламарку).</a:t>
            </a:r>
          </a:p>
          <a:p>
            <a:endParaRPr lang="uk-UA" dirty="0"/>
          </a:p>
          <a:p>
            <a:r>
              <a:rPr lang="uk-UA" dirty="0">
                <a:solidFill>
                  <a:srgbClr val="FFC000"/>
                </a:solidFill>
              </a:rPr>
              <a:t>Дарвін зібрав численні докази мінливості </a:t>
            </a:r>
            <a:r>
              <a:rPr lang="uk-UA" dirty="0"/>
              <a:t>організмів і в природі, і в умовах одомашнення. Він виділив дві основні форми мінливості: невизначену і визначену, зраджуючи основне значення в еволюції невизначеної мінливості. Пізніше було з'ясовано, що певна мінливість (модифікації) </a:t>
            </a:r>
            <a:r>
              <a:rPr lang="uk-UA" dirty="0" err="1"/>
              <a:t>неспадкова</a:t>
            </a:r>
            <a:r>
              <a:rPr lang="uk-UA" dirty="0"/>
              <a:t>. В умовах одомашнення на основі спадкової мінливості організмів шляхом штучного відбору людина створила численні породи домашніх тварин і сорти культурних рослин.</a:t>
            </a:r>
          </a:p>
        </p:txBody>
      </p:sp>
    </p:spTree>
    <p:extLst>
      <p:ext uri="{BB962C8B-B14F-4D97-AF65-F5344CB8AC3E}">
        <p14:creationId xmlns:p14="http://schemas.microsoft.com/office/powerpoint/2010/main" val="831969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552728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rgbClr val="FFC000"/>
                </a:solidFill>
              </a:rPr>
              <a:t>Слідствами природного відбору</a:t>
            </a:r>
            <a:r>
              <a:rPr lang="uk-UA" dirty="0"/>
              <a:t> є видоутворення, що супроводиться закріпленням адаптації, дивергенція і прогресивна еволюція. Пристосованість організмів до навколишнього середовища носить відносний характер. Окремий випадок природного добору - статевий відбір, що забезпечує розвиток ознак, пов'язаних з функцією розмноження. Дарвінізм уперше дав наукове, логічно послідовне і матеріалістичне розв'язання найважливіших проблем еволюційного вчення і підірвав позиції метафізичних і ідеалістичних уявлень в біології - креаціонізму, віталізму та інших.</a:t>
            </a:r>
          </a:p>
          <a:p>
            <a:endParaRPr lang="uk-UA" dirty="0"/>
          </a:p>
          <a:p>
            <a:r>
              <a:rPr lang="uk-UA" dirty="0">
                <a:solidFill>
                  <a:srgbClr val="FFC000"/>
                </a:solidFill>
              </a:rPr>
              <a:t>Після опублікування </a:t>
            </a:r>
            <a:r>
              <a:rPr lang="uk-UA" dirty="0"/>
              <a:t>теорії Дарвіна еволюційні ідеї набули широкого поширення. Однак класичний дарвінізм залишив невирішеним ряд важливих питань (суть спадковості, механізми виникнення спадкової і неспадкової мінливості і їх еволюційна роль, суть і структура біологічного вигляду).</a:t>
            </a:r>
          </a:p>
        </p:txBody>
      </p:sp>
    </p:spTree>
    <p:extLst>
      <p:ext uri="{BB962C8B-B14F-4D97-AF65-F5344CB8AC3E}">
        <p14:creationId xmlns:p14="http://schemas.microsoft.com/office/powerpoint/2010/main" val="150120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4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rgbClr val="FFC000"/>
                </a:solidFill>
              </a:rPr>
              <a:t>Найважливіші положення </a:t>
            </a:r>
            <a:r>
              <a:rPr lang="uk-UA" dirty="0"/>
              <a:t>дарвінізму витримали випробування часом і зберегли своє значення в сучасному еволюційному вченні.</a:t>
            </a:r>
          </a:p>
          <a:p>
            <a:endParaRPr lang="uk-UA" dirty="0"/>
          </a:p>
          <a:p>
            <a:r>
              <a:rPr lang="uk-UA" dirty="0">
                <a:solidFill>
                  <a:srgbClr val="FFC000"/>
                </a:solidFill>
              </a:rPr>
              <a:t>Синтетична теорія еволюції</a:t>
            </a:r>
            <a:r>
              <a:rPr lang="uk-UA" dirty="0"/>
              <a:t>, що розвиває дарвінізм на сучасному етапі, на думку ряду вчених приділяє ще недостатньо уваги процесам еволюційних перебудов онтогенезу і еволюційній ролі відмінності кореляційних систем в цілісному організмі, організація і спрямованість еволюційного процесу, що виявляється лише на рівні мікроеволюції. Сучасний дарвінізм продовжує розвиватися, асимілюючи новітні досягнення всіх областей еволюційної біології.</a:t>
            </a:r>
          </a:p>
        </p:txBody>
      </p:sp>
    </p:spTree>
    <p:extLst>
      <p:ext uri="{BB962C8B-B14F-4D97-AF65-F5344CB8AC3E}">
        <p14:creationId xmlns:p14="http://schemas.microsoft.com/office/powerpoint/2010/main" val="2027034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836" y="637557"/>
            <a:ext cx="8374328" cy="558288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688" y="2971800"/>
            <a:ext cx="75406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527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104</TotalTime>
  <Words>645</Words>
  <Application>Microsoft Office PowerPoint</Application>
  <PresentationFormat>Экран (4:3)</PresentationFormat>
  <Paragraphs>26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Базовая</vt:lpstr>
      <vt:lpstr>Дарвінізм</vt:lpstr>
      <vt:lpstr>Основне поняття </vt:lpstr>
      <vt:lpstr>Вчення</vt:lpstr>
      <vt:lpstr>Етапи природного добору за дарвінізмом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Юра</dc:creator>
  <cp:lastModifiedBy>Юра</cp:lastModifiedBy>
  <cp:revision>7</cp:revision>
  <dcterms:created xsi:type="dcterms:W3CDTF">2014-05-13T18:39:33Z</dcterms:created>
  <dcterms:modified xsi:type="dcterms:W3CDTF">2014-05-13T20:23:44Z</dcterms:modified>
</cp:coreProperties>
</file>