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B36EADA-567F-4D03-98EB-7AC86AA9ADE3}" type="datetimeFigureOut">
              <a:rPr lang="uk-UA" smtClean="0"/>
              <a:t>12.12.2013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7CE4132-EB2F-4D9A-A802-393D7FFF07A6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958975"/>
            <a:ext cx="8062912" cy="1470025"/>
          </a:xfrm>
          <a:effectLst>
            <a:reflection blurRad="6350" stA="50000" endA="300" endPos="5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ru-RU" sz="7200" dirty="0" smtClean="0"/>
              <a:t>Геронтолог</a:t>
            </a:r>
            <a:r>
              <a:rPr lang="uk-UA" sz="7200" dirty="0" err="1" smtClean="0"/>
              <a:t>ія</a:t>
            </a:r>
            <a:endParaRPr lang="uk-UA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7600" y="5517232"/>
            <a:ext cx="8062912" cy="1752600"/>
          </a:xfrm>
        </p:spPr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Підготувала </a:t>
            </a: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Москаленко Анна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48" y="2642989"/>
            <a:ext cx="8642648" cy="1362075"/>
          </a:xfrm>
          <a:ln>
            <a:noFill/>
          </a:ln>
        </p:spPr>
        <p:txBody>
          <a:bodyPr>
            <a:noAutofit/>
          </a:bodyPr>
          <a:lstStyle/>
          <a:p>
            <a:r>
              <a:rPr lang="uk-UA" sz="5400" b="0" dirty="0" smtClean="0"/>
              <a:t>Геро</a:t>
            </a:r>
            <a:r>
              <a:rPr lang="uk-UA" sz="5400" b="0" dirty="0" smtClean="0">
                <a:solidFill>
                  <a:schemeClr val="accent1"/>
                </a:solidFill>
              </a:rPr>
              <a:t>нтоло</a:t>
            </a:r>
            <a:r>
              <a:rPr lang="uk-UA" sz="5400" b="0" dirty="0" smtClean="0"/>
              <a:t>гія</a:t>
            </a:r>
            <a:r>
              <a:rPr lang="uk-UA" sz="4000" b="0" dirty="0" smtClean="0">
                <a:solidFill>
                  <a:schemeClr val="tx1"/>
                </a:solidFill>
              </a:rPr>
              <a:t> </a:t>
            </a:r>
            <a:r>
              <a:rPr lang="uk-UA" sz="4000" b="0" dirty="0" smtClean="0">
                <a:solidFill>
                  <a:schemeClr val="tx1"/>
                </a:solidFill>
              </a:rPr>
              <a:t/>
            </a:r>
            <a:br>
              <a:rPr lang="uk-UA" sz="4000" b="0" dirty="0" smtClean="0">
                <a:solidFill>
                  <a:schemeClr val="tx1"/>
                </a:solidFill>
              </a:rPr>
            </a:br>
            <a:r>
              <a:rPr lang="uk-UA" sz="4000" b="0" dirty="0" smtClean="0">
                <a:solidFill>
                  <a:schemeClr val="accent1"/>
                </a:solidFill>
              </a:rPr>
              <a:t>це </a:t>
            </a:r>
            <a:r>
              <a:rPr lang="uk-UA" sz="4000" b="0" dirty="0" smtClean="0">
                <a:solidFill>
                  <a:schemeClr val="accent1"/>
                </a:solidFill>
              </a:rPr>
              <a:t>наука про старість і старіння, що вивчає процеси старіння із загально-біологічних позицій, а також досліджує суть старості та вплив її приходу на людину і суспільство.</a:t>
            </a:r>
            <a:endParaRPr lang="uk-UA" sz="4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024" y="749597"/>
            <a:ext cx="896448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>
                <a:solidFill>
                  <a:schemeClr val="accent1"/>
                </a:solidFill>
              </a:rPr>
              <a:t>Старіння</a:t>
            </a:r>
            <a:r>
              <a:rPr lang="uk-UA" sz="3200" dirty="0"/>
              <a:t> – процес суперечливого розвитку живих клітин від моменту зародження життя до його закінчення. Припущення, що потенційно безсмертні мікроорганізми, позбавлені наукової цінності життя планети як ціле – безмежне, можливостям її розвитку немає меж, але життя в рамках індивідуального існування, обмеженого в часі, не володіє цими властивостями. </a:t>
            </a:r>
            <a:endParaRPr lang="uk-UA" sz="3200" dirty="0" smtClean="0"/>
          </a:p>
          <a:p>
            <a:endParaRPr lang="uk-UA" sz="2800" dirty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56" y="-171400"/>
            <a:ext cx="8316416" cy="1444899"/>
          </a:xfrm>
        </p:spPr>
        <p:txBody>
          <a:bodyPr>
            <a:normAutofit/>
          </a:bodyPr>
          <a:lstStyle/>
          <a:p>
            <a:pPr algn="ctr"/>
            <a:r>
              <a:rPr lang="uk-UA" sz="4000" b="0" dirty="0" smtClean="0"/>
              <a:t>Загальні </a:t>
            </a:r>
            <a:r>
              <a:rPr lang="uk-UA" sz="4000" b="0" dirty="0" smtClean="0"/>
              <a:t>закономірності</a:t>
            </a:r>
            <a:endParaRPr lang="uk-UA" sz="40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792088"/>
            <a:ext cx="8763000" cy="5877272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Старіння пов’язане зі змінами, що проходять на всіх рівнях організації життєвої матерії. Закономірні вікові зміни організму називають </a:t>
            </a:r>
            <a:r>
              <a:rPr lang="uk-UA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гомеорезом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Існує дві традиційні точки зору на причини розвитку старіння (закономірності):</a:t>
            </a:r>
          </a:p>
          <a:p>
            <a:pPr lvl="0">
              <a:buFont typeface="Arial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Старіння – генетично запрограмований процес, результат закономірної реалізації програми, закладеної у генетичному апараті.</a:t>
            </a:r>
          </a:p>
          <a:p>
            <a:pPr lvl="0">
              <a:buFont typeface="Arial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Старіння – результат руйнування організму, викликаний різними факторами, дія яких повторюється і накопичується на протязі всього життя.</a:t>
            </a:r>
          </a:p>
          <a:p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404664"/>
            <a:ext cx="846043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Молекулярні і</a:t>
            </a:r>
            <a:r>
              <a:rPr kumimoji="0" lang="uk-UA" sz="3600" b="0" i="0" u="none" strike="noStrike" cap="none" normalizeH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клітинні механізми старіння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1.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 Порушенні генетичного апарату клітин, програми біосинтезу білка (з віком накопичуються помилки в генетичній інформації, що призводить до появи "дефектних" білків).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2.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 Порушення клітинної біоенергетики.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3.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 Зменшення клітинної маси (відмирання певної частини клітин призводить до того, що на інші клітини випадає велике навантаження, що сприяє їх гіперфункції; викликає старіння).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4.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5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Цитоморфологічні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 зміни (в клітинах, які не діляться накопичуються продукти їх життєдіяльності, що сприяє старінню).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1024275"/>
            <a:ext cx="846043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5.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Функціональні зміни: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зниження здатності нейронів відтворювати інформацію;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знижується функція секреторних клітин – синтезувати і виділяти речовини;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зниження рівня працездатності, та ін.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5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6.</a:t>
            </a:r>
            <a:r>
              <a:rPr kumimoji="0" lang="uk-UA" sz="25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Послідовність і закономірність старіння клітин різних типів. Первинне старіння властиве клітинам, що не діляться. Ділення клітин звільнює її від грубих вікових змін. Вважається, що є межа числа ділення клітин, який визначає час життя клітинної популяції і обумовлює старіння.</a:t>
            </a:r>
            <a:endParaRPr kumimoji="0" lang="uk-UA" sz="25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uk-UA" sz="3600" dirty="0" smtClean="0">
                <a:solidFill>
                  <a:schemeClr val="accent1"/>
                </a:solidFill>
              </a:rPr>
              <a:t>Види старіння</a:t>
            </a:r>
          </a:p>
          <a:p>
            <a:pPr lvl="0">
              <a:buFont typeface="Arial" pitchFamily="34" charset="0"/>
              <a:buChar char="•"/>
            </a:pPr>
            <a:r>
              <a:rPr lang="uk-UA" sz="2800" dirty="0" smtClean="0"/>
              <a:t>Природне </a:t>
            </a:r>
            <a:r>
              <a:rPr lang="uk-UA" sz="2800" dirty="0"/>
              <a:t>(фізіологічне, нормальне) старіння характеризується визначеним типом і послідовністю вікових змін, що відповідають біологічним, адаптаційно-регулятивним можливостям даної людської популяції.</a:t>
            </a:r>
          </a:p>
          <a:p>
            <a:pPr lvl="0">
              <a:buFont typeface="Arial" pitchFamily="34" charset="0"/>
              <a:buChar char="•"/>
            </a:pPr>
            <a:r>
              <a:rPr lang="uk-UA" sz="2800" dirty="0"/>
              <a:t>Сповільнене (</a:t>
            </a:r>
            <a:r>
              <a:rPr lang="uk-UA" sz="2800" dirty="0" err="1"/>
              <a:t>ретардіроване</a:t>
            </a:r>
            <a:r>
              <a:rPr lang="uk-UA" sz="2800" dirty="0"/>
              <a:t>) старіння відмічається більш повільним, темпом вікових змін. Проявом цього типу старіння є феномен довголіття.</a:t>
            </a:r>
          </a:p>
          <a:p>
            <a:pPr lvl="0">
              <a:buFont typeface="Arial" pitchFamily="34" charset="0"/>
              <a:buChar char="•"/>
            </a:pPr>
            <a:r>
              <a:rPr lang="uk-UA" sz="2800" dirty="0"/>
              <a:t>Передчасне (патологічне, прискорене) старіння характеризується раннім розвитком вікових змін чи більш вираженим їх проявом в цей чи інший віковий період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uk-UA" sz="2600" dirty="0" smtClean="0"/>
              <a:t>Даний процес обумовлений як впливом факторів зовнішнього середовища (кліматичних, професійних, соціально-економічних, екологічних, побутових та ін.), так і дією різних, особливо хронічних, захворювань на функції визначених систем і органів людського організму.</a:t>
            </a:r>
          </a:p>
          <a:p>
            <a:pPr>
              <a:buFont typeface="Arial" pitchFamily="34" charset="0"/>
              <a:buChar char="•"/>
            </a:pPr>
            <a:r>
              <a:rPr lang="uk-UA" sz="2600" dirty="0" smtClean="0"/>
              <a:t>Передчасне старіння виявляється на 4-5-му десятилітті, це одна із причин ранньої </a:t>
            </a:r>
            <a:r>
              <a:rPr lang="uk-UA" sz="2600" dirty="0" err="1" smtClean="0"/>
              <a:t>дезадаптації</a:t>
            </a:r>
            <a:r>
              <a:rPr lang="uk-UA" sz="2600" dirty="0" smtClean="0"/>
              <a:t>, обмеження інтересів, незадоволення життям, дестабілізації особистості. На даному етапі важливим завданням геронтології є не тільки будь-яким чином продовжити життя, скільки навчитися своєчасно розпізнавати суттєві ознаки старіння і, головне, контролювати їх розвиток.</a:t>
            </a:r>
            <a:endParaRPr lang="uk-U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86</TotalTime>
  <Words>251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Геронтологія</vt:lpstr>
      <vt:lpstr>Геронтологія  це наука про старість і старіння, що вивчає процеси старіння із загально-біологічних позицій, а також досліджує суть старості та вплив її приходу на людину і суспільство.</vt:lpstr>
      <vt:lpstr>Слайд 3</vt:lpstr>
      <vt:lpstr>Загальні закономірності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Геронтологія</dc:title>
  <dc:creator>DocMos</dc:creator>
  <cp:lastModifiedBy>DocMos</cp:lastModifiedBy>
  <cp:revision>9</cp:revision>
  <dcterms:created xsi:type="dcterms:W3CDTF">2013-12-12T13:41:51Z</dcterms:created>
  <dcterms:modified xsi:type="dcterms:W3CDTF">2013-12-12T15:07:57Z</dcterms:modified>
</cp:coreProperties>
</file>