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47F46C6-6662-413E-B72F-4E00B32C1B69}" type="datetimeFigureOut">
              <a:rPr lang="uk-UA" smtClean="0"/>
              <a:pPr/>
              <a:t>07.05.2013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5EC0AEC-8337-4DBD-AC41-512A07F92342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 thruBlk="1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8062912" cy="1470025"/>
          </a:xfrm>
        </p:spPr>
        <p:txBody>
          <a:bodyPr>
            <a:normAutofit/>
          </a:bodyPr>
          <a:lstStyle/>
          <a:p>
            <a:r>
              <a:rPr lang="ru-RU" sz="5400" dirty="0" err="1" smtClean="0"/>
              <a:t>Стовбуров</a:t>
            </a:r>
            <a:r>
              <a:rPr lang="uk-UA" sz="5400" dirty="0" smtClean="0"/>
              <a:t>і клітини</a:t>
            </a:r>
            <a:endParaRPr lang="uk-UA" sz="5400" dirty="0"/>
          </a:p>
        </p:txBody>
      </p:sp>
      <p:pic>
        <p:nvPicPr>
          <p:cNvPr id="3074" name="Picture 2" descr="D:\Моя папка\School\Презентации\Стовбурові клітини\21660417_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88840"/>
            <a:ext cx="5768639" cy="4116164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276872"/>
            <a:ext cx="8062912" cy="1752600"/>
          </a:xfrm>
        </p:spPr>
        <p:txBody>
          <a:bodyPr/>
          <a:lstStyle/>
          <a:p>
            <a:r>
              <a:rPr lang="uk-UA" dirty="0" smtClean="0"/>
              <a:t>Москаленко Анна </a:t>
            </a:r>
          </a:p>
          <a:p>
            <a:r>
              <a:rPr lang="uk-UA" dirty="0" smtClean="0"/>
              <a:t>10-М</a:t>
            </a:r>
            <a:endParaRPr lang="uk-UA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399032"/>
          </a:xfrm>
        </p:spPr>
        <p:txBody>
          <a:bodyPr/>
          <a:lstStyle/>
          <a:p>
            <a:r>
              <a:rPr lang="uk-UA" dirty="0" smtClean="0"/>
              <a:t>Банки стовбурових клітин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826008"/>
          </a:xfrm>
        </p:spPr>
        <p:txBody>
          <a:bodyPr/>
          <a:lstStyle/>
          <a:p>
            <a:r>
              <a:rPr lang="uk-UA" dirty="0" smtClean="0"/>
              <a:t>Стовбурові клітини зберігаються в спеціальних банках - власних або донорських</a:t>
            </a:r>
          </a:p>
          <a:p>
            <a:r>
              <a:rPr lang="uk-UA" dirty="0" smtClean="0"/>
              <a:t> Найбільший </a:t>
            </a:r>
            <a:r>
              <a:rPr lang="en-US" dirty="0" smtClean="0"/>
              <a:t>Vita Bank </a:t>
            </a:r>
            <a:r>
              <a:rPr lang="uk-UA" dirty="0" smtClean="0"/>
              <a:t>знаходиться в Лейпцигу, йому вже 34 роки. Забір клітин коштує тут 1900 євро.</a:t>
            </a:r>
            <a:endParaRPr lang="uk-UA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7239000" cy="1362075"/>
          </a:xfrm>
        </p:spPr>
        <p:txBody>
          <a:bodyPr>
            <a:normAutofit fontScale="90000"/>
          </a:bodyPr>
          <a:lstStyle/>
          <a:p>
            <a:r>
              <a:rPr lang="uk-UA" sz="4000" b="0" dirty="0" smtClean="0"/>
              <a:t>Перший найбільший </a:t>
            </a:r>
            <a:r>
              <a:rPr lang="uk-UA" sz="4000" b="0" dirty="0" err="1" smtClean="0"/>
              <a:t>Кріобанк</a:t>
            </a:r>
            <a:r>
              <a:rPr lang="uk-UA" sz="4000" b="0" dirty="0" smtClean="0"/>
              <a:t> у Києві створений у 2003 році на базі Інституту клітинної терапії.</a:t>
            </a:r>
            <a:endParaRPr lang="uk-UA" sz="4000" b="0" dirty="0"/>
          </a:p>
        </p:txBody>
      </p:sp>
      <p:pic>
        <p:nvPicPr>
          <p:cNvPr id="2050" name="Picture 2" descr="D:\Моя папка\School\Презентации\Стовбурові клітини\Снимо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068960"/>
            <a:ext cx="8784976" cy="253334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229600" cy="1217290"/>
          </a:xfrm>
        </p:spPr>
        <p:txBody>
          <a:bodyPr/>
          <a:lstStyle/>
          <a:p>
            <a:r>
              <a:rPr lang="uk-UA" dirty="0" smtClean="0"/>
              <a:t>Визначення: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229600" cy="4572000"/>
          </a:xfrm>
        </p:spPr>
        <p:txBody>
          <a:bodyPr/>
          <a:lstStyle/>
          <a:p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Стовбуровими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спеціалізації</a:t>
            </a:r>
            <a:r>
              <a:rPr lang="ru-RU" dirty="0" smtClean="0"/>
              <a:t> та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ділитися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розвинутися</a:t>
            </a:r>
            <a:r>
              <a:rPr lang="ru-RU" dirty="0" smtClean="0"/>
              <a:t> в </a:t>
            </a:r>
            <a:r>
              <a:rPr lang="ru-RU" dirty="0" err="1" smtClean="0"/>
              <a:t>будь-який</a:t>
            </a:r>
            <a:r>
              <a:rPr lang="ru-RU" dirty="0" smtClean="0"/>
              <a:t> вид </a:t>
            </a:r>
            <a:r>
              <a:rPr lang="ru-RU" dirty="0" err="1" smtClean="0"/>
              <a:t>тканини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endParaRPr lang="uk-UA" dirty="0"/>
          </a:p>
        </p:txBody>
      </p:sp>
      <p:pic>
        <p:nvPicPr>
          <p:cNvPr id="1027" name="Picture 3" descr="D:\Моя папка\School\Презентации\Стовбурові клітини\178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780928"/>
            <a:ext cx="5825877" cy="371703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4544" y="2852936"/>
            <a:ext cx="9468544" cy="1399032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Це означає, що в організмі дорослої людини існують клітини, що пройшли всі належні етапи ембріонального розвитку, але зберегли здатність за певних умов перетворюватися практично в усі види дорослих тканин - наприклад, в скелетні м'язи, кісткову тканину, клітини нервової тканини - нейрони, тканину печінки , підшлункової залози і так далі.</a:t>
            </a:r>
            <a:endParaRPr lang="uk-UA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39903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Кількість стовбурових клітин у організмі людини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5" name="Овал 4"/>
          <p:cNvSpPr/>
          <p:nvPr/>
        </p:nvSpPr>
        <p:spPr>
          <a:xfrm>
            <a:off x="2123728" y="1412776"/>
            <a:ext cx="5112568" cy="144016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2051720" y="3429000"/>
            <a:ext cx="5400600" cy="187220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низ 6"/>
          <p:cNvSpPr/>
          <p:nvPr/>
        </p:nvSpPr>
        <p:spPr>
          <a:xfrm>
            <a:off x="4427984" y="2852936"/>
            <a:ext cx="576064" cy="86409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2771800" y="1700808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</a:rPr>
              <a:t>У ембріона: </a:t>
            </a:r>
          </a:p>
          <a:p>
            <a:pPr algn="ctr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клітина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на 10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тисяч</a:t>
            </a:r>
            <a:endParaRPr lang="uk-UA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1800" y="3933056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accent4">
                    <a:lumMod val="75000"/>
                  </a:schemeClr>
                </a:solidFill>
              </a:rPr>
              <a:t>У людини 60-80 років:</a:t>
            </a:r>
          </a:p>
          <a:p>
            <a:pPr algn="ctr"/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1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</a:rPr>
              <a:t>клітина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 на 5-8 </a:t>
            </a:r>
            <a:r>
              <a:rPr lang="ru-RU" sz="2400" dirty="0" err="1" smtClean="0">
                <a:solidFill>
                  <a:schemeClr val="accent4">
                    <a:lumMod val="75000"/>
                  </a:schemeClr>
                </a:solidFill>
              </a:rPr>
              <a:t>мільйонів</a:t>
            </a:r>
            <a:endParaRPr lang="uk-UA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5473005"/>
            <a:ext cx="85324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Чим </a:t>
            </a:r>
            <a:r>
              <a:rPr lang="ru-RU" sz="2800" dirty="0" err="1" smtClean="0"/>
              <a:t>молодший</a:t>
            </a:r>
            <a:r>
              <a:rPr lang="ru-RU" sz="2800" dirty="0" smtClean="0"/>
              <a:t> </a:t>
            </a:r>
            <a:r>
              <a:rPr lang="ru-RU" sz="2800" dirty="0" err="1" smtClean="0"/>
              <a:t>організм</a:t>
            </a:r>
            <a:r>
              <a:rPr lang="ru-RU" sz="2800" dirty="0" smtClean="0"/>
              <a:t>, </a:t>
            </a:r>
            <a:r>
              <a:rPr lang="ru-RU" sz="2800" dirty="0" err="1" smtClean="0"/>
              <a:t>тим</a:t>
            </a:r>
            <a:r>
              <a:rPr lang="ru-RU" sz="2800" dirty="0" smtClean="0"/>
              <a:t> </a:t>
            </a:r>
            <a:r>
              <a:rPr lang="ru-RU" sz="2800" dirty="0" err="1" smtClean="0"/>
              <a:t>більше</a:t>
            </a:r>
            <a:r>
              <a:rPr lang="ru-RU" sz="2800" dirty="0" smtClean="0"/>
              <a:t> запас </a:t>
            </a:r>
            <a:r>
              <a:rPr lang="ru-RU" sz="2800" dirty="0" err="1" smtClean="0"/>
              <a:t>стовбурових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клітин</a:t>
            </a:r>
            <a:r>
              <a:rPr lang="ru-RU" sz="2800" dirty="0" smtClean="0"/>
              <a:t>, </a:t>
            </a:r>
            <a:r>
              <a:rPr lang="ru-RU" sz="2800" dirty="0" err="1" smtClean="0"/>
              <a:t>і</a:t>
            </a:r>
            <a:r>
              <a:rPr lang="ru-RU" sz="2800" dirty="0" smtClean="0"/>
              <a:t>, </a:t>
            </a:r>
            <a:r>
              <a:rPr lang="ru-RU" sz="2800" dirty="0" err="1" smtClean="0"/>
              <a:t>відповідно</a:t>
            </a:r>
            <a:r>
              <a:rPr lang="ru-RU" sz="2800" dirty="0" smtClean="0"/>
              <a:t>, </a:t>
            </a:r>
            <a:r>
              <a:rPr lang="ru-RU" sz="2800" dirty="0" err="1" smtClean="0"/>
              <a:t>відновний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потенціал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uk-UA" sz="4800" dirty="0" smtClean="0"/>
              <a:t>Історична довідка</a:t>
            </a:r>
            <a:endParaRPr lang="uk-UA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Термін «стовбурова клітина» був введений у науковий обіг російським гістологом, професором Військово-медичної академії Санкт-Петербурга Олександром Максимовим (18741928). Він постулював існування стовбурової кровотворної клітини викладаючи в 1909 році своє відкриття на засіданні гематологічного суспільства в Лейпцигу. Саме </a:t>
            </a:r>
            <a:r>
              <a:rPr lang="uk-UA" sz="2400" dirty="0" err="1" smtClean="0"/>
              <a:t>Максимов</a:t>
            </a:r>
            <a:r>
              <a:rPr lang="uk-UA" sz="2400" dirty="0" smtClean="0"/>
              <a:t> А. назвав клітину-прародительку всіх клітин крові </a:t>
            </a:r>
            <a:r>
              <a:rPr lang="en-US" sz="2400" dirty="0" err="1" smtClean="0"/>
              <a:t>Stamzelle</a:t>
            </a:r>
            <a:r>
              <a:rPr lang="en-US" sz="2400" dirty="0" smtClean="0"/>
              <a:t>, </a:t>
            </a:r>
            <a:r>
              <a:rPr lang="uk-UA" sz="2400" dirty="0" smtClean="0"/>
              <a:t>тобто стовбурової.</a:t>
            </a:r>
          </a:p>
          <a:p>
            <a:r>
              <a:rPr lang="uk-UA" sz="2400" dirty="0" smtClean="0"/>
              <a:t>У 1981 році американський біолог Мартін </a:t>
            </a:r>
            <a:r>
              <a:rPr lang="uk-UA" sz="2400" dirty="0" err="1" smtClean="0"/>
              <a:t>Еванс</a:t>
            </a:r>
            <a:r>
              <a:rPr lang="uk-UA" sz="2400" dirty="0" smtClean="0"/>
              <a:t> вперше виділив недиференційовані </a:t>
            </a:r>
            <a:r>
              <a:rPr lang="uk-UA" sz="2400" dirty="0" err="1" smtClean="0"/>
              <a:t>плюрипотентні</a:t>
            </a:r>
            <a:r>
              <a:rPr lang="uk-UA" sz="2400" dirty="0" smtClean="0"/>
              <a:t> лінії стовбурових клітин </a:t>
            </a:r>
            <a:r>
              <a:rPr lang="uk-UA" sz="2400" dirty="0" err="1" smtClean="0"/>
              <a:t>бластоцисти</a:t>
            </a:r>
            <a:r>
              <a:rPr lang="uk-UA" sz="2400" dirty="0" smtClean="0"/>
              <a:t> миші.</a:t>
            </a:r>
          </a:p>
          <a:p>
            <a:r>
              <a:rPr lang="uk-UA" sz="2400" dirty="0" smtClean="0"/>
              <a:t> Ембріональні стовбурові клітини першими виділили західні вчені Д. </a:t>
            </a:r>
            <a:r>
              <a:rPr lang="uk-UA" sz="2400" dirty="0" err="1" smtClean="0"/>
              <a:t>Томпсон</a:t>
            </a:r>
            <a:r>
              <a:rPr lang="uk-UA" sz="2400" dirty="0" smtClean="0"/>
              <a:t> і Д. </a:t>
            </a:r>
            <a:r>
              <a:rPr lang="uk-UA" sz="2400" dirty="0" err="1" smtClean="0"/>
              <a:t>Герхарт</a:t>
            </a:r>
            <a:r>
              <a:rPr lang="uk-UA" sz="2400" dirty="0" smtClean="0"/>
              <a:t> в 1998 році</a:t>
            </a:r>
            <a:endParaRPr lang="uk-UA" sz="2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2925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Використання стовбурових клітин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Autofit/>
          </a:bodyPr>
          <a:lstStyle/>
          <a:p>
            <a:r>
              <a:rPr lang="uk-UA" sz="2400" dirty="0" smtClean="0"/>
              <a:t>при лікуванні променевої хвороби;</a:t>
            </a:r>
          </a:p>
          <a:p>
            <a:r>
              <a:rPr lang="uk-UA" sz="2400" dirty="0" smtClean="0"/>
              <a:t>при лейкозі коли кровотворна тканина пацієнта знищується навмисно, оскільки її клітини стали на шлях злоякісного переродження (ця парадоксальна форма раку, при якій власне пухлина зовсім відсутня); </a:t>
            </a:r>
          </a:p>
          <a:p>
            <a:r>
              <a:rPr lang="uk-UA" sz="2400" dirty="0" smtClean="0"/>
              <a:t>при </a:t>
            </a:r>
            <a:r>
              <a:rPr lang="uk-UA" sz="2400" dirty="0" err="1" smtClean="0"/>
              <a:t>аутоімунних</a:t>
            </a:r>
            <a:r>
              <a:rPr lang="uk-UA" sz="2400" dirty="0" smtClean="0"/>
              <a:t> захворюваннях (зокрема, розсіяному склерозі, </a:t>
            </a:r>
            <a:r>
              <a:rPr lang="uk-UA" sz="2400" dirty="0" err="1" smtClean="0"/>
              <a:t>ревматоїдному</a:t>
            </a:r>
            <a:r>
              <a:rPr lang="uk-UA" sz="2400" dirty="0" smtClean="0"/>
              <a:t> артриті та вовчаку );</a:t>
            </a:r>
          </a:p>
          <a:p>
            <a:r>
              <a:rPr lang="uk-UA" sz="2400" dirty="0" smtClean="0"/>
              <a:t> при усуненні наслідків дуже жорстких форм протипухлинної хіміотерапії; </a:t>
            </a:r>
          </a:p>
          <a:p>
            <a:r>
              <a:rPr lang="uk-UA" sz="2400" dirty="0" smtClean="0"/>
              <a:t>при захворюваннях, викликаних мимовільним виникненням дефіциту стовбурових клітин у всьому організмі або в якомусь конкретному органі чи тканині (наприклад, системний остеопороз).</a:t>
            </a:r>
            <a:endParaRPr lang="uk-UA" sz="2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260648"/>
            <a:ext cx="9540552" cy="10012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Проблема використання стовбурових клітин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 ембріональні стовбурові клітини здатні перетворитися на що завгодно (якщо </a:t>
            </a:r>
            <a:r>
              <a:rPr lang="uk-UA" dirty="0" err="1" smtClean="0"/>
              <a:t>бластоцисту</a:t>
            </a:r>
            <a:r>
              <a:rPr lang="uk-UA" dirty="0" smtClean="0"/>
              <a:t>, з якої їх виділили, імплантували б в матку, де з них розвинулися б всі тканини нового організму);</a:t>
            </a:r>
          </a:p>
          <a:p>
            <a:r>
              <a:rPr lang="uk-UA" dirty="0" smtClean="0"/>
              <a:t>ембріональні стовбурові клітини схильні до необмеженого поділу і дуже погано розуміють хімічні «команди» дорослого організму оскільки в </a:t>
            </a:r>
            <a:r>
              <a:rPr lang="uk-UA" dirty="0" err="1" smtClean="0"/>
              <a:t>бластоцисті</a:t>
            </a:r>
            <a:r>
              <a:rPr lang="uk-UA" dirty="0" smtClean="0"/>
              <a:t> такі «команди» нікому подавати; </a:t>
            </a:r>
          </a:p>
          <a:p>
            <a:r>
              <a:rPr lang="uk-UA" dirty="0" smtClean="0"/>
              <a:t>введені в організм клітини можуть дати початок злоякісним пухлинам або тератомам потворним розростанням різних тканин в абсолютно невідповідному для них місці;</a:t>
            </a:r>
          </a:p>
          <a:p>
            <a:r>
              <a:rPr lang="uk-UA" dirty="0" smtClean="0"/>
              <a:t> проблема при використанні стовбурових клітин для трансплантації - їх імунологічна сумісність з тканинами реципієнта; </a:t>
            </a:r>
          </a:p>
          <a:p>
            <a:r>
              <a:rPr lang="uk-UA" dirty="0" smtClean="0"/>
              <a:t>виникають етичні проблеми використання стовбурових клітин.</a:t>
            </a:r>
            <a:endParaRPr lang="uk-UA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572000"/>
          </a:xfrm>
        </p:spPr>
        <p:txBody>
          <a:bodyPr>
            <a:normAutofit fontScale="85000" lnSpcReduction="10000"/>
          </a:bodyPr>
          <a:lstStyle/>
          <a:p>
            <a:r>
              <a:rPr lang="uk-UA" sz="39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Варіант вирішення деяких проблем застосування стовбурових клітин </a:t>
            </a:r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uk-UA" dirty="0" smtClean="0"/>
              <a:t> прямо в лабораторній склянці «пояснити» клітинам, у що вони повинні вирости, і вже цей готовий продукт пересадити пацієнту. Таким шляхом в лабораторіях різних країн сьогодні вирощують клапті живої людської шкіри (для пересадок на обпалені місця), хрящі у формі вуха і навіть ділянки кровоносних судин справжні, багатошарові, з епітелієм всередині і м'язами в товщі стінки</a:t>
            </a:r>
            <a:endParaRPr lang="uk-UA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399032"/>
          </a:xfrm>
        </p:spPr>
        <p:txBody>
          <a:bodyPr/>
          <a:lstStyle/>
          <a:p>
            <a:pPr algn="ctr"/>
            <a:r>
              <a:rPr lang="uk-UA" dirty="0" smtClean="0"/>
              <a:t>Перспективи використання клітинних технологій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44824"/>
            <a:ext cx="8686800" cy="4786552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стовбурові клітини повинні бути доступні в достатніх кількостях; </a:t>
            </a:r>
          </a:p>
          <a:p>
            <a:r>
              <a:rPr lang="uk-UA" dirty="0" smtClean="0"/>
              <a:t>диференціація стовбурових клітин повинна бути строго </a:t>
            </a:r>
            <a:r>
              <a:rPr lang="uk-UA" dirty="0" smtClean="0"/>
              <a:t>спрямованою </a:t>
            </a:r>
            <a:r>
              <a:rPr lang="uk-UA" dirty="0" smtClean="0"/>
              <a:t>і специфічною; </a:t>
            </a:r>
          </a:p>
          <a:p>
            <a:r>
              <a:rPr lang="uk-UA" dirty="0" smtClean="0"/>
              <a:t>стовбурові клітини повинні бути життєздатні в організмі реципієнта;</a:t>
            </a:r>
          </a:p>
          <a:p>
            <a:r>
              <a:rPr lang="uk-UA" dirty="0" smtClean="0"/>
              <a:t> після трансплантації стовбурові клітини повинні бути здатні інтегруватися в тканини реципієнта;</a:t>
            </a:r>
          </a:p>
          <a:p>
            <a:r>
              <a:rPr lang="uk-UA" dirty="0" smtClean="0"/>
              <a:t> </a:t>
            </a:r>
            <a:r>
              <a:rPr lang="uk-UA" dirty="0" err="1" smtClean="0"/>
              <a:t>трансплантант</a:t>
            </a:r>
            <a:r>
              <a:rPr lang="uk-UA" dirty="0" smtClean="0"/>
              <a:t> повинен функціонувати протягом усього життя реципієнта; </a:t>
            </a:r>
          </a:p>
          <a:p>
            <a:r>
              <a:rPr lang="uk-UA" dirty="0" smtClean="0"/>
              <a:t>трансплантація не повинна наносити будь-якої шкоди реципієнту (включаючи імунну реакцію відторгнення).</a:t>
            </a:r>
            <a:endParaRPr lang="uk-UA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62</TotalTime>
  <Words>598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Стовбурові клітини</vt:lpstr>
      <vt:lpstr>Визначення:</vt:lpstr>
      <vt:lpstr>Це означає, що в організмі дорослої людини існують клітини, що пройшли всі належні етапи ембріонального розвитку, але зберегли здатність за певних умов перетворюватися практично в усі види дорослих тканин - наприклад, в скелетні м'язи, кісткову тканину, клітини нервової тканини - нейрони, тканину печінки , підшлункової залози і так далі.</vt:lpstr>
      <vt:lpstr>Кількість стовбурових клітин у організмі людини </vt:lpstr>
      <vt:lpstr>Історична довідка</vt:lpstr>
      <vt:lpstr>Використання стовбурових клітин</vt:lpstr>
      <vt:lpstr>Проблема використання стовбурових клітин</vt:lpstr>
      <vt:lpstr>Слайд 8</vt:lpstr>
      <vt:lpstr>Перспективи використання клітинних технологій</vt:lpstr>
      <vt:lpstr>Банки стовбурових клітин </vt:lpstr>
      <vt:lpstr>Перший найбільший Кріобанк у Києві створений у 2003 році на базі Інституту клітинної терапії.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Стовбурові клітини</dc:title>
  <dc:creator>DocMos</dc:creator>
  <cp:lastModifiedBy>DocMos</cp:lastModifiedBy>
  <cp:revision>8</cp:revision>
  <dcterms:created xsi:type="dcterms:W3CDTF">2013-05-07T15:12:52Z</dcterms:created>
  <dcterms:modified xsi:type="dcterms:W3CDTF">2013-05-07T16:17:17Z</dcterms:modified>
</cp:coreProperties>
</file>