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sldIdLst>
    <p:sldId id="256" r:id="rId3"/>
    <p:sldId id="273" r:id="rId4"/>
    <p:sldId id="274" r:id="rId5"/>
    <p:sldId id="272" r:id="rId6"/>
    <p:sldId id="275" r:id="rId7"/>
    <p:sldId id="276" r:id="rId8"/>
    <p:sldId id="271" r:id="rId9"/>
    <p:sldId id="270" r:id="rId10"/>
    <p:sldId id="269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B357E"/>
    <a:srgbClr val="0C3226"/>
    <a:srgbClr val="00133A"/>
    <a:srgbClr val="104031"/>
    <a:srgbClr val="51A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33" d="100"/>
          <a:sy n="33" d="100"/>
        </p:scale>
        <p:origin x="-1362" y="-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"/>
    </p:cViewPr>
  </p:sorterViewPr>
  <p:notesViewPr>
    <p:cSldViewPr showGuides="1">
      <p:cViewPr varScale="1">
        <p:scale>
          <a:sx n="78" d="100"/>
          <a:sy n="78" d="100"/>
        </p:scale>
        <p:origin x="-20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EE92F-F45C-4030-A3BE-C231C70E2C26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5060C-BB14-4667-A58B-79D527DE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5060C-BB14-4667-A58B-79D527DE3A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5060C-BB14-4667-A58B-79D527DE3A7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1470025"/>
          </a:xfrm>
        </p:spPr>
        <p:txBody>
          <a:bodyPr/>
          <a:lstStyle>
            <a:lvl1pPr>
              <a:defRPr b="1" baseline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1428760"/>
          </a:xfrm>
        </p:spPr>
        <p:txBody>
          <a:bodyPr/>
          <a:lstStyle>
            <a:lvl1pPr marL="0" indent="0" algn="ctr">
              <a:buNone/>
              <a:defRPr b="1" cap="none" spc="0">
                <a:ln w="19050">
                  <a:solidFill>
                    <a:srgbClr val="0C3226"/>
                  </a:solidFill>
                </a:ln>
                <a:solidFill>
                  <a:schemeClr val="bg1"/>
                </a:solidFill>
                <a:effectLst/>
                <a:latin typeface="+mn-lt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3"/>
              </a:buBlip>
              <a:defRPr/>
            </a:lvl1pPr>
            <a:lvl2pPr>
              <a:buFontTx/>
              <a:buBlip>
                <a:blip r:embed="rId4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4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  <a:lvl6pPr>
              <a:buFontTx/>
              <a:buBlip>
                <a:blip r:embed="rId4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3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FontTx/>
              <a:buBlip>
                <a:blip r:embed="rId3"/>
              </a:buBlip>
              <a:defRPr/>
            </a:lvl1pPr>
            <a:lvl2pPr>
              <a:buFontTx/>
              <a:buBlip>
                <a:blip r:embed="rId4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4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  <a:lvl6pPr>
              <a:buFontTx/>
              <a:buBlip>
                <a:blip r:embed="rId4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3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040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C3226"/>
                </a:solidFill>
              </a:defRPr>
            </a:lvl1pPr>
          </a:lstStyle>
          <a:p>
            <a:fld id="{8012102A-6B4D-4072-A37F-9B400926AD4E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0C3226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C3226"/>
                </a:solidFill>
              </a:defRPr>
            </a:lvl1pPr>
          </a:lstStyle>
          <a:p>
            <a:fld id="{2C30D8A8-B859-4C5B-B442-5FAB2CCC19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0">
            <a:solidFill>
              <a:schemeClr val="bg1"/>
            </a:solidFill>
          </a:ln>
          <a:solidFill>
            <a:srgbClr val="00133A"/>
          </a:solidFill>
          <a:effectLst/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0403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10403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0403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10403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0403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0403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0403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rgbClr val="10403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Клонування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5786454"/>
            <a:ext cx="5572132" cy="1071546"/>
          </a:xfrm>
        </p:spPr>
        <p:txBody>
          <a:bodyPr>
            <a:normAutofit fontScale="92500" lnSpcReduction="10000"/>
          </a:bodyPr>
          <a:lstStyle/>
          <a:p>
            <a:r>
              <a:rPr lang="ru-RU" smtClean="0">
                <a:solidFill>
                  <a:schemeClr val="tx1"/>
                </a:solidFill>
                <a:latin typeface="Monotype Corsiva" pitchFamily="66" charset="0"/>
              </a:rPr>
              <a:t>Підготувал</a:t>
            </a:r>
            <a: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  <a:t>a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:</a:t>
            </a:r>
          </a:p>
          <a:p>
            <a:r>
              <a:rPr lang="uk-UA" dirty="0" smtClean="0">
                <a:solidFill>
                  <a:schemeClr val="tx1"/>
                </a:solidFill>
                <a:latin typeface="Monotype Corsiva" pitchFamily="66" charset="0"/>
              </a:rPr>
              <a:t>Кравченко Дарина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381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885928"/>
            <a:ext cx="5829312" cy="49720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600" dirty="0" smtClean="0"/>
              <a:t>	   </a:t>
            </a:r>
            <a:r>
              <a:rPr lang="uk-UA" sz="2400" dirty="0" smtClean="0">
                <a:solidFill>
                  <a:srgbClr val="3333CC"/>
                </a:solidFill>
              </a:rPr>
              <a:t>Питання про клонування людини викликало низку протестів, як зі сторони церкви, так і на законодавчому рівні. В 1997 році ЮНЕСКО прийняла Загальну декларацію, яка забороняє клонування людини та                                  передбачає суворий контроль держави                                            над усіма дослідженнями в цьому                                                      напрямі. Ті або інші форми заборони                                       клонування застосовують Німеччина,                                               Іспанія, Данія, Великобританія, Італія,                                            Франція, Швеція, Нідерланди, Бельгія, а                                      також Японія, Австралія та інші країни.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0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Закон і к</a:t>
            </a:r>
            <a:r>
              <a:rPr lang="uk-UA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лонування</a:t>
            </a:r>
            <a:endParaRPr lang="uk-UA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losing_my_relig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857496"/>
            <a:ext cx="2101964" cy="2714644"/>
          </a:xfrm>
          <a:prstGeom prst="rect">
            <a:avLst/>
          </a:prstGeom>
          <a:ln w="28575">
            <a:solidFill>
              <a:srgbClr val="CCCC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296994132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000240"/>
            <a:ext cx="5500726" cy="45720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600" dirty="0" smtClean="0"/>
              <a:t>	</a:t>
            </a:r>
            <a:r>
              <a:rPr lang="uk-UA" sz="2000" dirty="0" smtClean="0">
                <a:solidFill>
                  <a:srgbClr val="3333CC"/>
                </a:solidFill>
              </a:rPr>
              <a:t>   </a:t>
            </a:r>
            <a:r>
              <a:rPr lang="uk-UA" sz="2400" dirty="0" smtClean="0">
                <a:solidFill>
                  <a:srgbClr val="3333CC"/>
                </a:solidFill>
              </a:rPr>
              <a:t>Близько 27 країн Європи підписали </a:t>
            </a:r>
            <a:r>
              <a:rPr lang="uk-UA" sz="2400" dirty="0" err="1" smtClean="0">
                <a:solidFill>
                  <a:srgbClr val="3333CC"/>
                </a:solidFill>
              </a:rPr>
              <a:t>„Додатковий</a:t>
            </a:r>
            <a:r>
              <a:rPr lang="uk-UA" sz="2400" dirty="0" smtClean="0">
                <a:solidFill>
                  <a:srgbClr val="3333CC"/>
                </a:solidFill>
              </a:rPr>
              <a:t> протокол про заборону клонування людини до Конвенції Ради Європи </a:t>
            </a:r>
            <a:r>
              <a:rPr lang="uk-UA" sz="2400" dirty="0" err="1" smtClean="0">
                <a:solidFill>
                  <a:srgbClr val="3333CC"/>
                </a:solidFill>
              </a:rPr>
              <a:t>„Про</a:t>
            </a:r>
            <a:r>
              <a:rPr lang="uk-UA" sz="2400" dirty="0" smtClean="0">
                <a:solidFill>
                  <a:srgbClr val="3333CC"/>
                </a:solidFill>
              </a:rPr>
              <a:t> права людини та </a:t>
            </a:r>
            <a:r>
              <a:rPr lang="uk-UA" sz="2400" dirty="0" err="1" smtClean="0">
                <a:solidFill>
                  <a:srgbClr val="3333CC"/>
                </a:solidFill>
              </a:rPr>
              <a:t>біомедицину”</a:t>
            </a:r>
            <a:r>
              <a:rPr lang="uk-UA" sz="2400" dirty="0" smtClean="0">
                <a:solidFill>
                  <a:srgbClr val="3333CC"/>
                </a:solidFill>
              </a:rPr>
              <a:t> 1997 р. У преамбулі Додаткового протоколу відзначається, що </a:t>
            </a:r>
            <a:r>
              <a:rPr lang="uk-UA" sz="2400" dirty="0" err="1" smtClean="0">
                <a:solidFill>
                  <a:srgbClr val="3333CC"/>
                </a:solidFill>
              </a:rPr>
              <a:t>“інструменталізація</a:t>
            </a:r>
            <a:r>
              <a:rPr lang="uk-UA" sz="2400" dirty="0" smtClean="0">
                <a:solidFill>
                  <a:srgbClr val="3333CC"/>
                </a:solidFill>
              </a:rPr>
              <a:t> людських істот                                              шляхом навмисного створення                                                        генетично ідентичних людських                                                            істот є несумісною із гідністю                                             людини і, таким чином, становить                                               зловживання біологією та                                              </a:t>
            </a:r>
            <a:r>
              <a:rPr lang="uk-UA" sz="2400" dirty="0" err="1" smtClean="0">
                <a:solidFill>
                  <a:srgbClr val="3333CC"/>
                </a:solidFill>
              </a:rPr>
              <a:t>медициною”</a:t>
            </a:r>
            <a:r>
              <a:rPr lang="uk-UA" sz="2400" dirty="0" smtClean="0">
                <a:solidFill>
                  <a:srgbClr val="3333CC"/>
                </a:solidFill>
              </a:rPr>
              <a:t>. </a:t>
            </a:r>
            <a:endParaRPr lang="uk-UA" sz="2400" dirty="0">
              <a:solidFill>
                <a:srgbClr val="33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57166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Закон і к</a:t>
            </a:r>
            <a:r>
              <a:rPr lang="uk-UA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лонування</a:t>
            </a:r>
            <a:endParaRPr lang="uk-UA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bezplodnosciko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285992"/>
            <a:ext cx="3198716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296994132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85926"/>
            <a:ext cx="6929454" cy="50720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dirty="0" smtClean="0"/>
              <a:t>	 </a:t>
            </a:r>
            <a:r>
              <a:rPr lang="uk-UA" sz="2000" dirty="0" smtClean="0">
                <a:solidFill>
                  <a:srgbClr val="3333CC"/>
                </a:solidFill>
              </a:rPr>
              <a:t> </a:t>
            </a:r>
            <a:r>
              <a:rPr lang="uk-UA" sz="2400" dirty="0" smtClean="0">
                <a:solidFill>
                  <a:srgbClr val="3333CC"/>
                </a:solidFill>
              </a:rPr>
              <a:t>За повну заборону усіх досліджень, пов'язаних з можливістю клонування людини, висловилася наукова рада при Міністерстві освіти Японії. Аналогічною є позиція офіційного Вашингтона. Найкатегоричнішою є церква. Наприклад, Ватикан не раз наголошував на                      цілковитій неможливості втручання в акт                   божественного творіння. Папа Римський                                      прийняв 7 нових смертних гріхів, (які ведуть                                    до загибелі душі), серед яких є «маніпуляції                                  на генному рівні».</a:t>
            </a:r>
            <a:endParaRPr lang="uk-UA" sz="2400" dirty="0">
              <a:solidFill>
                <a:srgbClr val="33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Закон і к</a:t>
            </a:r>
            <a:r>
              <a:rPr lang="uk-UA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лонування</a:t>
            </a:r>
            <a:endParaRPr lang="uk-UA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03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659" y="2357430"/>
            <a:ext cx="2521341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296994132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482" y="214290"/>
            <a:ext cx="8472518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2"/>
                </a:solidFill>
              </a:rPr>
              <a:t>Клонування людини</a:t>
            </a:r>
            <a:endParaRPr lang="uk-UA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428736"/>
            <a:ext cx="5929322" cy="4572032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Клонування людини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 етична і наукова проблема кінця 20 і початку 21 століття, що полягає у можливості формування і вирощування принципово нових людських істот, які би не тільки ззовні, але й на генетичному рівні відтворювали того чи іншого індивіда, сьогодні чи раніше існуючого — разом з повною непідготовленістю до цього суспільства.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398_news_221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643050"/>
            <a:ext cx="2071702" cy="22298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Pri_narodzhenni_pershoyi_ditini_ukrayinski_batki_schomisyacya_otrimuvatimut_na_208_griven_menshe_13040661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143380"/>
            <a:ext cx="2872740" cy="2156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5640" y="5687332"/>
            <a:ext cx="1878360" cy="1170668"/>
          </a:xfrm>
          <a:prstGeom prst="rect">
            <a:avLst/>
          </a:prstGeom>
        </p:spPr>
      </p:pic>
    </p:spTree>
  </p:cSld>
  <p:clrMapOvr>
    <a:masterClrMapping/>
  </p:clrMapOvr>
  <p:transition advTm="720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14612" y="2000239"/>
            <a:ext cx="6643734" cy="3071835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Говорячи про клонування людей, у більшості випадків мають на увазі не випадок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однояйцевого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близнюка при вагітності, а власне штампування людей, хоча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однояйцеві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близнюки є клонами один одного у повному розумінні цього слова.</a:t>
            </a:r>
          </a:p>
          <a:p>
            <a:endParaRPr lang="ru-RU" dirty="0"/>
          </a:p>
        </p:txBody>
      </p:sp>
      <p:pic>
        <p:nvPicPr>
          <p:cNvPr id="9" name="Рисунок 8" descr="a_b96c70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1643050"/>
            <a:ext cx="2601309" cy="4214842"/>
          </a:xfrm>
          <a:prstGeom prst="rect">
            <a:avLst/>
          </a:prstGeom>
        </p:spPr>
      </p:pic>
      <p:pic>
        <p:nvPicPr>
          <p:cNvPr id="12" name="Рисунок 11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4429132"/>
            <a:ext cx="2286016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4"/>
                </a:solidFill>
              </a:rPr>
              <a:t>Технологія</a:t>
            </a:r>
            <a:endParaRPr lang="uk-UA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500174"/>
            <a:ext cx="4929222" cy="328614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Технологія клонування в наш час ще не повністю є відшліфованою. І тут постає немало як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теоритичних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так і суто практичних питань. Проте вже сьогодні є методи, що дозволяють із певною мірою впевненістю сказати, що загалом питання технології вирішене.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_9987267_clone_2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714488"/>
            <a:ext cx="2071702" cy="2408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4714884"/>
            <a:ext cx="2872274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авм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500570"/>
            <a:ext cx="3714776" cy="2143140"/>
          </a:xfrm>
          <a:prstGeom prst="rect">
            <a:avLst/>
          </a:prstGeom>
        </p:spPr>
      </p:pic>
    </p:spTree>
  </p:cSld>
  <p:clrMapOvr>
    <a:masterClrMapping/>
  </p:clrMapOvr>
  <p:transition advTm="95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400052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Одним із найефективніших методів клонування виявився метод "переносу ядра". Саме він і був застосований при клонуванні вівці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Доллі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Великобританії - організму, який прожив достатню кількість років, щоби говорити про успішність експерименту. На думку вчених, така методика є поки що найкращою серед тих, які ми маємо, щоби приступити безпосередньо до розробки методики клонування людей.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всв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4786322"/>
            <a:ext cx="2500330" cy="18573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1668780" cy="17526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Іншим, обмеженішим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проблематичнішим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є метод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партогенезу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 звана технологія "розщеплення ембріона", хоч і повинна давати генетично ідентичних між собою організмів, проте не може забезпечити їх ідентичності із батьківським організмом, і через це технологією клонування не вважається і як можливий його варіант не розглядається.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x_26ed467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457287"/>
            <a:ext cx="4500594" cy="54007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  <a:latin typeface="Monotype Corsiva" pitchFamily="66" charset="0"/>
                <a:cs typeface="Aharoni" pitchFamily="2" charset="-79"/>
              </a:rPr>
              <a:t>Типи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  <a:cs typeface="Aharoni" pitchFamily="2" charset="-79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Monotype Corsiva" pitchFamily="66" charset="0"/>
                <a:cs typeface="Aharoni" pitchFamily="2" charset="-79"/>
              </a:rPr>
              <a:t>клонування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  <a:cs typeface="Aharoni" pitchFamily="2" charset="-79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Monotype Corsiva" pitchFamily="66" charset="0"/>
                <a:cs typeface="Aharoni" pitchFamily="2" charset="-79"/>
              </a:rPr>
              <a:t>людини</a:t>
            </a:r>
            <a:endParaRPr lang="ru-RU" sz="3600" dirty="0">
              <a:solidFill>
                <a:schemeClr val="tx1"/>
              </a:solidFill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571612"/>
            <a:ext cx="5572164" cy="528638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Репродуктивне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клонування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Детальніше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Репродуктивне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клонування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Репродуктивне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повнозначні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Репродуктивне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сьогоднішній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день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конкретного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репродуктивне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заборонено законом.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c7aea9099_2090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00174"/>
            <a:ext cx="3234787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929066"/>
            <a:ext cx="1866900" cy="1569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екпе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5455920"/>
            <a:ext cx="2087880" cy="1402080"/>
          </a:xfrm>
          <a:prstGeom prst="rect">
            <a:avLst/>
          </a:prstGeom>
        </p:spPr>
      </p:pic>
    </p:spTree>
  </p:cSld>
  <p:clrMapOvr>
    <a:masterClrMapping/>
  </p:clrMapOvr>
  <p:transition advTm="828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46384">
            <a:off x="1000100" y="214290"/>
            <a:ext cx="7686700" cy="120334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Терапевтичне клонування людини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357298"/>
            <a:ext cx="500066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Детальніше: Терапевтичне клонування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Терапевтичне клонування людини передбачає, що розвиток ембріона закінчується через 14 днів, використовується для отримання стовбурних клітин 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емброну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Законодавці багатьох країн бояться, що легалізація терапевтичного клонування може призвести до переходу його у репродуктивне. Проте у деяких державах воно є дозволеним, для прикладу Великобританія.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50763_3cfa82332181d96b7866c53ff41e5f1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71612"/>
            <a:ext cx="3668438" cy="27146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1259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32160">
            <a:off x="460595" y="-3868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Ідентичність</a:t>
            </a:r>
            <a:r>
              <a:rPr lang="ru-RU" sz="32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клонів</a:t>
            </a:r>
            <a:endParaRPr lang="uk-UA" sz="320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428736"/>
            <a:ext cx="6929454" cy="5429264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Всупереч поширеній думці, клон не є завжди точною копією людини, на основі якої був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склонований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оскільки при клонуванні копіюється лише генотип, а фенотип може бути відмінним, у залежності від навколишнього середовища, обставин. Так, наприклад, якщо взяти шість різних клонів і вирощувати їх у різних умовах: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клон при поганому харчування виросте низьким і худим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клон, якого постійно перегодовувати і обмежувати у фізичних навантаженнях, буде страждати ожирінням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клон, який харчувався висококалорійною, але недостатньою на вітаміни та мінерали необхідні для росту,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їжею, виросте товстим, але невисоким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клон, забезпечений нормальним харчуванням і серйозними фізичними навантаженнями, виросте сильним і мускулястим</a:t>
            </a:r>
          </a:p>
        </p:txBody>
      </p:sp>
      <p:pic>
        <p:nvPicPr>
          <p:cNvPr id="4" name="Рисунок 3" descr="529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857364"/>
            <a:ext cx="2143139" cy="2085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1295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62649">
  <a:themeElements>
    <a:clrScheme name="Wrapper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A432B2-95E8-4AFB-A408-2EFCC0E842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TS010362649</Template>
  <TotalTime>0</TotalTime>
  <Words>520</Words>
  <Application>Microsoft Office PowerPoint</Application>
  <PresentationFormat>Экран (4:3)</PresentationFormat>
  <Paragraphs>41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TS010362649</vt:lpstr>
      <vt:lpstr>Клонування</vt:lpstr>
      <vt:lpstr>Клонування людини</vt:lpstr>
      <vt:lpstr>Слайд 3</vt:lpstr>
      <vt:lpstr>Технологія</vt:lpstr>
      <vt:lpstr>Слайд 5</vt:lpstr>
      <vt:lpstr>Слайд 6</vt:lpstr>
      <vt:lpstr>Типи клонування людини</vt:lpstr>
      <vt:lpstr>Терапевтичне клонування людини</vt:lpstr>
      <vt:lpstr>Ідентичність клонів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2012-01-26T17:54:41Z</dcterms:created>
  <dcterms:modified xsi:type="dcterms:W3CDTF">2014-06-03T12:17:08Z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TC103626499990</vt:lpwstr>
  </property>
</Properties>
</file>