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428604"/>
            <a:ext cx="6143668" cy="2571768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uk-UA" sz="6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Радіаційне ураження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4429132"/>
            <a:ext cx="3727239" cy="17081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5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Виконала </a:t>
            </a:r>
          </a:p>
          <a:p>
            <a:pPr algn="ctr"/>
            <a:r>
              <a:rPr lang="uk-UA" sz="35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Учениця 11б класу</a:t>
            </a:r>
          </a:p>
          <a:p>
            <a:pPr algn="ctr"/>
            <a:r>
              <a:rPr lang="uk-UA" sz="35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Венцак</a:t>
            </a:r>
            <a:r>
              <a:rPr lang="uk-UA" sz="35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Ореста</a:t>
            </a:r>
            <a:endParaRPr lang="uk-UA" sz="35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8215370" cy="2571768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bg1"/>
                </a:solidFill>
              </a:rPr>
              <a:t>Основні</a:t>
            </a:r>
            <a:r>
              <a:rPr lang="ru-RU" b="1" dirty="0" smtClean="0">
                <a:solidFill>
                  <a:schemeClr val="bg1"/>
                </a:solidFill>
              </a:rPr>
              <a:t> заходи при </a:t>
            </a:r>
            <a:r>
              <a:rPr lang="ru-RU" b="1" dirty="0" err="1" smtClean="0">
                <a:solidFill>
                  <a:schemeClr val="bg1"/>
                </a:solidFill>
              </a:rPr>
              <a:t>організації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медичної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допомоги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ураженим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76438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/>
              <a:t>Основні</a:t>
            </a:r>
            <a:r>
              <a:rPr lang="ru-RU" b="1" i="1" dirty="0" smtClean="0"/>
              <a:t> заходи при </a:t>
            </a:r>
            <a:r>
              <a:rPr lang="ru-RU" b="1" i="1" dirty="0" err="1" smtClean="0"/>
              <a:t>організації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медичної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допомоги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ураженим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включають</a:t>
            </a:r>
            <a:r>
              <a:rPr lang="ru-RU" b="1" i="1" dirty="0" smtClean="0"/>
              <a:t> в себе</a:t>
            </a:r>
            <a:r>
              <a:rPr lang="ru-RU" b="1" i="1" dirty="0" smtClean="0"/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dirty="0" smtClean="0"/>
              <a:t>проведення </a:t>
            </a:r>
            <a:r>
              <a:rPr lang="uk-UA" dirty="0" smtClean="0"/>
              <a:t>заходів протирадіаційного захисту;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dirty="0" smtClean="0"/>
              <a:t>надання в найкоротший термін медичної допомоги особам, що постраждали;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dirty="0" smtClean="0"/>
              <a:t>організація евакуації із забрудненої зони; проведення санітарної обробки та дезактивації;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dirty="0" smtClean="0"/>
              <a:t>передислокація в район аварії мобільних медичних формувань для надання першої лікарської допомоги;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dirty="0" smtClean="0"/>
              <a:t>організація спеціалізованої лікарської допомоги в закладах МОЗ та інших відомств (на базі визначених аварійними планами).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0"/>
            <a:ext cx="6357982" cy="2571768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Медичні засоби протирадіаційного </a:t>
            </a:r>
            <a:r>
              <a:rPr lang="uk-UA" sz="4000" b="1" dirty="0" smtClean="0">
                <a:solidFill>
                  <a:schemeClr val="bg1"/>
                </a:solidFill>
              </a:rPr>
              <a:t>захисту.</a:t>
            </a:r>
            <a: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40005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Радіопротектори</a:t>
            </a:r>
            <a:r>
              <a:rPr lang="uk-UA" i="1" dirty="0" smtClean="0"/>
              <a:t> </a:t>
            </a:r>
            <a:r>
              <a:rPr lang="uk-UA" dirty="0" smtClean="0"/>
              <a:t>(радіозахисні засоби) — це хімічні медикаментозні засоби синтетичного або біологічного походження, введення яких в організм перед його опроміненням виявляється меншим ураженням іонізуючим опроміненням </a:t>
            </a:r>
            <a:r>
              <a:rPr lang="uk-UA" dirty="0" err="1" smtClean="0"/>
              <a:t>радіочутливих</a:t>
            </a:r>
            <a:r>
              <a:rPr lang="uk-UA" dirty="0" smtClean="0"/>
              <a:t> тканин та прискоренням відновлення, що призводить до зниження ступеня важкості променевого ураження. Використання радіопротекторів після опромінення практичного ефекту не дає.</a:t>
            </a:r>
          </a:p>
          <a:p>
            <a:endParaRPr lang="uk-UA" dirty="0"/>
          </a:p>
        </p:txBody>
      </p:sp>
      <p:pic>
        <p:nvPicPr>
          <p:cNvPr id="14339" name="Picture 3" descr="http://upload.wikimedia.org/wikipedia/commons/e/ea/APTECZKA_INDYWIDUALNA_AI-2_insid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2571744"/>
            <a:ext cx="4445031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0"/>
            <a:ext cx="6357982" cy="2571768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Радіопротектори короткочасної </a:t>
            </a:r>
            <a:r>
              <a:rPr lang="uk-UA" b="1" dirty="0" smtClean="0">
                <a:solidFill>
                  <a:schemeClr val="bg1"/>
                </a:solidFill>
              </a:rPr>
              <a:t>дії.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7643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Радіопротектори короткочасної дії </a:t>
            </a:r>
            <a:r>
              <a:rPr lang="uk-UA" dirty="0" smtClean="0"/>
              <a:t>(РКД) – ефективні при    імпульсному або деяких видах нетривалого опромінення. Їх захисна активність при прийманні максимально </a:t>
            </a:r>
            <a:r>
              <a:rPr lang="uk-UA" dirty="0" err="1" smtClean="0"/>
              <a:t>переносимих</a:t>
            </a:r>
            <a:r>
              <a:rPr lang="uk-UA" dirty="0" smtClean="0"/>
              <a:t> доз, які викликають зміни в обміні речовин </a:t>
            </a:r>
            <a:r>
              <a:rPr lang="uk-UA" dirty="0" err="1" smtClean="0"/>
              <a:t>радіочутливих</a:t>
            </a:r>
            <a:r>
              <a:rPr lang="uk-UA" dirty="0" smtClean="0"/>
              <a:t> клітин, виявляється уже через декілька хвилин або в кінці першої години після введення, але обмежується 30-ма хвилинами, або 5-ма годинами.</a:t>
            </a:r>
          </a:p>
          <a:p>
            <a:r>
              <a:rPr lang="uk-UA" dirty="0" smtClean="0"/>
              <a:t>РКД в залежності від механізму захисної дії і хімічної структури розділяються на </a:t>
            </a:r>
            <a:r>
              <a:rPr lang="uk-UA" b="1" dirty="0" smtClean="0"/>
              <a:t>дві</a:t>
            </a:r>
            <a:r>
              <a:rPr lang="uk-UA" dirty="0" smtClean="0"/>
              <a:t> групи</a:t>
            </a:r>
            <a:r>
              <a:rPr lang="uk-UA" dirty="0" smtClean="0"/>
              <a:t>:</a:t>
            </a:r>
          </a:p>
          <a:p>
            <a:endParaRPr lang="uk-UA" dirty="0" smtClean="0"/>
          </a:p>
          <a:p>
            <a:r>
              <a:rPr lang="uk-UA" b="1" dirty="0" smtClean="0"/>
              <a:t>а) </a:t>
            </a:r>
            <a:r>
              <a:rPr lang="uk-UA" dirty="0" err="1" smtClean="0"/>
              <a:t>відновлювачі</a:t>
            </a:r>
            <a:r>
              <a:rPr lang="uk-UA" dirty="0" smtClean="0"/>
              <a:t>, до яких відносяться сірковмісні з’єднання (</a:t>
            </a:r>
            <a:r>
              <a:rPr lang="uk-UA" dirty="0" err="1" smtClean="0"/>
              <a:t>цистамін</a:t>
            </a:r>
            <a:r>
              <a:rPr lang="uk-UA" dirty="0" smtClean="0"/>
              <a:t>, цистеїн, </a:t>
            </a:r>
            <a:r>
              <a:rPr lang="uk-UA" dirty="0" err="1" smtClean="0"/>
              <a:t>меркаптоетіламін</a:t>
            </a:r>
            <a:r>
              <a:rPr lang="uk-UA" dirty="0" smtClean="0"/>
              <a:t>, </a:t>
            </a:r>
            <a:r>
              <a:rPr lang="uk-UA" dirty="0" err="1" smtClean="0"/>
              <a:t>гаммафос</a:t>
            </a:r>
            <a:r>
              <a:rPr lang="uk-UA" dirty="0" smtClean="0"/>
              <a:t> та ін.), антиоксиданти (аскорбінова кислота, віт. Е, токофероли та ін</a:t>
            </a:r>
            <a:r>
              <a:rPr lang="uk-UA" dirty="0" smtClean="0"/>
              <a:t>.);</a:t>
            </a:r>
          </a:p>
          <a:p>
            <a:endParaRPr lang="uk-UA" dirty="0" smtClean="0"/>
          </a:p>
          <a:p>
            <a:r>
              <a:rPr lang="uk-UA" b="1" dirty="0" smtClean="0"/>
              <a:t>б) </a:t>
            </a:r>
            <a:r>
              <a:rPr lang="uk-UA" dirty="0" smtClean="0"/>
              <a:t>препарати, які викликають гіпоксію клітин та тканин (</a:t>
            </a:r>
            <a:r>
              <a:rPr lang="uk-UA" dirty="0" err="1" smtClean="0"/>
              <a:t>метгемоглобіноутворювачі</a:t>
            </a:r>
            <a:r>
              <a:rPr lang="uk-UA" dirty="0" smtClean="0"/>
              <a:t>, </a:t>
            </a:r>
            <a:r>
              <a:rPr lang="uk-UA" dirty="0" err="1" smtClean="0"/>
              <a:t>цианіди</a:t>
            </a:r>
            <a:r>
              <a:rPr lang="uk-UA" dirty="0" smtClean="0"/>
              <a:t>, </a:t>
            </a:r>
            <a:r>
              <a:rPr lang="uk-UA" dirty="0" err="1" smtClean="0"/>
              <a:t>нітріти</a:t>
            </a:r>
            <a:r>
              <a:rPr lang="uk-UA" dirty="0" smtClean="0"/>
              <a:t> та ін.)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0"/>
            <a:ext cx="6357982" cy="2571768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Радіопротектори пролонгованої </a:t>
            </a:r>
            <a:r>
              <a:rPr lang="uk-UA" b="1" dirty="0" smtClean="0">
                <a:solidFill>
                  <a:schemeClr val="bg1"/>
                </a:solidFill>
              </a:rPr>
              <a:t>дії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7643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Радіопротектори пролонгованої дії</a:t>
            </a:r>
            <a:r>
              <a:rPr lang="uk-UA" dirty="0" smtClean="0"/>
              <a:t> (РПД) – ефективні при пролонгованому та фракційному опроміненні, меншою мірою при інтенсивному. Їх дія взагалі спрямована на підвищення резистентності організму і продовжується від одного до декількох днів. До групи РПД включаються:</a:t>
            </a:r>
          </a:p>
          <a:p>
            <a:r>
              <a:rPr lang="uk-UA" dirty="0" smtClean="0"/>
              <a:t>а) препарати з </a:t>
            </a:r>
            <a:r>
              <a:rPr lang="uk-UA" dirty="0" err="1" smtClean="0"/>
              <a:t>анаболічними</a:t>
            </a:r>
            <a:r>
              <a:rPr lang="uk-UA" dirty="0" smtClean="0"/>
              <a:t> властивостями (естрогени);</a:t>
            </a:r>
          </a:p>
          <a:p>
            <a:r>
              <a:rPr lang="uk-UA" dirty="0" smtClean="0"/>
              <a:t>б) полімери </a:t>
            </a:r>
            <a:r>
              <a:rPr lang="uk-UA" dirty="0" err="1" smtClean="0"/>
              <a:t>поліаніонної</a:t>
            </a:r>
            <a:r>
              <a:rPr lang="uk-UA" dirty="0" smtClean="0"/>
              <a:t> природи (</a:t>
            </a:r>
            <a:r>
              <a:rPr lang="uk-UA" dirty="0" err="1" smtClean="0"/>
              <a:t>гепарін</a:t>
            </a:r>
            <a:r>
              <a:rPr lang="uk-UA" dirty="0" smtClean="0"/>
              <a:t>, полісахариди, нуклеїнові кислоти, полінуклеотиди, деякі вакцини, синтетичні полімери).</a:t>
            </a:r>
          </a:p>
          <a:p>
            <a:endParaRPr lang="uk-UA" dirty="0"/>
          </a:p>
        </p:txBody>
      </p:sp>
      <p:pic>
        <p:nvPicPr>
          <p:cNvPr id="20482" name="Picture 2" descr="http://www.gradremstroy.ru/wp-content/uploads/2009/08/abc_pills_0800410_m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214818"/>
            <a:ext cx="392909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0"/>
            <a:ext cx="6357982" cy="2571768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sz="5400" b="1" i="1" dirty="0" err="1" smtClean="0">
                <a:solidFill>
                  <a:schemeClr val="bg1"/>
                </a:solidFill>
              </a:rPr>
              <a:t>Цистамін</a:t>
            </a:r>
            <a:r>
              <a:rPr lang="uk-UA" sz="5400" dirty="0" smtClean="0"/>
              <a:t> </a:t>
            </a:r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76438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err="1" smtClean="0"/>
              <a:t>Цистамін</a:t>
            </a:r>
            <a:r>
              <a:rPr lang="uk-UA" dirty="0" smtClean="0"/>
              <a:t> (препарат РС-1) - радіопротектор короткочасної дії - амінокислота, яка має в собі </a:t>
            </a:r>
            <a:r>
              <a:rPr lang="uk-UA" dirty="0" err="1" smtClean="0"/>
              <a:t>дисульфідний</a:t>
            </a:r>
            <a:r>
              <a:rPr lang="uk-UA" dirty="0" smtClean="0"/>
              <a:t> зв’язок. Радіозахисний ефект сірковмісних радіопротекторів реалізується на клітинному рівні в результаті швидкого звільнення в фізіологічних умовах сульфгідрильної групи. Як потужний </a:t>
            </a:r>
            <a:r>
              <a:rPr lang="uk-UA" dirty="0" err="1" smtClean="0"/>
              <a:t>відновлювач</a:t>
            </a:r>
            <a:r>
              <a:rPr lang="uk-UA" dirty="0" smtClean="0"/>
              <a:t> </a:t>
            </a:r>
            <a:r>
              <a:rPr lang="uk-UA" dirty="0" err="1" smtClean="0"/>
              <a:t>цистамін</a:t>
            </a:r>
            <a:r>
              <a:rPr lang="uk-UA" dirty="0" smtClean="0"/>
              <a:t> може: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err="1" smtClean="0"/>
              <a:t>“перехоплювати”</a:t>
            </a:r>
            <a:r>
              <a:rPr lang="uk-UA" dirty="0" smtClean="0"/>
              <a:t> та знешкоджувати вільні </a:t>
            </a:r>
            <a:r>
              <a:rPr lang="uk-UA" dirty="0" err="1" smtClean="0"/>
              <a:t>перекисні</a:t>
            </a:r>
            <a:r>
              <a:rPr lang="uk-UA" dirty="0" smtClean="0"/>
              <a:t> радикали, що виникають при опроміненні в присутності кисню;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нормалізувати збудження іонізуючими частками молекул </a:t>
            </a:r>
            <a:r>
              <a:rPr lang="uk-UA" dirty="0" err="1" smtClean="0"/>
              <a:t>біосубстратів</a:t>
            </a:r>
            <a:r>
              <a:rPr lang="uk-UA" dirty="0" smtClean="0"/>
              <a:t>, попереджуючи необоротні зміни, а також взаємодію субстратів один з одним;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утворити комплекси з іонами двовалентних металів, які є каталізаторами окислювальних процесів; утворення змішаних дисульфідів з білками. При цьому променева енергія втрачається і на розрив </a:t>
            </a:r>
            <a:r>
              <a:rPr lang="uk-UA" dirty="0" err="1" smtClean="0"/>
              <a:t>дисульфідного</a:t>
            </a:r>
            <a:r>
              <a:rPr lang="uk-UA" dirty="0" smtClean="0"/>
              <a:t> зв’язку.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0"/>
            <a:ext cx="6357982" cy="1714536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bg1"/>
                </a:solidFill>
              </a:rPr>
              <a:t>Радіопротектор Б-190.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496" y="1571611"/>
            <a:ext cx="425294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Радіопротектор Б-190. </a:t>
            </a:r>
            <a:r>
              <a:rPr lang="uk-UA" dirty="0" smtClean="0"/>
              <a:t>Похідний від </a:t>
            </a:r>
            <a:r>
              <a:rPr lang="uk-UA" dirty="0" err="1" smtClean="0"/>
              <a:t>індолілалкіламінів</a:t>
            </a:r>
            <a:r>
              <a:rPr lang="uk-UA" dirty="0" smtClean="0"/>
              <a:t> - прямий </a:t>
            </a:r>
            <a:r>
              <a:rPr lang="uk-UA" dirty="0" err="1" smtClean="0"/>
              <a:t>адреноміметик</a:t>
            </a:r>
            <a:r>
              <a:rPr lang="uk-UA" dirty="0" smtClean="0"/>
              <a:t>. Має </a:t>
            </a:r>
            <a:r>
              <a:rPr lang="uk-UA" dirty="0" err="1" smtClean="0"/>
              <a:t>судинозвужуючу</a:t>
            </a:r>
            <a:r>
              <a:rPr lang="uk-UA" dirty="0" smtClean="0"/>
              <a:t> дію в </a:t>
            </a:r>
            <a:r>
              <a:rPr lang="uk-UA" dirty="0" err="1" smtClean="0"/>
              <a:t>радіочутливих</a:t>
            </a:r>
            <a:r>
              <a:rPr lang="uk-UA" dirty="0" smtClean="0"/>
              <a:t> тканинах ("джгут" на кістковий мозок), внаслідок чого розвивається </a:t>
            </a:r>
            <a:r>
              <a:rPr lang="uk-UA" dirty="0" err="1" smtClean="0"/>
              <a:t>регіонарна</a:t>
            </a:r>
            <a:r>
              <a:rPr lang="uk-UA" dirty="0" smtClean="0"/>
              <a:t> гіпоксія, при якій знижується кисневий ефект іонізуючого опромінення. Це сприяє зниженню кількості </a:t>
            </a:r>
            <a:r>
              <a:rPr lang="uk-UA" dirty="0" err="1" smtClean="0"/>
              <a:t>окислюючих</a:t>
            </a:r>
            <a:r>
              <a:rPr lang="uk-UA" dirty="0" smtClean="0"/>
              <a:t> активних радикалів, підвищенню рівня ендогенних сульфгідрильних з'єднань, пригніченню рівня обмінних процесів у клітині.</a:t>
            </a:r>
          </a:p>
          <a:p>
            <a:r>
              <a:rPr lang="uk-UA" dirty="0" smtClean="0"/>
              <a:t>Оптимальне дозування препарату -3 табл. (0,45г)</a:t>
            </a:r>
            <a:r>
              <a:rPr lang="uk-UA" dirty="0" err="1" smtClean="0"/>
              <a:t>.Захисний</a:t>
            </a:r>
            <a:r>
              <a:rPr lang="uk-UA" dirty="0" smtClean="0"/>
              <a:t> ефект наступає через 20 хв. і зберігається протягом однієї години.</a:t>
            </a:r>
            <a:endParaRPr lang="uk-UA" dirty="0"/>
          </a:p>
        </p:txBody>
      </p:sp>
      <p:pic>
        <p:nvPicPr>
          <p:cNvPr id="18434" name="Picture 2" descr="http://bready.ru/image/cache/data/Medpom-gigiena/aptechki/B-190/b-190-1-600x6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214554"/>
            <a:ext cx="4072042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428604"/>
            <a:ext cx="6357982" cy="2214554"/>
          </a:xfrm>
          <a:ln>
            <a:noFill/>
          </a:ln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Засоби попередження та припинення первинної променевої </a:t>
            </a:r>
            <a:r>
              <a:rPr lang="uk-UA" sz="4000" b="1" dirty="0" smtClean="0">
                <a:solidFill>
                  <a:schemeClr val="bg1"/>
                </a:solidFill>
              </a:rPr>
              <a:t>реакції.</a:t>
            </a:r>
            <a:r>
              <a:rPr lang="uk-UA" sz="3400" b="1" dirty="0" smtClean="0">
                <a:solidFill>
                  <a:schemeClr val="bg1"/>
                </a:solidFill>
              </a:rPr>
              <a:t/>
            </a:r>
            <a:br>
              <a:rPr lang="uk-UA" sz="3400" b="1" dirty="0" smtClean="0">
                <a:solidFill>
                  <a:schemeClr val="bg1"/>
                </a:solidFill>
              </a:rPr>
            </a:br>
            <a:r>
              <a:rPr lang="ru-RU" sz="3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3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uk-UA" sz="3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40005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Первинна променева реакція </a:t>
            </a:r>
            <a:r>
              <a:rPr lang="uk-UA" dirty="0" smtClean="0"/>
              <a:t>виявляється вже в перші хвилини після опромінення внаслідок утворення токсичних продуктів, які викликають подразнення </a:t>
            </a:r>
            <a:r>
              <a:rPr lang="uk-UA" dirty="0" err="1" smtClean="0"/>
              <a:t>інтерорецепторів</a:t>
            </a:r>
            <a:r>
              <a:rPr lang="uk-UA" dirty="0" smtClean="0"/>
              <a:t> та прямого </a:t>
            </a:r>
            <a:r>
              <a:rPr lang="uk-UA" dirty="0" err="1" smtClean="0"/>
              <a:t>пошкоджуючого</a:t>
            </a:r>
            <a:r>
              <a:rPr lang="uk-UA" dirty="0" smtClean="0"/>
              <a:t> впливу іонізуючого випромінювання на структурні елементи нервових клітин, що спричиняє нейроендокринні пошкодження. Клінічними проявами первинної реакції на опромінення </a:t>
            </a:r>
            <a:r>
              <a:rPr lang="uk-UA" dirty="0" smtClean="0"/>
              <a:t>є: </a:t>
            </a:r>
            <a:r>
              <a:rPr lang="uk-UA" b="1" dirty="0" smtClean="0"/>
              <a:t>блювання, головний біль, виявлення безсилості, м’язовий тремор, порушення координації рухів, гіпертонія та ін.</a:t>
            </a:r>
          </a:p>
          <a:p>
            <a:endParaRPr lang="uk-UA" dirty="0"/>
          </a:p>
        </p:txBody>
      </p:sp>
      <p:pic>
        <p:nvPicPr>
          <p:cNvPr id="22530" name="Picture 2" descr="http://ne-hvoriy.pp.ua/image_post/golovna_bi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643182"/>
            <a:ext cx="4500594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286676" cy="2357430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Профілактика і лікування радіаційних уражень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143116"/>
            <a:ext cx="592935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Для профілактики і лікування радіаційних уражень прийнято комплексну </a:t>
            </a:r>
            <a:r>
              <a:rPr lang="uk-UA" dirty="0" err="1" smtClean="0"/>
              <a:t>поліфункціональну</a:t>
            </a:r>
            <a:r>
              <a:rPr lang="uk-UA" dirty="0" smtClean="0"/>
              <a:t> схему. За своєю ефективністю та цільовою направленістю препарати, які ввійшли до цієї схеми, не мають аналогів в іноземних арміях. На фоні застосування РТД-77 використовують Б-190 і </a:t>
            </a:r>
            <a:r>
              <a:rPr lang="uk-UA" dirty="0" err="1" smtClean="0"/>
              <a:t>цистамін</a:t>
            </a:r>
            <a:r>
              <a:rPr lang="uk-UA" dirty="0" smtClean="0"/>
              <a:t> за схемою: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при ядерних вибухах або за 10 </a:t>
            </a:r>
            <a:r>
              <a:rPr lang="uk-UA" dirty="0" err="1" smtClean="0"/>
              <a:t>хв</a:t>
            </a:r>
            <a:r>
              <a:rPr lang="uk-UA" dirty="0" smtClean="0"/>
              <a:t> до входу в зону радіоактивного ураження </a:t>
            </a:r>
            <a:r>
              <a:rPr lang="uk-UA" dirty="0" err="1" smtClean="0"/>
              <a:t>перорально</a:t>
            </a:r>
            <a:r>
              <a:rPr lang="uk-UA" dirty="0" smtClean="0"/>
              <a:t> приймають 3 табл. Б-190 і 6 табл. РС-1;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через 5 год. після першого прийому – 3 табл. Б-190;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через 6 год. знову 3 табл. Б-190 і 6 табл. РС-1 і т. д. до виходу із зони ураження (до 2 діб). </a:t>
            </a:r>
          </a:p>
          <a:p>
            <a:endParaRPr lang="uk-UA" dirty="0"/>
          </a:p>
        </p:txBody>
      </p:sp>
      <p:pic>
        <p:nvPicPr>
          <p:cNvPr id="17410" name="Picture 2" descr="http://www.medcollege.te.ua/sayt1/Lecturs/Lekcia_OBGD/8_9Prichina.files/image01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786058"/>
            <a:ext cx="2857520" cy="2556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stola.ru/pic/201111/1600x900/fonstola.ru-55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2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286676" cy="2000240"/>
          </a:xfrm>
          <a:ln>
            <a:noFill/>
          </a:ln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Характеристика </a:t>
            </a:r>
            <a:r>
              <a:rPr lang="uk-UA" sz="4000" b="1" dirty="0" smtClean="0">
                <a:solidFill>
                  <a:schemeClr val="bg1"/>
                </a:solidFill>
              </a:rPr>
              <a:t>індивідуальної аптечки.</a:t>
            </a: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2143116"/>
            <a:ext cx="764386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i="1" dirty="0" smtClean="0"/>
              <a:t>Аптечка індивідуальна</a:t>
            </a:r>
            <a:r>
              <a:rPr lang="uk-UA" sz="1600" i="1" dirty="0" smtClean="0"/>
              <a:t> </a:t>
            </a:r>
            <a:r>
              <a:rPr lang="uk-UA" sz="1600" dirty="0" smtClean="0"/>
              <a:t>призначена для запобігання або зменшення </a:t>
            </a:r>
            <a:r>
              <a:rPr lang="uk-UA" sz="1600" dirty="0" err="1" smtClean="0"/>
              <a:t>уражаючої</a:t>
            </a:r>
            <a:r>
              <a:rPr lang="uk-UA" sz="1600" dirty="0" smtClean="0"/>
              <a:t> дії різних видів сучасної </a:t>
            </a:r>
            <a:r>
              <a:rPr lang="uk-UA" sz="1600" dirty="0" smtClean="0"/>
              <a:t>зброї. Ліки</a:t>
            </a:r>
            <a:r>
              <a:rPr lang="uk-UA" sz="1600" dirty="0" smtClean="0"/>
              <a:t>, що є в аптечці, застосовують при пораненнях, опіках, </a:t>
            </a:r>
            <a:r>
              <a:rPr lang="uk-UA" sz="1600" dirty="0" err="1" smtClean="0"/>
              <a:t>ФОР</a:t>
            </a:r>
            <a:r>
              <a:rPr lang="uk-UA" sz="1600" dirty="0" smtClean="0"/>
              <a:t>, радіаційних </a:t>
            </a:r>
            <a:r>
              <a:rPr lang="uk-UA" sz="1600" dirty="0" smtClean="0"/>
              <a:t>ураженнях, бактеріологічної зброї. </a:t>
            </a:r>
            <a:r>
              <a:rPr lang="uk-UA" sz="1600" b="1" i="1" dirty="0" smtClean="0"/>
              <a:t>В </a:t>
            </a:r>
            <a:r>
              <a:rPr lang="uk-UA" sz="1600" b="1" i="1" dirty="0" smtClean="0"/>
              <a:t>аптечці є: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600" b="1" i="1" dirty="0" err="1" smtClean="0"/>
              <a:t>Будаксим</a:t>
            </a:r>
            <a:r>
              <a:rPr lang="uk-UA" sz="1600" b="1" i="1" dirty="0" smtClean="0"/>
              <a:t> </a:t>
            </a:r>
            <a:r>
              <a:rPr lang="uk-UA" sz="1600" dirty="0" smtClean="0"/>
              <a:t>- 1-2 шприц-тюбики з червоним ковпачком, по 1 </a:t>
            </a:r>
            <a:r>
              <a:rPr lang="uk-UA" sz="1600" dirty="0" err="1" smtClean="0"/>
              <a:t>мл</a:t>
            </a:r>
            <a:r>
              <a:rPr lang="uk-UA" sz="1600" dirty="0" smtClean="0"/>
              <a:t> препарату в кожному; великими ранами, розтрощенням тканин і    опіками, дією </a:t>
            </a:r>
            <a:r>
              <a:rPr lang="uk-UA" sz="1600" dirty="0" err="1" smtClean="0"/>
              <a:t>алгогенних</a:t>
            </a:r>
            <a:r>
              <a:rPr lang="uk-UA" sz="1600" dirty="0" smtClean="0"/>
              <a:t> отруйних речовин.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600" b="1" i="1" dirty="0" err="1" smtClean="0"/>
              <a:t>Цистамін</a:t>
            </a:r>
            <a:r>
              <a:rPr lang="uk-UA" sz="1600" dirty="0" err="1" smtClean="0"/>
              <a:t>-</a:t>
            </a:r>
            <a:r>
              <a:rPr lang="uk-UA" sz="1600" dirty="0" smtClean="0"/>
              <a:t> </a:t>
            </a:r>
            <a:r>
              <a:rPr lang="uk-UA" sz="1600" dirty="0" smtClean="0"/>
              <a:t>в таблетках по 0,2 г, знаходиться в 2 восьмигранних пеналах рожевого кольору (по 6 табл. в кожному). Радіопротектор. 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600" b="1" i="1" dirty="0" err="1" smtClean="0"/>
              <a:t>Доксицикліну</a:t>
            </a:r>
            <a:r>
              <a:rPr lang="uk-UA" sz="1600" dirty="0" smtClean="0"/>
              <a:t> </a:t>
            </a:r>
            <a:r>
              <a:rPr lang="uk-UA" sz="1600" b="1" i="1" dirty="0" err="1" smtClean="0"/>
              <a:t>гідрохлорид</a:t>
            </a:r>
            <a:r>
              <a:rPr lang="uk-UA" sz="1600" dirty="0" smtClean="0"/>
              <a:t> — антибіотик широкого спектру дії. Застосовують вміст одного пеналу при небезпеці ураження бактеріальними засобами, збудниками інфекційних захворювань, а також при пораненнях і опіках. Уживається за 30 хв. до входу в бактеріологічний осередок.   Повторний прийом (вміст другого пеналу)- через 12 годин.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600" b="1" i="1" dirty="0" err="1" smtClean="0"/>
              <a:t>Диметкарб</a:t>
            </a:r>
            <a:r>
              <a:rPr lang="uk-UA" sz="1600" dirty="0" smtClean="0"/>
              <a:t> - у </a:t>
            </a:r>
            <a:r>
              <a:rPr lang="uk-UA" sz="1600" dirty="0" smtClean="0"/>
              <a:t>пеналі із синім циліндричним корпусом по 0,42 г.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600" dirty="0" smtClean="0"/>
              <a:t>Препарат </a:t>
            </a:r>
            <a:r>
              <a:rPr lang="uk-UA" sz="1600" dirty="0" smtClean="0"/>
              <a:t>"</a:t>
            </a:r>
            <a:r>
              <a:rPr lang="uk-UA" sz="1600" b="1" i="1" dirty="0" smtClean="0"/>
              <a:t>П-6</a:t>
            </a:r>
            <a:r>
              <a:rPr lang="uk-UA" sz="1600" dirty="0" smtClean="0"/>
              <a:t>"-у пеналі жовтого кольору , 6 табл. Це профілактичний антидот </a:t>
            </a:r>
            <a:r>
              <a:rPr lang="uk-UA" sz="1600" dirty="0" err="1" smtClean="0"/>
              <a:t>ФОР</a:t>
            </a:r>
            <a:r>
              <a:rPr lang="uk-UA" sz="1600" dirty="0" smtClean="0"/>
              <a:t>. Уживається по 2 таблетки за 30 хв. до входу в хімічний осередок. Повторний прийом через 12 годин.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917</Words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Радіаційне ураження. </vt:lpstr>
      <vt:lpstr>Медичні засоби протирадіаційного захисту. </vt:lpstr>
      <vt:lpstr>Радіопротектори короткочасної дії.  </vt:lpstr>
      <vt:lpstr>Радіопротектори пролонгованої дії. </vt:lpstr>
      <vt:lpstr>Цистамін  </vt:lpstr>
      <vt:lpstr>Радіопротектор Б-190.</vt:lpstr>
      <vt:lpstr>Засоби попередження та припинення первинної променевої реакції.  </vt:lpstr>
      <vt:lpstr>Профілактика і лікування радіаційних уражень</vt:lpstr>
      <vt:lpstr>Характеристика індивідуальної аптечки.</vt:lpstr>
      <vt:lpstr>Основні заходи при організації медичної допомоги ураженим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Радіаційне ураження. </dc:title>
  <dc:creator>Макс</dc:creator>
  <cp:lastModifiedBy>Макс</cp:lastModifiedBy>
  <cp:revision>5</cp:revision>
  <dcterms:created xsi:type="dcterms:W3CDTF">2014-05-16T07:03:57Z</dcterms:created>
  <dcterms:modified xsi:type="dcterms:W3CDTF">2014-05-16T07:46:28Z</dcterms:modified>
</cp:coreProperties>
</file>