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74B"/>
    <a:srgbClr val="AD136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178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1D932-B78E-4EF0-B43A-BAC18C7EEEC4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DC73F-5013-4D19-AAC8-77007357D88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18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C73F-5013-4D19-AAC8-77007357D88F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DC73F-5013-4D19-AAC8-77007357D88F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53C54-3F63-4CF2-9679-98FE60A3748C}" type="datetimeFigureOut">
              <a:rPr lang="uk-UA" smtClean="0"/>
              <a:pPr/>
              <a:t>22.12.2013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9E5462B-4DB5-4424-99D4-FFE79A03DBF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42;.&#1030;.&#1042;&#1077;&#1088;&#1085;&#1072;&#1076;&#1089;&#1100;&#1082;&#1080;&#1081;\&#1084;&#1091;&#1083;&#1100;&#1090;&#1080;&#1084;&#1077;&#1076;&#1110;&#1081;&#1085;&#1072;%20&#1087;&#1088;&#1077;&#1079;&#1077;&#1085;&#1090;&#1072;&#1094;&#1110;&#1103;\Wagner,%20Parsifal%20101%20-%20Vorspiel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572000" y="3786190"/>
            <a:ext cx="4143404" cy="15001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1863 - 1945</a:t>
            </a:r>
            <a:endParaRPr lang="uk-UA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vernadsky сидит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71480"/>
            <a:ext cx="373382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785794"/>
            <a:ext cx="4113627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Володимир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Іванович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Вернадський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5929330"/>
            <a:ext cx="5734262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dirty="0" err="1" smtClean="0"/>
              <a:t>“Царство</a:t>
            </a:r>
            <a:r>
              <a:rPr lang="uk-UA" sz="3200" dirty="0" smtClean="0"/>
              <a:t> моїх ідей попереду…”</a:t>
            </a:r>
            <a:endParaRPr lang="uk-UA" sz="3200" dirty="0"/>
          </a:p>
        </p:txBody>
      </p:sp>
      <p:pic>
        <p:nvPicPr>
          <p:cNvPr id="7" name="Wagner, Parsifal 101 - Vorspie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31 моковский ун-тет 1880 го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14291"/>
            <a:ext cx="4897707" cy="312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643314"/>
          <a:ext cx="8572560" cy="292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36"/>
                <a:gridCol w="7000924"/>
              </a:tblGrid>
              <a:tr h="7322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Переїзд на роботу до Москви; обраний членом-кореспондентом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Британськоiї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асоцiацii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наук; членом Французького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b="0" dirty="0"/>
                    </a:p>
                  </a:txBody>
                  <a:tcPr/>
                </a:tc>
              </a:tr>
              <a:tr h="41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  <a:endParaRPr lang="uk-UA" dirty="0" smtClean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приват-доцентом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7322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 участь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В. Докучаєва в Полтавську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захистив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магiстерську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силлиманита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роли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глинозема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силикатах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призначений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кафедри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любителiв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природознавства,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антропологiї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Московському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сiльського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господарства.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3108" y="2643182"/>
            <a:ext cx="25397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/>
              <a:t>Московський університет, </a:t>
            </a:r>
          </a:p>
          <a:p>
            <a:r>
              <a:rPr lang="uk-UA" sz="1600" dirty="0" smtClean="0"/>
              <a:t>фото 1880-ті роки</a:t>
            </a:r>
            <a:endParaRPr lang="uk-UA" sz="1600" dirty="0"/>
          </a:p>
        </p:txBody>
      </p:sp>
      <p:sp>
        <p:nvSpPr>
          <p:cNvPr id="5" name="TextBox 4"/>
          <p:cNvSpPr txBox="1"/>
          <p:nvPr/>
        </p:nvSpPr>
        <p:spPr>
          <a:xfrm rot="2179662">
            <a:off x="785786" y="1000108"/>
            <a:ext cx="677108" cy="167667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Наукова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253325">
            <a:off x="7786710" y="1000108"/>
            <a:ext cx="677108" cy="190853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діяльність </a:t>
            </a: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6"/>
          <a:ext cx="8572560" cy="621510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00264"/>
                <a:gridCol w="6572296"/>
              </a:tblGrid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1892-1911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завiдувачем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b="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статтю: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Кременчугский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уезд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Полтав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земству.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Спб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.: Тип . Е.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Евдокимова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1892. - 145 с.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(Петербург),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Харкiвському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Впроваджує вперше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навчальну програму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екскурсiї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видає створений ним курс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</a:t>
                      </a:r>
                      <a:endParaRPr lang="uk-UA" sz="1600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Захищає в Петербурзькому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докторську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дисертацiю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тему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Явления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скольжения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кристаллического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вещества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", обраний професором Вищих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жiночих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курсiв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573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1899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теорiю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будови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силiкатiв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сопки Криму i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Таманi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sz="1600" dirty="0"/>
                    </a:p>
                  </a:txBody>
                  <a:tcPr/>
                </a:tc>
              </a:tr>
              <a:tr h="46037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Львiвського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наукового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Т.Г. Шевченка.</a:t>
                      </a:r>
                      <a:endParaRPr lang="uk-UA" sz="1600" dirty="0"/>
                    </a:p>
                  </a:txBody>
                  <a:tcPr/>
                </a:tc>
              </a:tr>
              <a:tr h="767298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конституцiйно-демократичної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партii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Всеросiйської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лiги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освiти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501122" cy="628654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14512"/>
                <a:gridCol w="6786610"/>
              </a:tblGrid>
              <a:tr h="4654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ад'юнктом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наук.</a:t>
                      </a:r>
                      <a:endParaRPr lang="uk-UA" sz="1600" b="0" dirty="0"/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екстраординарним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слов'янського взаємозв'язку, членом товариства слов'янської</a:t>
                      </a:r>
                      <a:r>
                        <a:rPr kumimoji="0" lang="uk-UA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культури.</a:t>
                      </a:r>
                      <a:endParaRPr lang="uk-UA" sz="1600" dirty="0"/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1909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товариства єднання народностей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товариства сприяння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успiхам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дослiдницьких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Х.С.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Леденцова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8067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почесним членом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природи,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дiячiв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перiодичноi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преси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лiтератури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6426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ординарним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академiком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Росiйськоi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Лiтературно-художнього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гуртка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О.I. Герцена.</a:t>
                      </a:r>
                      <a:endParaRPr lang="uk-UA" sz="1600" dirty="0"/>
                    </a:p>
                  </a:txBody>
                  <a:tcPr/>
                </a:tc>
              </a:tr>
              <a:tr h="104577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Петра Великого, почесним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Очерки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естествознания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XVIII в.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мысль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- 1914. - N 1. - С. 1-23.</a:t>
                      </a:r>
                      <a:endParaRPr lang="uk-UA" sz="1600" dirty="0"/>
                    </a:p>
                  </a:txBody>
                  <a:tcPr/>
                </a:tc>
              </a:tr>
              <a:tr h="134456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Головою Ради по вивченню продуктивних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ближайших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задачах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Пг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Тип.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Акад. наук, 1915. - 15 с., Об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прозводительных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сил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Акад. наук. Сер. 6. - 915. - 15 с.</a:t>
                      </a:r>
                      <a:endParaRPr lang="uk-UA" dirty="0"/>
                    </a:p>
                  </a:txBody>
                  <a:tcPr/>
                </a:tc>
              </a:tr>
              <a:tr h="45147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Починає роботи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речовинi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142852"/>
            <a:ext cx="2081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колі сім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ur-07сімя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714356"/>
            <a:ext cx="361684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22 діти георгій і ні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2071702" cy="22276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v28 25 років подружнього житт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571480"/>
            <a:ext cx="1849351" cy="27096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v31 з дочкою ніною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3" y="2500306"/>
            <a:ext cx="1950258" cy="21431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v32 з дружиною та дочкою 1921рі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3786190"/>
            <a:ext cx="3291863" cy="2286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v38 з дочкою та внучкою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44" y="4714884"/>
            <a:ext cx="1173290" cy="19473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v39 вернадські 1940 рік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3857628"/>
            <a:ext cx="3167740" cy="259119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5720" y="1714488"/>
            <a:ext cx="140827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син – Георгій </a:t>
            </a:r>
          </a:p>
          <a:p>
            <a:r>
              <a:rPr lang="uk-UA" sz="1600" i="1" dirty="0" smtClean="0"/>
              <a:t>дочка - Ніна</a:t>
            </a:r>
            <a:endParaRPr lang="uk-UA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2714620"/>
            <a:ext cx="15520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1600" i="1" dirty="0" smtClean="0"/>
              <a:t>25 років разом</a:t>
            </a:r>
          </a:p>
          <a:p>
            <a:pPr algn="ctr"/>
            <a:r>
              <a:rPr lang="uk-UA" sz="1600" i="1" dirty="0" smtClean="0"/>
              <a:t>1911 </a:t>
            </a:r>
            <a:endParaRPr lang="uk-UA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6446" y="5643578"/>
            <a:ext cx="27676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З дружиною та дочкою, 1921</a:t>
            </a:r>
            <a:endParaRPr lang="uk-UA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6072206"/>
            <a:ext cx="9700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1940 рік</a:t>
            </a:r>
            <a:endParaRPr lang="uk-UA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4214818"/>
            <a:ext cx="10129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i="1" dirty="0" smtClean="0"/>
              <a:t>З дочкою</a:t>
            </a:r>
            <a:endParaRPr lang="uk-UA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57290" y="6072206"/>
            <a:ext cx="1168718" cy="584775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uk-UA" sz="1600" i="1" dirty="0" smtClean="0"/>
              <a:t>З внучкою </a:t>
            </a:r>
          </a:p>
          <a:p>
            <a:r>
              <a:rPr lang="uk-UA" sz="1600" i="1" dirty="0" smtClean="0"/>
              <a:t>Тетяною </a:t>
            </a:r>
            <a:endParaRPr lang="uk-UA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r-07сімя вернадського.jpg"/>
          <p:cNvPicPr>
            <a:picLocks noChangeAspect="1"/>
          </p:cNvPicPr>
          <p:nvPr/>
        </p:nvPicPr>
        <p:blipFill>
          <a:blip r:embed="rId3"/>
          <a:srcRect t="23504" r="73544" b="42151"/>
          <a:stretch>
            <a:fillRect/>
          </a:stretch>
        </p:blipFill>
        <p:spPr>
          <a:xfrm>
            <a:off x="357158" y="571480"/>
            <a:ext cx="242889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500042"/>
            <a:ext cx="585791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b="1" dirty="0" smtClean="0"/>
              <a:t>Гео́ргій (Джордж) Володи́мирович Верна́дський</a:t>
            </a:r>
            <a:r>
              <a:rPr lang="vi-VN" dirty="0" smtClean="0"/>
              <a:t> (* </a:t>
            </a:r>
            <a:r>
              <a:rPr lang="vi-VN" b="1" dirty="0" smtClean="0"/>
              <a:t>20 серпня 1887</a:t>
            </a:r>
            <a:r>
              <a:rPr lang="vi-VN" dirty="0" smtClean="0"/>
              <a:t>, Санкт-Петербург — † </a:t>
            </a:r>
            <a:r>
              <a:rPr lang="vi-VN" b="1" dirty="0" smtClean="0"/>
              <a:t>12 червня 1973</a:t>
            </a:r>
            <a:r>
              <a:rPr lang="vi-VN" dirty="0" smtClean="0"/>
              <a:t>, Нью-Гевен, штат Коннектікут, США) — російський і американський історик</a:t>
            </a:r>
            <a:r>
              <a:rPr lang="uk-UA" dirty="0" smtClean="0"/>
              <a:t> </a:t>
            </a:r>
            <a:r>
              <a:rPr lang="vi-VN" dirty="0" smtClean="0"/>
              <a:t>українського походження. Фахівець у галузі історії Русі і Росії.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428868"/>
            <a:ext cx="578647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, </a:t>
            </a:r>
            <a:r>
              <a:rPr lang="ru-RU" dirty="0" err="1" smtClean="0"/>
              <a:t>онук</a:t>
            </a:r>
            <a:r>
              <a:rPr lang="ru-RU" dirty="0" smtClean="0"/>
              <a:t> 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Московський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 </a:t>
            </a:r>
            <a:r>
              <a:rPr lang="ru-RU" dirty="0" err="1" smtClean="0"/>
              <a:t>Захистив</a:t>
            </a:r>
            <a:r>
              <a:rPr lang="ru-RU" dirty="0" smtClean="0"/>
              <a:t> </a:t>
            </a:r>
            <a:r>
              <a:rPr lang="ru-RU" dirty="0" err="1" smtClean="0"/>
              <a:t>дисертацію</a:t>
            </a:r>
            <a:r>
              <a:rPr lang="ru-RU" dirty="0" smtClean="0"/>
              <a:t>, </a:t>
            </a:r>
            <a:r>
              <a:rPr lang="ru-RU" dirty="0" err="1" smtClean="0"/>
              <a:t>присвячену</a:t>
            </a:r>
            <a:r>
              <a:rPr lang="ru-RU" dirty="0" smtClean="0"/>
              <a:t> </a:t>
            </a:r>
            <a:r>
              <a:rPr lang="ru-RU" dirty="0" err="1" smtClean="0"/>
              <a:t>російському</a:t>
            </a:r>
            <a:r>
              <a:rPr lang="ru-RU" dirty="0" smtClean="0"/>
              <a:t> масонству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Катерини</a:t>
            </a:r>
            <a:r>
              <a:rPr lang="ru-RU" dirty="0" smtClean="0"/>
              <a:t> II.</a:t>
            </a:r>
          </a:p>
          <a:p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Берлінському</a:t>
            </a:r>
            <a:r>
              <a:rPr lang="ru-RU" dirty="0" smtClean="0"/>
              <a:t> та </a:t>
            </a:r>
            <a:r>
              <a:rPr lang="ru-RU" dirty="0" err="1" smtClean="0"/>
              <a:t>Фрайбурзькому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1917—1918 роках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Пермського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у 1918—1920 роках —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Таврійського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Сімферополі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</a:t>
            </a:r>
            <a:r>
              <a:rPr lang="ru-RU" dirty="0" smtClean="0"/>
              <a:t> 1920 року — в </a:t>
            </a:r>
            <a:r>
              <a:rPr lang="ru-RU" dirty="0" err="1" smtClean="0"/>
              <a:t>еміграції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1922—1927 роках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Карлового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</a:t>
            </a:r>
            <a:r>
              <a:rPr lang="ru-RU" dirty="0" err="1" smtClean="0"/>
              <a:t>Празі</a:t>
            </a:r>
            <a:r>
              <a:rPr lang="ru-RU" dirty="0" smtClean="0"/>
              <a:t>, у 1927—1956 роках —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Єльського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 США.</a:t>
            </a:r>
          </a:p>
          <a:p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прибічником</a:t>
            </a:r>
            <a:r>
              <a:rPr lang="ru-RU" dirty="0" smtClean="0"/>
              <a:t> </a:t>
            </a:r>
            <a:r>
              <a:rPr lang="ru-RU" dirty="0" err="1" smtClean="0"/>
              <a:t>євразійської</a:t>
            </a:r>
            <a:r>
              <a:rPr lang="ru-RU" dirty="0" smtClean="0"/>
              <a:t> </a:t>
            </a:r>
            <a:r>
              <a:rPr lang="ru-RU" dirty="0" err="1" smtClean="0"/>
              <a:t>історичної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002син кни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86124"/>
            <a:ext cx="2836930" cy="323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32 з дружиною та дочкою 1921рік.jpg"/>
          <p:cNvPicPr>
            <a:picLocks noChangeAspect="1"/>
          </p:cNvPicPr>
          <p:nvPr/>
        </p:nvPicPr>
        <p:blipFill>
          <a:blip r:embed="rId3"/>
          <a:srcRect r="66896" b="45652"/>
          <a:stretch>
            <a:fillRect/>
          </a:stretch>
        </p:blipFill>
        <p:spPr>
          <a:xfrm>
            <a:off x="428596" y="500042"/>
            <a:ext cx="238108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3429000"/>
            <a:ext cx="8358213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1600" dirty="0" smtClean="0"/>
              <a:t>В роки</a:t>
            </a:r>
            <a:r>
              <a:rPr lang="uk-UA" sz="1600" dirty="0" smtClean="0"/>
              <a:t> </a:t>
            </a:r>
            <a:r>
              <a:rPr lang="en-US" sz="1600" dirty="0" smtClean="0"/>
              <a:t>I</a:t>
            </a:r>
            <a:r>
              <a:rPr lang="uk-UA" sz="1600" dirty="0" smtClean="0"/>
              <a:t> світової</a:t>
            </a:r>
            <a:r>
              <a:rPr lang="en-US" sz="1600" dirty="0" smtClean="0"/>
              <a:t> </a:t>
            </a:r>
            <a:r>
              <a:rPr lang="vi-VN" sz="1600" dirty="0" smtClean="0"/>
              <a:t> війни жила з батьками в Україні. В 1922 р. переїжджає до </a:t>
            </a:r>
            <a:r>
              <a:rPr lang="uk-UA" sz="1600" dirty="0" smtClean="0"/>
              <a:t>Чехословаччини</a:t>
            </a:r>
            <a:r>
              <a:rPr lang="vi-VN" sz="1600" dirty="0" smtClean="0"/>
              <a:t>, закінчила там медичний факультет </a:t>
            </a:r>
            <a:r>
              <a:rPr lang="uk-UA" sz="1600" dirty="0" smtClean="0"/>
              <a:t>Празького</a:t>
            </a:r>
            <a:r>
              <a:rPr lang="en-US" sz="1600" dirty="0" smtClean="0"/>
              <a:t> </a:t>
            </a:r>
            <a:r>
              <a:rPr lang="vi-VN" sz="1600" dirty="0" smtClean="0"/>
              <a:t>Карлового університету. Працювала в представництві Російського червоного хреста в Празі. В 1926 році вийшла заміж за М.П.Толя</a:t>
            </a:r>
            <a:r>
              <a:rPr lang="vi-VN" sz="1600" baseline="30000" dirty="0" smtClean="0"/>
              <a:t>[1]</a:t>
            </a:r>
            <a:r>
              <a:rPr lang="vi-VN" sz="1600" dirty="0" smtClean="0"/>
              <a:t>.</a:t>
            </a:r>
          </a:p>
          <a:p>
            <a:r>
              <a:rPr lang="vi-VN" sz="1600" b="1" dirty="0" smtClean="0"/>
              <a:t>В 1929 році народжується дочка Тетяна.</a:t>
            </a:r>
          </a:p>
          <a:p>
            <a:r>
              <a:rPr lang="vi-VN" sz="1600" dirty="0" smtClean="0"/>
              <a:t>В 1939 році вони переїхали в США, де в 1940-1953 рр. Ніна працювала в психіатричній клініці недалеко від міста Бостона.</a:t>
            </a:r>
          </a:p>
          <a:p>
            <a:r>
              <a:rPr lang="vi-VN" sz="1600" dirty="0" smtClean="0"/>
              <a:t>[ред.] Примітки</a:t>
            </a:r>
          </a:p>
          <a:p>
            <a:r>
              <a:rPr lang="vi-VN" sz="1600" b="1" dirty="0" smtClean="0"/>
              <a:t>↑</a:t>
            </a:r>
            <a:r>
              <a:rPr lang="vi-VN" sz="1600" dirty="0" smtClean="0"/>
              <a:t> </a:t>
            </a:r>
            <a:r>
              <a:rPr lang="vi-VN" sz="1600" b="1" dirty="0" smtClean="0"/>
              <a:t>Толь Микола Петрович</a:t>
            </a:r>
            <a:r>
              <a:rPr lang="vi-VN" sz="1600" dirty="0" smtClean="0"/>
              <a:t> </a:t>
            </a:r>
            <a:r>
              <a:rPr lang="vi-VN" sz="1600" b="1" dirty="0" smtClean="0"/>
              <a:t>(1894 — 1975) </a:t>
            </a:r>
            <a:r>
              <a:rPr lang="vi-VN" sz="1600" dirty="0" smtClean="0"/>
              <a:t>— археолог, чоловік дочки  Вернадського, Ніни Володимирівни. Доктор філософії Карлового університету (Прага), співробітник Кондаковського інституту, потім в США - співробітник </a:t>
            </a:r>
            <a:r>
              <a:rPr lang="en-US" sz="1600" dirty="0" smtClean="0"/>
              <a:t>Art School </a:t>
            </a:r>
            <a:r>
              <a:rPr lang="vi-VN" sz="1600" dirty="0" smtClean="0"/>
              <a:t>Йельского університету</a:t>
            </a:r>
            <a:r>
              <a:rPr lang="uk-UA" sz="1600" dirty="0" smtClean="0"/>
              <a:t>.</a:t>
            </a:r>
            <a:endParaRPr lang="vi-VN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142984"/>
            <a:ext cx="507209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b="1" dirty="0" smtClean="0"/>
              <a:t>Толь (Верна́дська) Ні́на Володи́мирівна</a:t>
            </a:r>
            <a:r>
              <a:rPr lang="vi-VN" dirty="0" smtClean="0"/>
              <a:t> </a:t>
            </a:r>
            <a:r>
              <a:rPr lang="vi-VN" b="1" dirty="0" smtClean="0"/>
              <a:t>(1898 — 198</a:t>
            </a:r>
            <a:r>
              <a:rPr lang="en-US" b="1" dirty="0" smtClean="0"/>
              <a:t>6</a:t>
            </a:r>
            <a:r>
              <a:rPr lang="vi-VN" b="1" dirty="0" smtClean="0"/>
              <a:t>) </a:t>
            </a:r>
            <a:r>
              <a:rPr lang="vi-VN" dirty="0" smtClean="0"/>
              <a:t>— лікар-психіатр, виїхала з Росії у 1922 р., жила і працювала у Чехословаччині</a:t>
            </a:r>
            <a:r>
              <a:rPr lang="en-US" dirty="0" smtClean="0"/>
              <a:t> </a:t>
            </a:r>
            <a:r>
              <a:rPr lang="vi-VN" dirty="0" smtClean="0"/>
              <a:t>(1922 — 1939), США (1939 — 1986), донька Володимира Вернадського.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42852"/>
            <a:ext cx="50345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Радянський період життя і творчості </a:t>
            </a:r>
            <a:endParaRPr lang="uk-UA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844837"/>
          <a:ext cx="8572560" cy="56426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28826"/>
                <a:gridCol w="6643734"/>
              </a:tblGrid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Головою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виробленню законопроекту по створенню 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наук,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нацiональної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бiблiотеки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України, обраний першим Президентом Всеукраїнської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Тимчасового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заснування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Нацiональноiї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бiблiотеки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Української держави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К.: Друк. А.I.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Гросмана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1918. - 16 с.;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заснування Української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промова акад. В.I. Вернадського //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Збiрник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праць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вироблення законопроекту про заснування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Українськоi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Києвi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К.: 1919. - С. 5-8.</a:t>
                      </a:r>
                      <a:endParaRPr lang="uk-UA" sz="1600" b="0" dirty="0"/>
                    </a:p>
                  </a:txBody>
                  <a:tcPr/>
                </a:tc>
              </a:tr>
              <a:tr h="36960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endParaRPr lang="uk-UA" sz="1600" dirty="0"/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Переїжджає до Петрограду, починає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робiт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бiогеохiмiї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призначений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музеїв, створює метеоритний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вiддiл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музеях,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вiддiл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живої речовини при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вивченню виробничих сил.</a:t>
                      </a:r>
                      <a:endParaRPr lang="uk-UA" sz="1600" dirty="0"/>
                    </a:p>
                  </a:txBody>
                  <a:tcPr/>
                </a:tc>
              </a:tr>
              <a:tr h="36196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директором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Радiєвого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Iнституту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Чеської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i мистецтв,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Югославської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академiї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 i мистецтв,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Нiмецького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Нiмецького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членом Американського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iсторiї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археологiї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етнографiї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працю: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Бiосфера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(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Ленинград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хим-техн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из-во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1926. - 232 с.).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428605"/>
          <a:ext cx="8643998" cy="586709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5950"/>
                <a:gridCol w="6858048"/>
              </a:tblGrid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членом-кореспондентом Паризької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кадемiї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Наук.</a:t>
                      </a:r>
                      <a:endParaRPr lang="uk-UA" sz="1600" b="0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працю "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biosphere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 -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Alcan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- 1929. - XII. - 232 p.</a:t>
                      </a:r>
                      <a:endParaRPr lang="uk-UA" sz="1600" dirty="0"/>
                    </a:p>
                  </a:txBody>
                  <a:tcPr/>
                </a:tc>
              </a:tr>
              <a:tr h="890147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членом-кореспондентом Чехословацького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товариства, президентом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Ленiнградського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комiсiю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важкiй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 СРСР</a:t>
                      </a:r>
                      <a:endParaRPr lang="uk-UA" dirty="0"/>
                    </a:p>
                  </a:txBody>
                  <a:tcPr/>
                </a:tc>
              </a:tr>
              <a:tr h="397389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вiце-президентом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Московського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  <a:tr h="377816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Обраний почесним членом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бiологiчної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Iндiї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Головою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комiтету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метеоритах;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iноземним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членом-кореспондентом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Бельгiйського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товариства.</a:t>
                      </a:r>
                      <a:endParaRPr lang="uk-UA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1939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Організував і очолив комісію по ізотопах. Обраний членом 3-х</a:t>
                      </a:r>
                      <a:r>
                        <a:rPr lang="uk-UA" sz="1600" baseline="0" dirty="0" smtClean="0"/>
                        <a:t> відділень АН СРСР: геолого-географічних,  хімічних і фізико-математичних наук. 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/>
                        <a:t>1940</a:t>
                      </a:r>
                      <a:endParaRPr lang="uk-U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Початок роботи над проблемою </a:t>
                      </a:r>
                      <a:r>
                        <a:rPr lang="uk-UA" sz="1600" dirty="0" err="1" smtClean="0"/>
                        <a:t>“Життя</a:t>
                      </a:r>
                      <a:r>
                        <a:rPr lang="uk-UA" sz="1600" dirty="0" smtClean="0"/>
                        <a:t> в </a:t>
                      </a:r>
                      <a:r>
                        <a:rPr lang="uk-UA" sz="1600" dirty="0" err="1" smtClean="0"/>
                        <a:t>космосі”</a:t>
                      </a:r>
                      <a:r>
                        <a:rPr lang="uk-UA" sz="1600" dirty="0" smtClean="0"/>
                        <a:t>. Участь в роботі наукових конференцій по порівняльній фізіології та по проблемах пегматитів (Київ).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1941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Евакуація в санаторій Борове Кокчетавської</a:t>
                      </a:r>
                      <a:r>
                        <a:rPr lang="uk-UA" sz="1600" baseline="0" dirty="0" smtClean="0"/>
                        <a:t> області Казахстану.</a:t>
                      </a:r>
                      <a:endParaRPr lang="uk-UA" sz="1600" dirty="0"/>
                    </a:p>
                  </a:txBody>
                  <a:tcPr/>
                </a:tc>
              </a:tr>
              <a:tr h="44925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1942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Нагороджений Державною (Сталінською)</a:t>
                      </a:r>
                      <a:r>
                        <a:rPr lang="uk-UA" sz="1600" baseline="0" dirty="0" smtClean="0"/>
                        <a:t> премією СРСР за багаторічну роботу в області науки і техніки. Нагороджений орденом Трудового Червоного Прапору за заслуги в розвитку геохімії і генетичної мінералогії.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9_vernad_2 в робочому кабінеті 19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52"/>
            <a:ext cx="397264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v20вернадський з асистентами в т.ч. ферсм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4155013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36 вернадський 1931 рі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07" y="3786190"/>
            <a:ext cx="394927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v41одне з останніх фото вернадськог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3143248"/>
            <a:ext cx="2071702" cy="348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000372"/>
            <a:ext cx="39770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З асистентами (</a:t>
            </a:r>
            <a:r>
              <a:rPr lang="uk-UA" sz="1600" b="1" i="1" dirty="0" err="1" smtClean="0"/>
              <a:t>Ферсман</a:t>
            </a:r>
            <a:r>
              <a:rPr lang="uk-UA" sz="1600" b="1" i="1" dirty="0" smtClean="0"/>
              <a:t> О.Є. стоїть) 1911</a:t>
            </a:r>
            <a:endParaRPr lang="uk-UA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2500306"/>
            <a:ext cx="25646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В робочому кабінеті  1921</a:t>
            </a:r>
            <a:endParaRPr lang="uk-UA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000768"/>
            <a:ext cx="72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1930</a:t>
            </a:r>
            <a:endParaRPr lang="uk-UA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5357826"/>
            <a:ext cx="20288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Одне з останніх фото</a:t>
            </a:r>
            <a:endParaRPr lang="uk-UA" sz="1600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00108"/>
          <a:ext cx="4929223" cy="50006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32306"/>
                <a:gridCol w="3696917"/>
              </a:tblGrid>
              <a:tr h="7925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1943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/>
                        <a:t>Смерть дружини.</a:t>
                      </a:r>
                      <a:r>
                        <a:rPr lang="uk-UA" sz="1800" b="0" baseline="0" dirty="0" smtClean="0"/>
                        <a:t> Повернення із евакуації до Москви. </a:t>
                      </a:r>
                      <a:endParaRPr lang="uk-UA" sz="1800" b="0" dirty="0"/>
                    </a:p>
                  </a:txBody>
                  <a:tcPr/>
                </a:tc>
              </a:tr>
              <a:tr h="281790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працю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“Несколько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ноосфере”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Успехи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современной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биологии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- 1944. - Т. 18.,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2. - С. 113-120; обраний почесним членом Всесоюзного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хiмiчного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iм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Д.I.Менделєєва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Затверджений членом комісії АН СРСР з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історії біологічних наук в Росії.</a:t>
                      </a:r>
                      <a:endParaRPr lang="uk-UA" dirty="0"/>
                    </a:p>
                  </a:txBody>
                  <a:tcPr/>
                </a:tc>
              </a:tr>
              <a:tr h="139022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1945 </a:t>
                      </a:r>
                      <a:b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kumimoji="0" lang="uk-UA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сiчня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Помер о</a:t>
                      </a:r>
                      <a:r>
                        <a:rPr kumimoji="0"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5-й годині дня на 82 році життя від крововиливу в мозок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похований на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Новодiвичому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цвинтарi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uk-UA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Москвi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Новодевичье кладбище. Могила Владимира Вернадского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04"/>
            <a:ext cx="3500462" cy="4664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072198" y="5429264"/>
            <a:ext cx="23054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err="1" smtClean="0"/>
              <a:t>Пам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ятник</a:t>
            </a:r>
            <a:r>
              <a:rPr lang="uk-UA" b="1" i="1" dirty="0" smtClean="0"/>
              <a:t> на могилі </a:t>
            </a:r>
          </a:p>
          <a:p>
            <a:r>
              <a:rPr lang="uk-UA" b="1" i="1" dirty="0" smtClean="0"/>
              <a:t>В.І.Вернадського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64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Дитинство і родина майбутнього вченого</a:t>
            </a:r>
            <a:endParaRPr lang="uk-UA" sz="2800" b="1" dirty="0"/>
          </a:p>
        </p:txBody>
      </p:sp>
      <p:pic>
        <p:nvPicPr>
          <p:cNvPr id="3" name="Рисунок 2" descr="Вернадські_Володимир_Ольга_Катерина_18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202" y="808948"/>
            <a:ext cx="2714644" cy="42524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Вернадська_Ганна_Петрівна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895536"/>
            <a:ext cx="1990975" cy="27477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7868" y="3429000"/>
            <a:ext cx="29682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Батько  - Іван Васильович</a:t>
            </a:r>
            <a:endParaRPr lang="en-US" b="1" dirty="0" smtClean="0"/>
          </a:p>
          <a:p>
            <a:pPr algn="ctr"/>
            <a:r>
              <a:rPr lang="en-US" b="1" dirty="0" smtClean="0"/>
              <a:t>1821 - 1884</a:t>
            </a:r>
            <a:endParaRPr lang="uk-UA" b="1" dirty="0" smtClean="0"/>
          </a:p>
          <a:p>
            <a:pPr algn="ctr"/>
            <a:r>
              <a:rPr lang="uk-UA" i="1" u="sng" dirty="0" smtClean="0"/>
              <a:t>Посади:</a:t>
            </a:r>
            <a:r>
              <a:rPr lang="uk-UA" i="1" dirty="0" smtClean="0"/>
              <a:t> зав. кафедрою</a:t>
            </a:r>
          </a:p>
          <a:p>
            <a:pPr algn="ctr"/>
            <a:r>
              <a:rPr lang="uk-UA" i="1" dirty="0"/>
              <a:t>п</a:t>
            </a:r>
            <a:r>
              <a:rPr lang="uk-UA" i="1" dirty="0" smtClean="0"/>
              <a:t>олітекономії в Київському,</a:t>
            </a:r>
          </a:p>
          <a:p>
            <a:pPr algn="ctr"/>
            <a:r>
              <a:rPr lang="uk-UA" i="1" dirty="0"/>
              <a:t>в</a:t>
            </a:r>
            <a:r>
              <a:rPr lang="uk-UA" i="1" dirty="0" smtClean="0"/>
              <a:t>икладач політекономії та </a:t>
            </a:r>
          </a:p>
          <a:p>
            <a:pPr algn="ctr"/>
            <a:r>
              <a:rPr lang="uk-UA" i="1" dirty="0"/>
              <a:t>с</a:t>
            </a:r>
            <a:r>
              <a:rPr lang="uk-UA" i="1" dirty="0" smtClean="0"/>
              <a:t>татистики в Московському</a:t>
            </a:r>
          </a:p>
          <a:p>
            <a:pPr algn="ctr"/>
            <a:r>
              <a:rPr lang="uk-UA" i="1" dirty="0" smtClean="0"/>
              <a:t>університетах ;</a:t>
            </a:r>
          </a:p>
          <a:p>
            <a:pPr algn="ctr"/>
            <a:r>
              <a:rPr lang="uk-UA" i="1" dirty="0"/>
              <a:t>п</a:t>
            </a:r>
            <a:r>
              <a:rPr lang="uk-UA" i="1" dirty="0" smtClean="0"/>
              <a:t>рофесор Головного </a:t>
            </a:r>
          </a:p>
          <a:p>
            <a:pPr algn="ctr"/>
            <a:r>
              <a:rPr lang="uk-UA" i="1" dirty="0" smtClean="0"/>
              <a:t>педагогічного  інституту  в</a:t>
            </a:r>
          </a:p>
          <a:p>
            <a:pPr algn="ctr"/>
            <a:r>
              <a:rPr lang="uk-UA" i="1" dirty="0" smtClean="0"/>
              <a:t>Петербурзі  </a:t>
            </a:r>
            <a:endParaRPr lang="uk-UA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69815" y="3789040"/>
            <a:ext cx="28816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Мати – Ганна Петрівна </a:t>
            </a:r>
          </a:p>
          <a:p>
            <a:pPr algn="ctr"/>
            <a:r>
              <a:rPr lang="uk-UA" b="1" dirty="0" err="1" smtClean="0"/>
              <a:t>Константинович</a:t>
            </a:r>
            <a:r>
              <a:rPr lang="uk-UA" b="1" dirty="0" smtClean="0"/>
              <a:t> </a:t>
            </a:r>
            <a:endParaRPr lang="en-US" b="1" dirty="0" smtClean="0"/>
          </a:p>
          <a:p>
            <a:pPr algn="ctr"/>
            <a:r>
              <a:rPr lang="en-US" b="1" dirty="0" smtClean="0"/>
              <a:t>1837 - 1898</a:t>
            </a:r>
            <a:endParaRPr lang="uk-UA" b="1" dirty="0" smtClean="0"/>
          </a:p>
          <a:p>
            <a:pPr algn="ctr"/>
            <a:r>
              <a:rPr lang="uk-UA" dirty="0" smtClean="0"/>
              <a:t>(друга дружина батька)</a:t>
            </a:r>
          </a:p>
          <a:p>
            <a:pPr algn="ctr"/>
            <a:r>
              <a:rPr lang="uk-UA" i="1" dirty="0" smtClean="0"/>
              <a:t>Учителька музики та співів</a:t>
            </a:r>
            <a:endParaRPr lang="uk-UA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71557" y="5110475"/>
            <a:ext cx="3417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Володя</a:t>
            </a:r>
            <a:r>
              <a:rPr lang="uk-UA" dirty="0" smtClean="0"/>
              <a:t> з молодшими сестрами: </a:t>
            </a:r>
          </a:p>
          <a:p>
            <a:pPr algn="ctr"/>
            <a:r>
              <a:rPr lang="uk-UA" dirty="0" smtClean="0"/>
              <a:t>Катериною та Ольгою</a:t>
            </a:r>
            <a:endParaRPr lang="en-US" dirty="0" smtClean="0"/>
          </a:p>
          <a:p>
            <a:pPr algn="ctr"/>
            <a:r>
              <a:rPr lang="en-US" b="1" dirty="0" smtClean="0"/>
              <a:t>1868 </a:t>
            </a:r>
            <a:r>
              <a:rPr lang="uk-UA" b="1" dirty="0" smtClean="0"/>
              <a:t> рік</a:t>
            </a:r>
            <a:endParaRPr lang="uk-UA" b="1" dirty="0"/>
          </a:p>
        </p:txBody>
      </p:sp>
      <p:pic>
        <p:nvPicPr>
          <p:cNvPr id="10" name="Рисунок 9" descr="Вернадський_Іван_Васильович_1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49" y="808948"/>
            <a:ext cx="1972269" cy="27392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357166"/>
            <a:ext cx="3594702" cy="46166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В.І.Вернадський і Україна</a:t>
            </a:r>
            <a:endParaRPr lang="uk-UA" sz="2400" b="1" dirty="0"/>
          </a:p>
        </p:txBody>
      </p:sp>
      <p:pic>
        <p:nvPicPr>
          <p:cNvPr id="4" name="Рисунок 3" descr="26-5-2 великі шиша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494669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5786454"/>
            <a:ext cx="40380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В.І.Вернадський (у центрі) з родиною </a:t>
            </a:r>
          </a:p>
          <a:p>
            <a:r>
              <a:rPr lang="uk-UA" sz="1600" b="1" i="1" dirty="0" smtClean="0"/>
              <a:t>у Великих Шишаках (Полтавщина). 1916 р.</a:t>
            </a:r>
            <a:endParaRPr lang="uk-UA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1000108"/>
            <a:ext cx="356860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Багато років життя Вернадського</a:t>
            </a:r>
          </a:p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пов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язані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з Україною. У Харкові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минули його перші десять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щасливих літ. На Полтавщині в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селі Великі Шишаки Вернадські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мали садибу, куди майже щороку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приїздили на літо всією родиною.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Батько багато розповідав Володі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Про історію та культуру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українсь-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кого народу, про походження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роду Вернадських. Один з предків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 батьковій лінії належав до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запорізької старшини, воював у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війську Богдана Хмельницького. </a:t>
            </a:r>
          </a:p>
          <a:p>
            <a:r>
              <a:rPr lang="uk-UA" i="1" dirty="0" err="1" smtClean="0">
                <a:solidFill>
                  <a:srgbClr val="C00000"/>
                </a:solidFill>
              </a:rPr>
              <a:t>“Завжди</a:t>
            </a:r>
            <a:r>
              <a:rPr lang="uk-UA" i="1" dirty="0" smtClean="0">
                <a:solidFill>
                  <a:srgbClr val="C00000"/>
                </a:solidFill>
              </a:rPr>
              <a:t>, коли починаю якусь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справу, у мене в голові </a:t>
            </a:r>
            <a:r>
              <a:rPr lang="uk-UA" i="1" dirty="0" err="1" smtClean="0">
                <a:solidFill>
                  <a:srgbClr val="C00000"/>
                </a:solidFill>
              </a:rPr>
              <a:t>проноси-</a:t>
            </a:r>
            <a:endParaRPr lang="uk-UA" i="1" dirty="0" smtClean="0">
              <a:solidFill>
                <a:srgbClr val="C00000"/>
              </a:solidFill>
            </a:endParaRPr>
          </a:p>
          <a:p>
            <a:r>
              <a:rPr lang="uk-UA" i="1" dirty="0" err="1" smtClean="0">
                <a:solidFill>
                  <a:srgbClr val="C00000"/>
                </a:solidFill>
              </a:rPr>
              <a:t>ться</a:t>
            </a:r>
            <a:r>
              <a:rPr lang="uk-UA" i="1" dirty="0" smtClean="0">
                <a:solidFill>
                  <a:srgbClr val="C00000"/>
                </a:solidFill>
              </a:rPr>
              <a:t> запорізька приказка: </a:t>
            </a:r>
          </a:p>
          <a:p>
            <a:r>
              <a:rPr lang="uk-UA" b="1" i="1" dirty="0" err="1" smtClean="0">
                <a:solidFill>
                  <a:srgbClr val="C00000"/>
                </a:solidFill>
              </a:rPr>
              <a:t>“або</a:t>
            </a:r>
            <a:r>
              <a:rPr lang="uk-UA" b="1" i="1" dirty="0" smtClean="0">
                <a:solidFill>
                  <a:srgbClr val="C00000"/>
                </a:solidFill>
              </a:rPr>
              <a:t> збуду, або вдома не буду!”,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з якою вони кидалися на якусь 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важку </a:t>
            </a:r>
            <a:r>
              <a:rPr lang="uk-UA" i="1" dirty="0" err="1" smtClean="0">
                <a:solidFill>
                  <a:srgbClr val="C00000"/>
                </a:solidFill>
              </a:rPr>
              <a:t>справу.”</a:t>
            </a:r>
            <a:r>
              <a:rPr lang="uk-UA" i="1" dirty="0" smtClean="0">
                <a:solidFill>
                  <a:srgbClr val="C00000"/>
                </a:solidFill>
              </a:rPr>
              <a:t> (з листа, 1886 р.)</a:t>
            </a:r>
            <a:endParaRPr lang="uk-UA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AD136B"/>
                </a:solidFill>
              </a:rPr>
              <a:t>  Доля України і її народу хвилювали Вернадського завжди: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“у Росії зовсім заборонено друкувати книги моєю рідною мовою. На канікулах </a:t>
            </a:r>
          </a:p>
          <a:p>
            <a:pPr lvl="1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я із всім завзяттям візьмуся за неї. У Києві, якщо в якомусь будинку побачать </a:t>
            </a:r>
          </a:p>
          <a:p>
            <a:pPr lvl="1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портрет Шевченка, то його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відбирають.”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(із щоденника, 1878 р.)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“Відродження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української мови та інтересу й відчуття своєї національної  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особистості я гаряче переживаю і цим відрізняюся від тутешніх кадетів. Слід сказати,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що в Полтаві серед українців майже немає яскравих людей і справжнього 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національного міцного середовища немає. Чи можна за цих умов створити щось  </a:t>
            </a:r>
          </a:p>
          <a:p>
            <a:pPr lvl="1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міцне? Особливо якщо вони діятимуть кулаком і палицею!”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(з листа до </a:t>
            </a:r>
          </a:p>
          <a:p>
            <a:pPr lvl="1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М.П.Василенка,академіка, юриста, міністра народної освіти в уряді Скоропадського, </a:t>
            </a:r>
          </a:p>
          <a:p>
            <a:pPr lvl="1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1918 р.)</a:t>
            </a:r>
          </a:p>
          <a:p>
            <a:pPr lvl="1"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“Ви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знаєте, яка мені дорога Україна, і як глибоко українське відродження </a:t>
            </a:r>
          </a:p>
          <a:p>
            <a:pPr lvl="1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проникає весь мій національний та особистий світогляд, і я вважаю, що на мою долю випало велике щастя взяти в ньому участь… І хоча в моєму світогляді </a:t>
            </a:r>
          </a:p>
          <a:p>
            <a:pPr lvl="1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сталися під впливом подій глибокі зрушення – моє ставлення до української </a:t>
            </a:r>
          </a:p>
          <a:p>
            <a:pPr lvl="1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культури та її майбутнього залишилося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незмінним.”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</a:rPr>
              <a:t>з листа до М.П.Василенка, </a:t>
            </a:r>
          </a:p>
          <a:p>
            <a:pPr lvl="1"/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</a:rPr>
              <a:t>1921 р.) 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solidFill>
                  <a:srgbClr val="AD136B"/>
                </a:solidFill>
              </a:rPr>
              <a:t>   </a:t>
            </a:r>
            <a:r>
              <a:rPr lang="uk-UA" b="1" dirty="0" smtClean="0">
                <a:solidFill>
                  <a:srgbClr val="AD136B"/>
                </a:solidFill>
              </a:rPr>
              <a:t>В.І.Вернадський написав статтю </a:t>
            </a:r>
            <a:r>
              <a:rPr lang="uk-UA" b="1" dirty="0" err="1" smtClean="0">
                <a:solidFill>
                  <a:srgbClr val="AD136B"/>
                </a:solidFill>
              </a:rPr>
              <a:t>“Українське</a:t>
            </a:r>
            <a:r>
              <a:rPr lang="uk-UA" b="1" dirty="0" smtClean="0">
                <a:solidFill>
                  <a:srgbClr val="AD136B"/>
                </a:solidFill>
              </a:rPr>
              <a:t> питання і російське </a:t>
            </a:r>
            <a:r>
              <a:rPr lang="uk-UA" b="1" dirty="0" err="1" smtClean="0">
                <a:solidFill>
                  <a:srgbClr val="AD136B"/>
                </a:solidFill>
              </a:rPr>
              <a:t>суспільство”</a:t>
            </a:r>
            <a:r>
              <a:rPr lang="uk-UA" b="1" dirty="0" smtClean="0">
                <a:solidFill>
                  <a:srgbClr val="AD136B"/>
                </a:solidFill>
              </a:rPr>
              <a:t>, яка була вперше опублікована лише у 1988 році.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solidFill>
                  <a:srgbClr val="AD136B"/>
                </a:solidFill>
              </a:rPr>
              <a:t>    </a:t>
            </a:r>
            <a:r>
              <a:rPr lang="uk-UA" b="1" dirty="0" smtClean="0">
                <a:solidFill>
                  <a:srgbClr val="AD136B"/>
                </a:solidFill>
              </a:rPr>
              <a:t>Саме Володимир Вернадський, вчений та громадянин світу,  доклав чималих зусиль для створення Української  Академії Наук і став  її першим </a:t>
            </a:r>
            <a:r>
              <a:rPr lang="uk-UA" b="1" dirty="0" err="1" smtClean="0">
                <a:solidFill>
                  <a:srgbClr val="AD136B"/>
                </a:solidFill>
              </a:rPr>
              <a:t>“головою”</a:t>
            </a:r>
            <a:r>
              <a:rPr lang="uk-UA" b="1" dirty="0" smtClean="0">
                <a:solidFill>
                  <a:srgbClr val="AD136B"/>
                </a:solidFill>
              </a:rPr>
              <a:t> (президентом)  у </a:t>
            </a:r>
          </a:p>
          <a:p>
            <a:r>
              <a:rPr lang="uk-UA" b="1" dirty="0" smtClean="0">
                <a:solidFill>
                  <a:srgbClr val="AD136B"/>
                </a:solidFill>
              </a:rPr>
              <a:t>1918 році. 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AD136B"/>
                </a:solidFill>
              </a:rPr>
              <a:t>    Очолив  універсальну  Національну  бібліотеку  України  при  УАН  у 1918 році. </a:t>
            </a:r>
            <a:endParaRPr lang="uk-UA" dirty="0" smtClean="0">
              <a:solidFill>
                <a:srgbClr val="AD136B"/>
              </a:solidFill>
            </a:endParaRPr>
          </a:p>
          <a:p>
            <a:pPr lvl="1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588129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/>
              <a:t>Революційність наукових поглядів В.І.Вернадського</a:t>
            </a:r>
            <a:endParaRPr lang="uk-UA" sz="2000" b="1" dirty="0"/>
          </a:p>
        </p:txBody>
      </p:sp>
      <p:pic>
        <p:nvPicPr>
          <p:cNvPr id="3" name="Рисунок 2" descr="vernad5 схема вчення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395522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1142984"/>
            <a:ext cx="414340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AD136B"/>
                </a:solidFill>
              </a:rPr>
              <a:t>“Найперше</a:t>
            </a:r>
            <a:r>
              <a:rPr lang="uk-UA" sz="2400" b="1" dirty="0" smtClean="0">
                <a:solidFill>
                  <a:srgbClr val="AD136B"/>
                </a:solidFill>
              </a:rPr>
              <a:t> місце у моєму житті займав і займає науковий пошук, наукова </a:t>
            </a:r>
          </a:p>
          <a:p>
            <a:r>
              <a:rPr lang="uk-UA" sz="2400" b="1" dirty="0" smtClean="0">
                <a:solidFill>
                  <a:srgbClr val="AD136B"/>
                </a:solidFill>
              </a:rPr>
              <a:t>робота, вільна наукова думка, і творче шукання правди </a:t>
            </a:r>
            <a:r>
              <a:rPr lang="uk-UA" sz="2400" b="1" dirty="0" err="1" smtClean="0">
                <a:solidFill>
                  <a:srgbClr val="AD136B"/>
                </a:solidFill>
              </a:rPr>
              <a:t>особистістю”</a:t>
            </a:r>
            <a:r>
              <a:rPr lang="uk-UA" sz="2400" b="1" dirty="0" smtClean="0">
                <a:solidFill>
                  <a:srgbClr val="AD136B"/>
                </a:solidFill>
              </a:rPr>
              <a:t>.</a:t>
            </a:r>
          </a:p>
          <a:p>
            <a:r>
              <a:rPr lang="uk-UA" i="1" dirty="0" smtClean="0"/>
              <a:t>(запис у щоденнику) </a:t>
            </a:r>
            <a:endParaRPr lang="uk-U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143380"/>
            <a:ext cx="379187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В одному із французьких наукових  журналів В.І.Вернадського названо</a:t>
            </a: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хрещеним батьком глобальної  екології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     В.І.Вернадський читав наукову літературу на 15 іноземних мовах, деякі свої</a:t>
            </a:r>
          </a:p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наукові статті писав французькою, англійською, німецькою мовами. Окремі </a:t>
            </a:r>
          </a:p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праці Вернадського за його життя не друкували, інші – вилучали з друку і продаж</a:t>
            </a:r>
          </a:p>
          <a:p>
            <a:pPr algn="just"/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та забороняли. Його думки та наукові погляди часто були пророчими: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873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</a:rPr>
              <a:t>“Неможливо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відкласти турботу про вічне і велике на той час, коли буде досягнута </a:t>
            </a:r>
          </a:p>
          <a:p>
            <a:pPr lvl="1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для всіх можливість задоволення своїх елементарних потреб. Інакше буде </a:t>
            </a:r>
            <a:r>
              <a:rPr lang="uk-UA" b="1" dirty="0" err="1" smtClean="0">
                <a:solidFill>
                  <a:schemeClr val="accent5">
                    <a:lumMod val="50000"/>
                  </a:schemeClr>
                </a:solidFill>
              </a:rPr>
              <a:t>пізно.”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786058"/>
            <a:ext cx="80000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C00000"/>
                </a:solidFill>
              </a:rPr>
              <a:t>  </a:t>
            </a:r>
            <a:r>
              <a:rPr lang="uk-UA" b="1" dirty="0" err="1" smtClean="0">
                <a:solidFill>
                  <a:srgbClr val="C00000"/>
                </a:solidFill>
              </a:rPr>
              <a:t>“Ми</a:t>
            </a:r>
            <a:r>
              <a:rPr lang="uk-UA" b="1" dirty="0" smtClean="0">
                <a:solidFill>
                  <a:srgbClr val="C00000"/>
                </a:solidFill>
              </a:rPr>
              <a:t> стоїмо перед майбутнім владарюванням радіоактивної енергії, більш </a:t>
            </a:r>
          </a:p>
          <a:p>
            <a:pPr lvl="1"/>
            <a:r>
              <a:rPr lang="uk-UA" b="1" dirty="0" smtClean="0">
                <a:solidFill>
                  <a:srgbClr val="C00000"/>
                </a:solidFill>
              </a:rPr>
              <a:t>потужної, ніж </a:t>
            </a:r>
            <a:r>
              <a:rPr lang="uk-UA" b="1" dirty="0" err="1" smtClean="0">
                <a:solidFill>
                  <a:srgbClr val="C00000"/>
                </a:solidFill>
              </a:rPr>
              <a:t>електрична”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929066"/>
            <a:ext cx="8294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  </a:t>
            </a:r>
            <a:r>
              <a:rPr lang="uk-UA" b="1" dirty="0" err="1" smtClean="0">
                <a:solidFill>
                  <a:srgbClr val="002060"/>
                </a:solidFill>
              </a:rPr>
              <a:t>“Вдивляючись</a:t>
            </a:r>
            <a:r>
              <a:rPr lang="uk-UA" b="1" dirty="0" smtClean="0">
                <a:solidFill>
                  <a:srgbClr val="002060"/>
                </a:solidFill>
              </a:rPr>
              <a:t> у зміни, що вносяться новою геологічною силою – </a:t>
            </a:r>
            <a:r>
              <a:rPr lang="uk-UA" b="1" dirty="0" err="1" smtClean="0">
                <a:solidFill>
                  <a:srgbClr val="002060"/>
                </a:solidFill>
              </a:rPr>
              <a:t>силою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uk-UA" b="1" dirty="0" smtClean="0">
                <a:solidFill>
                  <a:srgbClr val="002060"/>
                </a:solidFill>
              </a:rPr>
              <a:t>культурного людства -  створеною підготовкою мільйонів років змін живої </a:t>
            </a:r>
          </a:p>
          <a:p>
            <a:pPr lvl="1"/>
            <a:r>
              <a:rPr lang="uk-UA" b="1" dirty="0" smtClean="0">
                <a:solidFill>
                  <a:srgbClr val="002060"/>
                </a:solidFill>
              </a:rPr>
              <a:t>речовини, - бачиш, що агентом, який приводить її в рух, є свідомість, розум, </a:t>
            </a:r>
          </a:p>
          <a:p>
            <a:pPr lvl="1"/>
            <a:r>
              <a:rPr lang="uk-UA" b="1" dirty="0" smtClean="0">
                <a:solidFill>
                  <a:srgbClr val="002060"/>
                </a:solidFill>
              </a:rPr>
              <a:t>нова сила на нашій </a:t>
            </a:r>
            <a:r>
              <a:rPr lang="uk-UA" b="1" dirty="0" err="1" smtClean="0">
                <a:solidFill>
                  <a:srgbClr val="002060"/>
                </a:solidFill>
              </a:rPr>
              <a:t>поверхні”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572140"/>
            <a:ext cx="8094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rgbClr val="AD136B"/>
                </a:solidFill>
              </a:rPr>
              <a:t>  “В науці нема до цих пір ясної свідомості, що явища життя і явища неживої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природи, взяті з геологічної, тобто планетної, точки зору, є проявами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єдиного </a:t>
            </a:r>
            <a:r>
              <a:rPr lang="uk-UA" b="1" dirty="0" err="1" smtClean="0">
                <a:solidFill>
                  <a:srgbClr val="AD136B"/>
                </a:solidFill>
              </a:rPr>
              <a:t>процесу”</a:t>
            </a:r>
            <a:endParaRPr lang="uk-UA" b="1" dirty="0">
              <a:solidFill>
                <a:srgbClr val="AD136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982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/>
              <a:t>  “З усього обсягу фактів, точно встановлених, мені здається випливає, що </a:t>
            </a:r>
          </a:p>
          <a:p>
            <a:pPr lvl="1"/>
            <a:r>
              <a:rPr lang="uk-UA" b="1" dirty="0" smtClean="0"/>
              <a:t>цим майбутнім людства є </a:t>
            </a:r>
            <a:r>
              <a:rPr lang="uk-UA" b="1" dirty="0" err="1" smtClean="0"/>
              <a:t>автотрофність</a:t>
            </a:r>
            <a:r>
              <a:rPr lang="uk-UA" b="1" dirty="0" smtClean="0"/>
              <a:t>  людства – більш простими </a:t>
            </a:r>
          </a:p>
          <a:p>
            <a:pPr lvl="1"/>
            <a:r>
              <a:rPr lang="uk-UA" b="1" dirty="0" smtClean="0"/>
              <a:t>словами, незалежність його існування від навколишньої живої матерії – </a:t>
            </a:r>
          </a:p>
          <a:p>
            <a:pPr lvl="1"/>
            <a:r>
              <a:rPr lang="uk-UA" b="1" dirty="0" smtClean="0"/>
              <a:t>рослин і </a:t>
            </a:r>
            <a:r>
              <a:rPr lang="uk-UA" b="1" dirty="0" err="1" smtClean="0"/>
              <a:t>тварин”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5262416"/>
            <a:ext cx="7929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rgbClr val="AD136B"/>
                </a:solidFill>
              </a:rPr>
              <a:t>  </a:t>
            </a:r>
            <a:r>
              <a:rPr lang="uk-UA" b="1" dirty="0" err="1" smtClean="0">
                <a:solidFill>
                  <a:srgbClr val="AD136B"/>
                </a:solidFill>
              </a:rPr>
              <a:t>“Ідеї</a:t>
            </a:r>
            <a:r>
              <a:rPr lang="uk-UA" b="1" dirty="0" smtClean="0">
                <a:solidFill>
                  <a:srgbClr val="AD136B"/>
                </a:solidFill>
              </a:rPr>
              <a:t> вічності та безначальності життя, тісно </a:t>
            </a:r>
            <a:r>
              <a:rPr lang="uk-UA" b="1" dirty="0" err="1" smtClean="0">
                <a:solidFill>
                  <a:srgbClr val="AD136B"/>
                </a:solidFill>
              </a:rPr>
              <a:t>пов</a:t>
            </a:r>
            <a:r>
              <a:rPr lang="en-US" b="1" dirty="0" smtClean="0">
                <a:solidFill>
                  <a:srgbClr val="AD136B"/>
                </a:solidFill>
              </a:rPr>
              <a:t>’</a:t>
            </a:r>
            <a:r>
              <a:rPr lang="uk-UA" b="1" dirty="0" err="1" smtClean="0">
                <a:solidFill>
                  <a:srgbClr val="AD136B"/>
                </a:solidFill>
              </a:rPr>
              <a:t>язані</a:t>
            </a:r>
            <a:r>
              <a:rPr lang="uk-UA" b="1" dirty="0" smtClean="0">
                <a:solidFill>
                  <a:srgbClr val="AD136B"/>
                </a:solidFill>
              </a:rPr>
              <a:t> з її організованістю,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є тією течією наукової думки, послідовне проявлення якої</a:t>
            </a:r>
            <a:r>
              <a:rPr lang="en-US" b="1" dirty="0" smtClean="0">
                <a:solidFill>
                  <a:srgbClr val="AD136B"/>
                </a:solidFill>
              </a:rPr>
              <a:t> </a:t>
            </a:r>
            <a:r>
              <a:rPr lang="uk-UA" b="1" dirty="0" smtClean="0">
                <a:solidFill>
                  <a:srgbClr val="AD136B"/>
                </a:solidFill>
              </a:rPr>
              <a:t>відкриває </a:t>
            </a:r>
          </a:p>
          <a:p>
            <a:pPr lvl="1"/>
            <a:r>
              <a:rPr lang="uk-UA" b="1" dirty="0" smtClean="0">
                <a:solidFill>
                  <a:srgbClr val="AD136B"/>
                </a:solidFill>
              </a:rPr>
              <a:t>перед науковою творчістю надзвичайно широкі </a:t>
            </a:r>
            <a:r>
              <a:rPr lang="uk-UA" b="1" dirty="0" err="1" smtClean="0">
                <a:solidFill>
                  <a:srgbClr val="AD136B"/>
                </a:solidFill>
              </a:rPr>
              <a:t>горизонти”</a:t>
            </a:r>
            <a:endParaRPr lang="uk-UA" b="1" dirty="0">
              <a:solidFill>
                <a:srgbClr val="AD136B"/>
              </a:solidFill>
            </a:endParaRPr>
          </a:p>
        </p:txBody>
      </p:sp>
      <p:pic>
        <p:nvPicPr>
          <p:cNvPr id="4" name="Рисунок 3" descr="t2.htm3 ноосфер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16" y="1781848"/>
            <a:ext cx="3967178" cy="343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46 книг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42852"/>
            <a:ext cx="2084390" cy="306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227792468_veonadskijj книг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8604"/>
            <a:ext cx="1905004" cy="272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ig книга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357562"/>
            <a:ext cx="20955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-99-9zFpFuкнига 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786190"/>
            <a:ext cx="2198688" cy="262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248806823_5250книга 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3429000"/>
            <a:ext cx="2222788" cy="302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0047286">
            <a:off x="3086661" y="1121319"/>
            <a:ext cx="3101426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AD136B"/>
                </a:solidFill>
              </a:rPr>
              <a:t>Роботи Вернадського,</a:t>
            </a:r>
          </a:p>
          <a:p>
            <a:r>
              <a:rPr lang="uk-UA" sz="2400" b="1" dirty="0" smtClean="0">
                <a:solidFill>
                  <a:srgbClr val="AD136B"/>
                </a:solidFill>
              </a:rPr>
              <a:t>сучасні видання:</a:t>
            </a:r>
          </a:p>
          <a:p>
            <a:endParaRPr lang="uk-UA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081031 книга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39" y="857232"/>
            <a:ext cx="254362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857232"/>
            <a:ext cx="5786478" cy="4770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  </a:t>
            </a:r>
            <a:r>
              <a:rPr lang="uk-UA" sz="2400" b="1" dirty="0" err="1" smtClean="0"/>
              <a:t>“Десятиліттями</a:t>
            </a:r>
            <a:r>
              <a:rPr lang="uk-UA" sz="2400" b="1" dirty="0" smtClean="0"/>
              <a:t>, цілими століттями будуть вивчатися і поглиблюватися його геніальні ідеї, а в працях його  - відкриватись нові сторінки, що послужать джерелом нових пошуків; багатьом дослідникам доведеться навчитись його гострій, наполегливій і відточеній, завжди геніальній, але важко зрозумілій творчій думці; молодим же поколінням він завжди буде служити учителем в науці і яскравим зразком плідно прожитого </a:t>
            </a:r>
            <a:r>
              <a:rPr lang="uk-UA" sz="2400" b="1" dirty="0" err="1" smtClean="0"/>
              <a:t>життя”</a:t>
            </a:r>
            <a:r>
              <a:rPr lang="uk-UA" sz="2400" b="1" dirty="0" smtClean="0"/>
              <a:t> </a:t>
            </a:r>
          </a:p>
          <a:p>
            <a:pPr algn="r"/>
            <a:r>
              <a:rPr lang="uk-UA" sz="2000" i="1" dirty="0" smtClean="0"/>
              <a:t>   (академік О.Є.</a:t>
            </a:r>
            <a:r>
              <a:rPr lang="uk-UA" sz="2000" i="1" dirty="0" err="1" smtClean="0"/>
              <a:t>Ферсман</a:t>
            </a:r>
            <a:r>
              <a:rPr lang="uk-UA" sz="2000" i="1" dirty="0" smtClean="0"/>
              <a:t>, учень </a:t>
            </a:r>
          </a:p>
          <a:p>
            <a:pPr algn="r"/>
            <a:r>
              <a:rPr lang="uk-UA" sz="2000" i="1" dirty="0" smtClean="0"/>
              <a:t>         В.І. Вернадського)</a:t>
            </a:r>
            <a:endParaRPr lang="uk-UA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9997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Вшанування </a:t>
            </a:r>
            <a:r>
              <a:rPr lang="uk-UA" sz="2400" b="1" dirty="0" err="1" smtClean="0"/>
              <a:t>пам</a:t>
            </a:r>
            <a:r>
              <a:rPr lang="en-US" sz="2400" b="1" dirty="0" smtClean="0"/>
              <a:t>’</a:t>
            </a:r>
            <a:r>
              <a:rPr lang="uk-UA" sz="2400" b="1" dirty="0" smtClean="0"/>
              <a:t>яті Володимира Івановича Вернадського</a:t>
            </a:r>
            <a:endParaRPr lang="uk-UA" sz="2400" b="1" dirty="0"/>
          </a:p>
        </p:txBody>
      </p:sp>
      <p:pic>
        <p:nvPicPr>
          <p:cNvPr id="3" name="Рисунок 2" descr="v42 проспект в москв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000504"/>
            <a:ext cx="4843675" cy="26432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v44 проспект в києві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928670"/>
            <a:ext cx="4122509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4" y="1071546"/>
            <a:ext cx="3351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Проспекти ім. Вернадського</a:t>
            </a:r>
            <a:endParaRPr lang="uk-UA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0050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у Києві 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621508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та Москві</a:t>
            </a:r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80b8_84ca6aa2_L радієвий інститу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3774291" cy="503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7меморіальна дошка 2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928934"/>
            <a:ext cx="4572012" cy="342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7631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Меморіальні дошки Вернадському на будівлях Радієвого інституту  </a:t>
            </a:r>
          </a:p>
          <a:p>
            <a:pPr algn="ctr"/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(Москва) та готелю </a:t>
            </a:r>
            <a:r>
              <a:rPr lang="uk-UA" sz="2000" b="1" dirty="0" err="1" smtClean="0">
                <a:solidFill>
                  <a:schemeClr val="accent5">
                    <a:lumMod val="50000"/>
                  </a:schemeClr>
                </a:solidFill>
              </a:rPr>
              <a:t>“Вікторія”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</a:rPr>
              <a:t> (Кременчук)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g03vernad гривн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143380"/>
            <a:ext cx="4318719" cy="22145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 descr="2-71конверт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66"/>
            <a:ext cx="5448300" cy="3543300"/>
          </a:xfrm>
          <a:prstGeom prst="rect">
            <a:avLst/>
          </a:prstGeom>
        </p:spPr>
      </p:pic>
      <p:pic>
        <p:nvPicPr>
          <p:cNvPr id="4" name="Рисунок 3" descr="3869006356_4880cba5e4 монета 1 рубл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214818"/>
            <a:ext cx="4357718" cy="21788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Academik_Vernadsky ювілейна монет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714356"/>
            <a:ext cx="2540000" cy="2540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06вернадському 4 ро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3228317" cy="3987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09 вернадський 18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14290"/>
            <a:ext cx="3762589" cy="4026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4214818"/>
            <a:ext cx="272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 4 роки 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214818"/>
            <a:ext cx="295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 12 років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786322"/>
          <a:ext cx="8501122" cy="1857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1112"/>
                <a:gridCol w="7040010"/>
              </a:tblGrid>
              <a:tr h="537997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12.03</a:t>
                      </a:r>
                      <a:r>
                        <a:rPr lang="uk-UA" sz="1800" baseline="0" dirty="0" smtClean="0"/>
                        <a:t> 1863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Народився у </a:t>
                      </a:r>
                      <a:r>
                        <a:rPr kumimoji="0" lang="uk-UA" sz="1800" kern="1200" dirty="0" err="1" smtClean="0"/>
                        <a:t>Петербурзi</a:t>
                      </a:r>
                      <a:r>
                        <a:rPr kumimoji="0" lang="uk-UA" sz="1800" kern="1200" dirty="0" smtClean="0"/>
                        <a:t> </a:t>
                      </a:r>
                      <a:endParaRPr lang="uk-UA" sz="1800" dirty="0"/>
                    </a:p>
                  </a:txBody>
                  <a:tcPr/>
                </a:tc>
              </a:tr>
              <a:tr h="35183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1868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Переїхав з родиною до Харкова.</a:t>
                      </a:r>
                      <a:endParaRPr lang="uk-UA" sz="1600" dirty="0"/>
                    </a:p>
                  </a:txBody>
                  <a:tcPr/>
                </a:tc>
              </a:tr>
              <a:tr h="351831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1873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Навчався у </a:t>
                      </a:r>
                      <a:r>
                        <a:rPr kumimoji="0" lang="uk-UA" sz="1600" kern="1200" dirty="0" err="1" smtClean="0"/>
                        <a:t>Першiй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Харкiвськiй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гiмназiї</a:t>
                      </a:r>
                      <a:r>
                        <a:rPr kumimoji="0" lang="uk-UA" sz="1600" kern="12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  <a:tr h="61570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600" kern="1200" dirty="0" smtClean="0"/>
                        <a:t>1876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/>
                        <a:t>Повернувся з родиною до Петербургу, продовжив навчання у </a:t>
                      </a:r>
                      <a:r>
                        <a:rPr kumimoji="0" lang="uk-UA" sz="1600" kern="1200" dirty="0" err="1" smtClean="0"/>
                        <a:t>Першiй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Петербурзькiй</a:t>
                      </a:r>
                      <a:r>
                        <a:rPr kumimoji="0" lang="uk-UA" sz="1600" kern="1200" dirty="0" smtClean="0"/>
                        <a:t> </a:t>
                      </a:r>
                      <a:r>
                        <a:rPr kumimoji="0" lang="uk-UA" sz="1600" kern="1200" dirty="0" err="1" smtClean="0"/>
                        <a:t>гiмназiї</a:t>
                      </a:r>
                      <a:r>
                        <a:rPr kumimoji="0" lang="uk-UA" sz="1600" kern="1200" dirty="0" smtClean="0"/>
                        <a:t>.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284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Пам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ятники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Вернадському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у Києві та Кременчуці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vern1 кременч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90"/>
            <a:ext cx="4036194" cy="60722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 descr="450px-Пам'ятник_Володимиру_Вернадському_Киї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00108"/>
            <a:ext cx="4286262" cy="57150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45інститут геохімії ім.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9" y="500042"/>
            <a:ext cx="3720491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643446"/>
            <a:ext cx="409246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Таврійський Національний Університет</a:t>
            </a:r>
          </a:p>
          <a:p>
            <a:pPr algn="ctr"/>
            <a:r>
              <a:rPr lang="uk-UA" b="1" i="1" dirty="0" smtClean="0"/>
              <a:t>ім. В.І.Вернадського</a:t>
            </a:r>
          </a:p>
          <a:p>
            <a:pPr algn="ctr"/>
            <a:r>
              <a:rPr lang="uk-UA" b="1" i="1" dirty="0" smtClean="0"/>
              <a:t>(Сімферополь)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4929198"/>
            <a:ext cx="20280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Інститут геохімії та</a:t>
            </a:r>
          </a:p>
          <a:p>
            <a:pPr algn="ctr"/>
            <a:r>
              <a:rPr lang="uk-UA" b="1" i="1" dirty="0" smtClean="0"/>
              <a:t>аналітичної  хімії </a:t>
            </a:r>
          </a:p>
          <a:p>
            <a:pPr algn="ctr"/>
            <a:r>
              <a:rPr lang="uk-UA" b="1" i="1" dirty="0" smtClean="0"/>
              <a:t>ім. Вернадського</a:t>
            </a:r>
          </a:p>
          <a:p>
            <a:pPr algn="ctr"/>
            <a:r>
              <a:rPr lang="uk-UA" b="1" i="1" dirty="0" smtClean="0"/>
              <a:t>РАН, Москва</a:t>
            </a:r>
            <a:endParaRPr lang="uk-UA" b="1" i="1" dirty="0"/>
          </a:p>
        </p:txBody>
      </p:sp>
      <p:pic>
        <p:nvPicPr>
          <p:cNvPr id="7" name="Рисунок 6" descr="building таврійський ун-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4" y="714356"/>
            <a:ext cx="500066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47584національна бібліотека ім. вернадськ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528218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513997_7174ddea бібліоте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071546"/>
            <a:ext cx="3291863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4643446"/>
            <a:ext cx="3401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Національна бібліотека України </a:t>
            </a:r>
          </a:p>
          <a:p>
            <a:pPr algn="ctr"/>
            <a:r>
              <a:rPr lang="uk-UA" b="1" i="1" dirty="0" smtClean="0"/>
              <a:t>ім. В.І.Вернадського</a:t>
            </a:r>
          </a:p>
          <a:p>
            <a:pPr algn="ctr"/>
            <a:r>
              <a:rPr lang="uk-UA" b="1" i="1" dirty="0" smtClean="0"/>
              <a:t>м. Київ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st042станція ім. вернадського в антарктид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1615"/>
            <a:ext cx="8786842" cy="65747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642918"/>
            <a:ext cx="4137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Антарктична науково-дослідна </a:t>
            </a:r>
          </a:p>
          <a:p>
            <a:pPr algn="ctr"/>
            <a:r>
              <a:rPr lang="uk-UA" b="1" i="1" dirty="0" smtClean="0"/>
              <a:t>станція  </a:t>
            </a:r>
            <a:r>
              <a:rPr lang="uk-UA" b="1" i="1" dirty="0" err="1" smtClean="0"/>
              <a:t>“Академік</a:t>
            </a:r>
            <a:r>
              <a:rPr lang="uk-UA" b="1" i="1" dirty="0" smtClean="0"/>
              <a:t> </a:t>
            </a:r>
            <a:r>
              <a:rPr lang="uk-UA" b="1" i="1" dirty="0" err="1" smtClean="0"/>
              <a:t>Вернадський”</a:t>
            </a:r>
            <a:endParaRPr lang="uk-UA" b="1" i="1" dirty="0" smtClean="0"/>
          </a:p>
          <a:p>
            <a:pPr algn="ctr"/>
            <a:r>
              <a:rPr lang="uk-UA" b="1" i="1" dirty="0" smtClean="0"/>
              <a:t>65</a:t>
            </a:r>
            <a:r>
              <a:rPr lang="en-US" b="1" i="1" dirty="0" smtClean="0"/>
              <a:t>º</a:t>
            </a:r>
            <a:r>
              <a:rPr lang="uk-UA" b="1" i="1" dirty="0" smtClean="0"/>
              <a:t>15´пд.ш., 64</a:t>
            </a:r>
            <a:r>
              <a:rPr lang="en-US" b="1" i="1" dirty="0" smtClean="0"/>
              <a:t>º</a:t>
            </a:r>
            <a:r>
              <a:rPr lang="uk-UA" b="1" i="1" dirty="0" smtClean="0"/>
              <a:t>16´зах.д. – о. </a:t>
            </a:r>
            <a:r>
              <a:rPr lang="uk-UA" b="1" i="1" dirty="0" err="1" smtClean="0"/>
              <a:t>Галіндез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edal фонд ім. вернадсь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0" y="642918"/>
            <a:ext cx="4298798" cy="44625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03_vernadsky_1читання 2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438153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5214950"/>
            <a:ext cx="345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/>
              <a:t>Наукові читання академіка </a:t>
            </a:r>
          </a:p>
          <a:p>
            <a:pPr algn="ctr"/>
            <a:r>
              <a:rPr lang="uk-UA" b="1" i="1" dirty="0" smtClean="0"/>
              <a:t>В.І.Вернадського в Національній</a:t>
            </a:r>
          </a:p>
          <a:p>
            <a:pPr algn="ctr"/>
            <a:r>
              <a:rPr lang="uk-UA" b="1" i="1" dirty="0" smtClean="0"/>
              <a:t> Бібліотеці України</a:t>
            </a:r>
            <a:endParaRPr lang="uk-UA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5286388"/>
            <a:ext cx="84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(Росія)</a:t>
            </a:r>
            <a:endParaRPr lang="uk-UA" b="1" i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117693"/>
            <a:ext cx="55721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З метою відзначення вчених за видатні досягнення в галузі природничих, технічних та </a:t>
            </a:r>
            <a:r>
              <a:rPr lang="uk-UA" dirty="0" err="1" smtClean="0">
                <a:solidFill>
                  <a:srgbClr val="7030A0"/>
                </a:solidFill>
              </a:rPr>
              <a:t>соціогуманітарних</a:t>
            </a:r>
            <a:r>
              <a:rPr lang="uk-UA" dirty="0" smtClean="0">
                <a:solidFill>
                  <a:srgbClr val="7030A0"/>
                </a:solidFill>
              </a:rPr>
              <a:t> наук, наукові праці, відкриття та винаходи, що мають важливе наукове й практичне значення та утверджують авторитет української науки, на честь першого президента Української академії наук – видатного вченого, академіка Володимира Івановича Вернадського, а також з нагоди святкування  85-річчя створення Академії у 2003 році Президією НАН України засновано золоту медаль імені В.І.Вернадського Національної академії наук України.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Золота медаль імені В.І.Вернадського є найвищою відзнакою НАН України</a:t>
            </a:r>
            <a:r>
              <a:rPr lang="uk-UA" dirty="0" smtClean="0">
                <a:solidFill>
                  <a:srgbClr val="7030A0"/>
                </a:solidFill>
              </a:rPr>
              <a:t>, яка присуджується щорічно до дня народження академіка В.І.Вернадського (12 березня) двом вченим – одному вітчизняному і одному зарубіжному.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Медаль присуджується лише окремим особам персонально як за окремі наукові досягнення, так і за сукупність наукових праць.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Одна і та ж особа не може бути нагороджена медаллю більше одного разу.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Медаль не присуджується посмертно, окрім випадку, коли лауреат помер після прийняття рішення про його нагородження.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gold_med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12135"/>
            <a:ext cx="2727743" cy="63151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00438"/>
            <a:ext cx="8339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7030A0"/>
                </a:solidFill>
              </a:rPr>
              <a:t>В презентації використані матеріали, підготовлені</a:t>
            </a:r>
          </a:p>
          <a:p>
            <a:pPr algn="ctr"/>
            <a:r>
              <a:rPr lang="uk-UA" sz="2400" i="1" dirty="0" smtClean="0">
                <a:solidFill>
                  <a:srgbClr val="7030A0"/>
                </a:solidFill>
              </a:rPr>
              <a:t> творчою групою вчителів географії </a:t>
            </a:r>
            <a:r>
              <a:rPr lang="uk-UA" sz="2400" i="1" dirty="0" err="1" smtClean="0">
                <a:solidFill>
                  <a:srgbClr val="7030A0"/>
                </a:solidFill>
              </a:rPr>
              <a:t>Надвірнянського</a:t>
            </a:r>
            <a:r>
              <a:rPr lang="uk-UA" sz="2400" i="1" dirty="0" smtClean="0">
                <a:solidFill>
                  <a:srgbClr val="7030A0"/>
                </a:solidFill>
              </a:rPr>
              <a:t> району.</a:t>
            </a:r>
            <a:endParaRPr lang="uk-UA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072074"/>
            <a:ext cx="8762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</a:rPr>
              <a:t>Звучала музика </a:t>
            </a:r>
            <a:r>
              <a:rPr lang="uk-UA" sz="2400" i="1" dirty="0" err="1" smtClean="0">
                <a:solidFill>
                  <a:schemeClr val="accent4">
                    <a:lumMod val="50000"/>
                  </a:schemeClr>
                </a:solidFill>
              </a:rPr>
              <a:t>Ріхарда</a:t>
            </a:r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</a:rPr>
              <a:t> Вагнера з опери “ПАРСІФАЛЬ” – один з </a:t>
            </a:r>
          </a:p>
          <a:p>
            <a:r>
              <a:rPr lang="uk-UA" sz="2400" i="1" dirty="0" smtClean="0">
                <a:solidFill>
                  <a:schemeClr val="accent4">
                    <a:lumMod val="50000"/>
                  </a:schemeClr>
                </a:solidFill>
              </a:rPr>
              <a:t>улюблених музичних творів В.І.Вернадського. </a:t>
            </a:r>
            <a:endParaRPr lang="uk-UA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71480"/>
            <a:ext cx="8166338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B9074B"/>
                </a:solidFill>
              </a:rPr>
              <a:t>“Мені</a:t>
            </a:r>
            <a:r>
              <a:rPr lang="uk-UA" sz="2000" b="1" dirty="0" smtClean="0">
                <a:solidFill>
                  <a:srgbClr val="B9074B"/>
                </a:solidFill>
              </a:rPr>
              <a:t> чужий капіталістичний лад, але чужий і тутешній (соціалістичний). </a:t>
            </a:r>
          </a:p>
          <a:p>
            <a:pPr algn="ctr"/>
            <a:endParaRPr lang="uk-UA" sz="2000" b="1" dirty="0" smtClean="0">
              <a:solidFill>
                <a:srgbClr val="B9074B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B9074B"/>
                </a:solidFill>
              </a:rPr>
              <a:t>ЦАРСТВО МОЇХ ІДЕЙ ПОПЕРЕДУ…”</a:t>
            </a:r>
          </a:p>
          <a:p>
            <a:pPr algn="ctr"/>
            <a:endParaRPr lang="uk-UA" sz="2000" b="1" dirty="0" smtClean="0">
              <a:solidFill>
                <a:srgbClr val="B9074B"/>
              </a:solidFill>
            </a:endParaRPr>
          </a:p>
          <a:p>
            <a:pPr algn="r"/>
            <a:r>
              <a:rPr lang="uk-UA" dirty="0" smtClean="0"/>
              <a:t>                                      </a:t>
            </a:r>
            <a:r>
              <a:rPr lang="uk-UA" i="1" dirty="0" smtClean="0"/>
              <a:t>(із щоденника В.І.Вернадського, 1931 рік) </a:t>
            </a:r>
            <a:endParaRPr lang="uk-UA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19872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000" dirty="0" smtClean="0"/>
              <a:t>Виконав:</a:t>
            </a:r>
          </a:p>
          <a:p>
            <a:pPr algn="ctr"/>
            <a:r>
              <a:rPr lang="uk-UA" sz="4000" dirty="0" smtClean="0"/>
              <a:t>Учень 11-Б класу</a:t>
            </a:r>
          </a:p>
          <a:p>
            <a:pPr algn="ctr"/>
            <a:r>
              <a:rPr lang="uk-UA" sz="4000" dirty="0" err="1" smtClean="0"/>
              <a:t>Ганачівський</a:t>
            </a:r>
            <a:r>
              <a:rPr lang="uk-UA" sz="4000" dirty="0" smtClean="0"/>
              <a:t> Роман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749441363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57166"/>
            <a:ext cx="7297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Володимир Іванович про своє дитинство (з листів до дружини):</a:t>
            </a:r>
            <a:endParaRPr lang="uk-UA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720509"/>
            <a:ext cx="8429684" cy="5857916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i="1" dirty="0" smtClean="0"/>
              <a:t>“я був здоровою, тихою і серйозною дитиною; любив поспати, добре поїсти, одним з моїх улюблених занять було розглядання різнокольорових клаптиків і прикрашання ними своєї власної персони…”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/>
              <a:t> </a:t>
            </a:r>
            <a:r>
              <a:rPr lang="uk-UA" b="1" i="1" dirty="0" err="1" smtClean="0"/>
              <a:t>“любив</a:t>
            </a:r>
            <a:r>
              <a:rPr lang="uk-UA" b="1" i="1" dirty="0" smtClean="0"/>
              <a:t> я роздивлятися і розкладати </a:t>
            </a:r>
            <a:r>
              <a:rPr lang="uk-UA" b="1" i="1" dirty="0" err="1" smtClean="0"/>
              <a:t>папери”</a:t>
            </a:r>
            <a:endParaRPr lang="uk-UA" b="1" i="1" dirty="0" smtClean="0"/>
          </a:p>
          <a:p>
            <a:pPr>
              <a:buFont typeface="Wingdings" pitchFamily="2" charset="2"/>
              <a:buChar char="Ø"/>
            </a:pPr>
            <a:r>
              <a:rPr lang="uk-UA" b="1" i="1" dirty="0"/>
              <a:t> </a:t>
            </a:r>
            <a:r>
              <a:rPr lang="uk-UA" b="1" i="1" dirty="0" smtClean="0"/>
              <a:t>“я любив завжди чудесне, фантастичне; мене захоплювали образи </a:t>
            </a:r>
            <a:r>
              <a:rPr lang="uk-UA" b="1" i="1" dirty="0" err="1" smtClean="0"/>
              <a:t>“Старого</a:t>
            </a:r>
            <a:r>
              <a:rPr lang="uk-UA" b="1" i="1" dirty="0" smtClean="0"/>
              <a:t> </a:t>
            </a:r>
            <a:r>
              <a:rPr lang="uk-UA" b="1" i="1" dirty="0" err="1" smtClean="0"/>
              <a:t>завіту”</a:t>
            </a:r>
            <a:r>
              <a:rPr lang="uk-UA" b="1" i="1" dirty="0" smtClean="0"/>
              <a:t>… Ці образи викликали в мене безконечний ряд запитань;…   </a:t>
            </a:r>
            <a:r>
              <a:rPr lang="uk-UA" b="1" i="1" dirty="0" err="1" smtClean="0"/>
              <a:t>пам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ятаю</a:t>
            </a:r>
            <a:r>
              <a:rPr lang="uk-UA" b="1" i="1" dirty="0" smtClean="0"/>
              <a:t>, як глибоко і сильно мене цікавили питання про те, що робиться з душею після смерті…”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/>
              <a:t> </a:t>
            </a:r>
            <a:r>
              <a:rPr lang="uk-UA" b="1" i="1" dirty="0" err="1" smtClean="0"/>
              <a:t>“Найсвітлішими</a:t>
            </a:r>
            <a:r>
              <a:rPr lang="uk-UA" b="1" i="1" dirty="0" smtClean="0"/>
              <a:t> хвилинами уявляються мені в той час книги і думки, які ними викликались, і розмови з батьком та моїм двоюрідним дядею Є.М.Короленко, </a:t>
            </a:r>
            <a:r>
              <a:rPr lang="uk-UA" b="1" i="1" dirty="0" err="1" smtClean="0"/>
              <a:t>пам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ятається</a:t>
            </a:r>
            <a:r>
              <a:rPr lang="uk-UA" b="1" i="1" dirty="0" smtClean="0"/>
              <a:t> також сильний вплив дружби з моїм старшим братом…”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/>
              <a:t> </a:t>
            </a:r>
            <a:r>
              <a:rPr lang="uk-UA" b="1" i="1" dirty="0" smtClean="0"/>
              <a:t>“я читав все, що попадалось під руку, але в ті перші роки я особливо </a:t>
            </a:r>
            <a:r>
              <a:rPr lang="uk-UA" b="1" i="1" dirty="0" err="1" smtClean="0"/>
              <a:t>пам</a:t>
            </a:r>
            <a:r>
              <a:rPr lang="en-US" b="1" i="1" dirty="0" smtClean="0"/>
              <a:t>’</a:t>
            </a:r>
            <a:r>
              <a:rPr lang="ru-RU" b="1" i="1" dirty="0" err="1" smtClean="0"/>
              <a:t>ятаю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різні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географічні</a:t>
            </a:r>
            <a:r>
              <a:rPr lang="ru-RU" b="1" i="1" dirty="0" smtClean="0"/>
              <a:t> книги, не </a:t>
            </a:r>
            <a:r>
              <a:rPr lang="ru-RU" b="1" i="1" dirty="0" err="1" smtClean="0"/>
              <a:t>тільки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подорожі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але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навіть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досить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сухі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здавлось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малодоступні</a:t>
            </a:r>
            <a:r>
              <a:rPr lang="ru-RU" b="1" i="1" dirty="0"/>
              <a:t> </a:t>
            </a:r>
            <a:r>
              <a:rPr lang="ru-RU" b="1" i="1" dirty="0" smtClean="0"/>
              <a:t>для </a:t>
            </a:r>
            <a:r>
              <a:rPr lang="ru-RU" b="1" i="1" dirty="0" err="1" smtClean="0"/>
              <a:t>мого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віку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наприклад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Реклю</a:t>
            </a:r>
            <a:r>
              <a:rPr lang="ru-RU" b="1" i="1" dirty="0" smtClean="0"/>
              <a:t> «Земля»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потім</a:t>
            </a:r>
            <a:r>
              <a:rPr lang="ru-RU" b="1" i="1" dirty="0" smtClean="0"/>
              <a:t> …</a:t>
            </a:r>
            <a:r>
              <a:rPr lang="uk-UA" b="1" i="1" dirty="0" smtClean="0"/>
              <a:t>”</a:t>
            </a:r>
            <a:r>
              <a:rPr lang="ru-RU" b="1" i="1" dirty="0" err="1" smtClean="0"/>
              <a:t>Великі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явища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начерки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природи</a:t>
            </a:r>
            <a:r>
              <a:rPr lang="uk-UA" b="1" i="1" dirty="0" smtClean="0"/>
              <a:t>”… Крім цих географічних книг, любив я вірші, оповідання, але терпіти не міг тих, які погано закінчувалися…”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/>
              <a:t> </a:t>
            </a:r>
            <a:r>
              <a:rPr lang="uk-UA" b="1" i="1" dirty="0" smtClean="0"/>
              <a:t> “я любив завжди небо, зірки, особливо Молочний Шлях вражав </a:t>
            </a:r>
            <a:r>
              <a:rPr lang="uk-UA" b="1" i="1" dirty="0" err="1" smtClean="0"/>
              <a:t>мене”</a:t>
            </a:r>
            <a:r>
              <a:rPr lang="uk-UA" b="1" i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/>
              <a:t> </a:t>
            </a:r>
            <a:r>
              <a:rPr lang="uk-UA" b="1" i="1" dirty="0" smtClean="0"/>
              <a:t> “ я зачитувався історією…” </a:t>
            </a:r>
          </a:p>
          <a:p>
            <a:pPr lvl="1">
              <a:buFont typeface="Wingdings" pitchFamily="2" charset="2"/>
              <a:buChar char="Ø"/>
            </a:pPr>
            <a:r>
              <a:rPr lang="uk-UA" b="1" i="1" dirty="0"/>
              <a:t> </a:t>
            </a:r>
            <a:r>
              <a:rPr lang="uk-UA" b="1" i="1" dirty="0" smtClean="0"/>
              <a:t> </a:t>
            </a:r>
            <a:r>
              <a:rPr lang="uk-UA" b="1" i="1" dirty="0" err="1" smtClean="0"/>
              <a:t>“головне</a:t>
            </a:r>
            <a:r>
              <a:rPr lang="uk-UA" b="1" i="1" dirty="0" smtClean="0"/>
              <a:t> дало домашнє життя – десятки журналів, російських та іноземних, які виписував </a:t>
            </a:r>
            <a:r>
              <a:rPr lang="uk-UA" b="1" i="1" dirty="0" err="1" smtClean="0"/>
              <a:t>батько”</a:t>
            </a:r>
            <a:r>
              <a:rPr lang="uk-UA" b="1" i="1" dirty="0" smtClean="0"/>
              <a:t> </a:t>
            </a:r>
            <a:endParaRPr lang="uk-UA" b="1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34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Юність </a:t>
            </a:r>
            <a:r>
              <a:rPr lang="uk-UA" sz="2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олодимира, студентські роки </a:t>
            </a:r>
            <a:endParaRPr lang="uk-UA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v13 вернадський 18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857232"/>
            <a:ext cx="289181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4286256"/>
            <a:ext cx="13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1886 рік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780772"/>
            <a:ext cx="31950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Навчався В.І.Вернадський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Петербурзькому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університеті 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фізико-математичному</a:t>
            </a:r>
          </a:p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факультеті (1881 – 1885) 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3-Beketov-b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643314"/>
            <a:ext cx="2514706" cy="30718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mendeleev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010" y="785795"/>
            <a:ext cx="1896393" cy="30003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v58докучаев в.в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372" y="928670"/>
            <a:ext cx="2143140" cy="258209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 descr="v11воейков а.и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4000504"/>
            <a:ext cx="2046173" cy="26835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14810" y="2928934"/>
            <a:ext cx="14175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Докучаєв В.В.</a:t>
            </a:r>
          </a:p>
          <a:p>
            <a:r>
              <a:rPr lang="uk-UA" sz="1600" b="1" dirty="0" smtClean="0"/>
              <a:t>1846 - 1903</a:t>
            </a:r>
            <a:endParaRPr lang="uk-UA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3143248"/>
            <a:ext cx="14879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Мендєлєєв Д.І.</a:t>
            </a:r>
          </a:p>
          <a:p>
            <a:r>
              <a:rPr lang="uk-UA" sz="1600" b="1" dirty="0" smtClean="0"/>
              <a:t>1834 - 1907</a:t>
            </a:r>
            <a:endParaRPr lang="uk-UA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6072206"/>
            <a:ext cx="13342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b="1" dirty="0" err="1" smtClean="0"/>
              <a:t>Бекетов</a:t>
            </a:r>
            <a:r>
              <a:rPr lang="uk-UA" sz="1600" b="1" dirty="0" smtClean="0"/>
              <a:t> А.М.</a:t>
            </a:r>
          </a:p>
          <a:p>
            <a:r>
              <a:rPr lang="uk-UA" sz="1600" b="1" dirty="0" smtClean="0"/>
              <a:t>1825 - 1902</a:t>
            </a:r>
            <a:endParaRPr lang="uk-U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00892" y="6072206"/>
            <a:ext cx="14007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Воєйков</a:t>
            </a:r>
            <a:r>
              <a:rPr lang="uk-UA" sz="1600" b="1" dirty="0" smtClean="0"/>
              <a:t> О.І.</a:t>
            </a:r>
          </a:p>
          <a:p>
            <a:r>
              <a:rPr lang="uk-UA" sz="1600" b="1" dirty="0" smtClean="0"/>
              <a:t>1842 - 1916</a:t>
            </a:r>
            <a:endParaRPr lang="uk-UA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1342623"/>
            <a:ext cx="553998" cy="47984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Вчителі Володимира Вернадського</a:t>
            </a:r>
            <a:endParaRPr lang="uk-UA" sz="24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iver с.петербур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14290"/>
            <a:ext cx="4383696" cy="2143140"/>
          </a:xfrm>
          <a:prstGeom prst="roundRect">
            <a:avLst>
              <a:gd name="adj" fmla="val 127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714620"/>
          <a:ext cx="8501122" cy="3870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2465"/>
                <a:gridCol w="6508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1881-</a:t>
                      </a:r>
                      <a:b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Навчався в Петербурзькому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участь у 1884 р. в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експедицii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професора В. Докучаєва по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дослiдженню</a:t>
                      </a:r>
                      <a:r>
                        <a:rPr kumimoji="0" lang="uk-UA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земель Нижньогородської</a:t>
                      </a:r>
                      <a:r>
                        <a:rPr kumimoji="0" lang="uk-UA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губернiї</a:t>
                      </a:r>
                      <a:endParaRPr lang="uk-UA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Закiнчив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залишений для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пiдготовки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професорського звання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Призначений хранителем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Мiнералогiчного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кабiнету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Петербурзького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унiверситету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дiйсним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Петербурзького товариства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природодослiдникiв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Вiдряджений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кордон (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Iталiя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Нiмеччина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Францiя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для продовження навчання; обраний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дiйсним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членом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Вiльного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економiчного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товариства</a:t>
                      </a:r>
                      <a:endParaRPr lang="uk-U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Публiкує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першi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науковi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працi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[О фосфоритах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Смоленской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]: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краткое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сообщение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Вольного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об-ва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- 1888. - N 3. - С. 84-85; О фосфоритах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Смоленской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губернии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//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Вольного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об-ва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- 1888. - N 11 - С. 263-294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71736" y="214290"/>
            <a:ext cx="3181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БРАТСТВО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214422"/>
            <a:ext cx="870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Під час навчання в університеті В.І.Вернадський увійшов до одного з народницьких </a:t>
            </a:r>
          </a:p>
          <a:p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гуртків – науково-літературного товариства. </a:t>
            </a:r>
            <a:endParaRPr lang="uk-UA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819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З надр товариства виникло у 1885 році Братство, діяльність якого прийняла </a:t>
            </a:r>
          </a:p>
          <a:p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науково-етичний характер. Члени Братства за власні кошти видавали книги для </a:t>
            </a:r>
          </a:p>
          <a:p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народу, відкрили в Петербурзі народні читальні, вели просвітницьку роботу.</a:t>
            </a:r>
            <a:endParaRPr lang="uk-UA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241" y="2857495"/>
            <a:ext cx="7905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Внутрішнє життя Братства впорядковувалось трьома основними правилами: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працюй якомога більше,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споживай (для себе) якнайменше,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dirty="0" smtClean="0">
                <a:solidFill>
                  <a:srgbClr val="C00000"/>
                </a:solidFill>
              </a:rPr>
              <a:t> на чужі біди дивись, як на свої.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143380"/>
            <a:ext cx="8507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Братство проіснувало 35 років. Друзі листувалися, щороку 30 грудня зустрічалися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сім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ями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проводили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разом літні канікули. 30 грудня 1921 року в останній раз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зібралось разом братство.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143512"/>
            <a:ext cx="8182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  Коли в 1942 році Вернадський одержав Сталінську премію (200 тис. руб.), то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100 тис. руб. він передав на оборону країни, а решту розділив між друзями і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вдовами померлих друзів, собі не залишивши нічого.  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215082"/>
            <a:ext cx="461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Ядро Братства (разом з дружинами) склали: 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ховский_Дмитрий_Иванович 1861-19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42852"/>
            <a:ext cx="2000264" cy="31132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 descr="41-015 корнилов а.а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643314"/>
            <a:ext cx="2306267" cy="29289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 descr="Krasnov-Andrej-Nikolajevich-1.PNG 1862 - 19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3428999"/>
            <a:ext cx="2412518" cy="32145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 descr="m_22050 гревс и.м.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429000"/>
            <a:ext cx="3214710" cy="32147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Рисунок 6" descr="Oldenburgсергей федорович 1863 -193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285728"/>
            <a:ext cx="2293516" cy="30622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 descr="ris8-1вернадський 1890 роки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116" y="285728"/>
            <a:ext cx="2357454" cy="285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2357430"/>
            <a:ext cx="1615827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Шаховський Д.І.</a:t>
            </a:r>
          </a:p>
          <a:p>
            <a:pPr algn="ctr"/>
            <a:r>
              <a:rPr lang="uk-UA" sz="1600" dirty="0" smtClean="0"/>
              <a:t>(1861 – 1939),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2428868"/>
            <a:ext cx="1613840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err="1" smtClean="0"/>
              <a:t>Ольденбург</a:t>
            </a:r>
            <a:r>
              <a:rPr lang="uk-UA" sz="1600" dirty="0" smtClean="0"/>
              <a:t> С.Ф.</a:t>
            </a:r>
          </a:p>
          <a:p>
            <a:pPr algn="ctr"/>
            <a:r>
              <a:rPr lang="uk-UA" sz="1600" dirty="0" smtClean="0"/>
              <a:t>(1863 – 1934), </a:t>
            </a:r>
          </a:p>
          <a:p>
            <a:pPr algn="ctr"/>
            <a:r>
              <a:rPr lang="uk-UA" sz="1600" dirty="0" smtClean="0"/>
              <a:t>індолог</a:t>
            </a:r>
            <a:endParaRPr lang="uk-U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5715016"/>
            <a:ext cx="1523559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err="1" smtClean="0"/>
              <a:t>Гревс</a:t>
            </a:r>
            <a:r>
              <a:rPr lang="uk-UA" sz="1600" dirty="0" smtClean="0"/>
              <a:t> І.М.</a:t>
            </a:r>
          </a:p>
          <a:p>
            <a:pPr algn="ctr"/>
            <a:r>
              <a:rPr lang="uk-UA" sz="1600" dirty="0" smtClean="0"/>
              <a:t>(1860 – 1941),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5643578"/>
            <a:ext cx="1589602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Корнілов О.О.</a:t>
            </a:r>
          </a:p>
          <a:p>
            <a:pPr algn="ctr"/>
            <a:r>
              <a:rPr lang="uk-UA" sz="1600" dirty="0" smtClean="0"/>
              <a:t>(1862 – 1925), </a:t>
            </a:r>
          </a:p>
          <a:p>
            <a:pPr algn="ctr"/>
            <a:r>
              <a:rPr lang="uk-UA" sz="1600" dirty="0" smtClean="0"/>
              <a:t>історик</a:t>
            </a:r>
            <a:endParaRPr lang="uk-U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5715016"/>
            <a:ext cx="1523301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Краснов А.М.</a:t>
            </a:r>
          </a:p>
          <a:p>
            <a:pPr algn="ctr"/>
            <a:r>
              <a:rPr lang="uk-UA" sz="1600" dirty="0" smtClean="0"/>
              <a:t>(1862 – 1914),</a:t>
            </a:r>
          </a:p>
          <a:p>
            <a:pPr algn="ctr"/>
            <a:r>
              <a:rPr lang="uk-UA" sz="1600" dirty="0" smtClean="0"/>
              <a:t>ботанік</a:t>
            </a:r>
            <a:endParaRPr lang="uk-UA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271462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Вернадський В.І.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640803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solidFill>
                  <a:srgbClr val="AD136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1886 році Вернадський одружується…</a:t>
            </a:r>
            <a:endParaRPr lang="uk-UA" sz="2800" b="1" dirty="0">
              <a:ln w="11430"/>
              <a:solidFill>
                <a:srgbClr val="AD136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VERN1 18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3329725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VERN2 1886 друж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38" y="1142984"/>
            <a:ext cx="3006587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8157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Наталією Єгорівною </a:t>
            </a:r>
            <a:r>
              <a:rPr lang="uk-UA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Старицькою</a:t>
            </a: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(1861 – 1942) Володимир Іванович 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прожив, за його словами, </a:t>
            </a:r>
            <a:r>
              <a:rPr lang="uk-UA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“душа</a:t>
            </a: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душу і думка в </a:t>
            </a:r>
            <a:r>
              <a:rPr lang="uk-UA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думку”</a:t>
            </a: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майже 56 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щасливих років</a:t>
            </a:r>
            <a:endParaRPr lang="uk-UA" sz="2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2|1.5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2.4|2.4|2.3|2|2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10.4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2|1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2.5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6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8.6|5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3|2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8.9|6.9|1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9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6|2.7|2.4|1.9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2.4|1.5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|2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1.6|1.1|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4|2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4.1|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1.1|3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2|0.9|4.4|1.3|2.3|1.9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1|2.4|2.5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2688</TotalTime>
  <Words>2923</Words>
  <Application>Microsoft Office PowerPoint</Application>
  <PresentationFormat>Экран (4:3)</PresentationFormat>
  <Paragraphs>340</Paragraphs>
  <Slides>37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Urban Pop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Роман</cp:lastModifiedBy>
  <cp:revision>296</cp:revision>
  <dcterms:created xsi:type="dcterms:W3CDTF">2010-07-07T10:32:46Z</dcterms:created>
  <dcterms:modified xsi:type="dcterms:W3CDTF">2013-12-22T19:52:00Z</dcterms:modified>
</cp:coreProperties>
</file>