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66" r:id="rId2"/>
    <p:sldId id="267" r:id="rId3"/>
    <p:sldId id="268" r:id="rId4"/>
    <p:sldId id="269" r:id="rId5"/>
    <p:sldId id="270" r:id="rId6"/>
    <p:sldId id="272" r:id="rId7"/>
    <p:sldId id="274" r:id="rId8"/>
    <p:sldId id="275" r:id="rId9"/>
    <p:sldId id="277" r:id="rId10"/>
    <p:sldId id="279" r:id="rId11"/>
    <p:sldId id="280" r:id="rId12"/>
    <p:sldId id="281" r:id="rId13"/>
    <p:sldId id="282" r:id="rId14"/>
    <p:sldId id="283" r:id="rId15"/>
    <p:sldId id="285" r:id="rId16"/>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0000"/>
    <a:srgbClr val="FF6600"/>
    <a:srgbClr val="076D7B"/>
    <a:srgbClr val="BBF3FB"/>
    <a:srgbClr val="0E463F"/>
    <a:srgbClr val="082A26"/>
    <a:srgbClr val="1B877A"/>
    <a:srgbClr val="07A58B"/>
    <a:srgbClr val="0033CC"/>
    <a:srgbClr val="1C3AD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85" autoAdjust="0"/>
    <p:restoredTop sz="96598" autoAdjust="0"/>
  </p:normalViewPr>
  <p:slideViewPr>
    <p:cSldViewPr snapToObjects="1">
      <p:cViewPr>
        <p:scale>
          <a:sx n="100" d="100"/>
          <a:sy n="100" d="100"/>
        </p:scale>
        <p:origin x="246" y="-258"/>
      </p:cViewPr>
      <p:guideLst>
        <p:guide orient="horz" pos="2160"/>
        <p:guide pos="2880"/>
      </p:guideLst>
    </p:cSldViewPr>
  </p:slideViewPr>
  <p:notesTextViewPr>
    <p:cViewPr>
      <p:scale>
        <a:sx n="100" d="100"/>
        <a:sy n="100" d="100"/>
      </p:scale>
      <p:origin x="0" y="0"/>
    </p:cViewPr>
  </p:notesTextViewPr>
  <p:notesViewPr>
    <p:cSldViewPr snapToObjects="1">
      <p:cViewPr varScale="1">
        <p:scale>
          <a:sx n="66" d="100"/>
          <a:sy n="66" d="100"/>
        </p:scale>
        <p:origin x="0" y="0"/>
      </p:cViewPr>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dirty="0"/>
          </a:p>
        </p:txBody>
      </p:sp>
      <p:sp>
        <p:nvSpPr>
          <p:cNvPr id="399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dirty="0"/>
          </a:p>
        </p:txBody>
      </p:sp>
      <p:sp>
        <p:nvSpPr>
          <p:cNvPr id="399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dirty="0"/>
          </a:p>
        </p:txBody>
      </p:sp>
      <p:sp>
        <p:nvSpPr>
          <p:cNvPr id="399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3E5AEA4A-46A6-4A87-A089-4D2F2D741C50}"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en-GB" dirty="0"/>
          </a:p>
        </p:txBody>
      </p:sp>
      <p:sp>
        <p:nvSpPr>
          <p:cNvPr id="563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GB" dirty="0"/>
          </a:p>
        </p:txBody>
      </p:sp>
      <p:sp>
        <p:nvSpPr>
          <p:cNvPr id="614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63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63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en-GB" dirty="0"/>
          </a:p>
        </p:txBody>
      </p:sp>
      <p:sp>
        <p:nvSpPr>
          <p:cNvPr id="563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4DC2D06D-C557-4852-A356-E50C4C366BDF}" type="slidenum">
              <a:rPr lang="en-GB"/>
              <a:pPr>
                <a:defRPr/>
              </a:pPr>
              <a:t>‹#›</a:t>
            </a:fld>
            <a:endParaRPr lang="en-GB"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95248D62-BD12-4271-B1B6-711890E88762}" type="slidenum">
              <a:rPr lang="en-GB" smtClean="0"/>
              <a:pPr/>
              <a:t>1</a:t>
            </a:fld>
            <a:endParaRPr lang="en-GB" smtClean="0"/>
          </a:p>
        </p:txBody>
      </p:sp>
      <p:sp>
        <p:nvSpPr>
          <p:cNvPr id="7171" name="Rectangle 2"/>
          <p:cNvSpPr>
            <a:spLocks noRo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261"/>
          <p:cNvSpPr>
            <a:spLocks noChangeArrowheads="1"/>
          </p:cNvSpPr>
          <p:nvPr/>
        </p:nvSpPr>
        <p:spPr bwMode="auto">
          <a:xfrm>
            <a:off x="1527175" y="1295400"/>
            <a:ext cx="7620000" cy="5562600"/>
          </a:xfrm>
          <a:prstGeom prst="rect">
            <a:avLst/>
          </a:prstGeom>
          <a:solidFill>
            <a:schemeClr val="accent1"/>
          </a:solidFill>
          <a:ln w="9525">
            <a:noFill/>
            <a:miter lim="800000"/>
            <a:headEnd/>
            <a:tailEnd/>
          </a:ln>
          <a:effectLst/>
        </p:spPr>
        <p:txBody>
          <a:bodyPr wrap="none" anchor="ctr"/>
          <a:lstStyle/>
          <a:p>
            <a:pPr>
              <a:defRPr/>
            </a:pPr>
            <a:endParaRPr lang="ru-RU" dirty="0"/>
          </a:p>
        </p:txBody>
      </p:sp>
      <p:sp>
        <p:nvSpPr>
          <p:cNvPr id="5" name="Rectangle 253"/>
          <p:cNvSpPr>
            <a:spLocks noChangeArrowheads="1"/>
          </p:cNvSpPr>
          <p:nvPr/>
        </p:nvSpPr>
        <p:spPr bwMode="auto">
          <a:xfrm>
            <a:off x="0" y="0"/>
            <a:ext cx="9144000" cy="457200"/>
          </a:xfrm>
          <a:prstGeom prst="rect">
            <a:avLst/>
          </a:prstGeom>
          <a:solidFill>
            <a:schemeClr val="accent1"/>
          </a:solidFill>
          <a:ln w="9525">
            <a:noFill/>
            <a:miter lim="800000"/>
            <a:headEnd/>
            <a:tailEnd/>
          </a:ln>
          <a:effectLst/>
        </p:spPr>
        <p:txBody>
          <a:bodyPr wrap="none" anchor="ctr"/>
          <a:lstStyle/>
          <a:p>
            <a:pPr>
              <a:defRPr/>
            </a:pPr>
            <a:endParaRPr lang="ru-RU" dirty="0"/>
          </a:p>
        </p:txBody>
      </p:sp>
      <p:sp>
        <p:nvSpPr>
          <p:cNvPr id="6" name="Rectangle 256"/>
          <p:cNvSpPr>
            <a:spLocks noChangeArrowheads="1"/>
          </p:cNvSpPr>
          <p:nvPr/>
        </p:nvSpPr>
        <p:spPr bwMode="auto">
          <a:xfrm>
            <a:off x="3175" y="1295400"/>
            <a:ext cx="1524000" cy="5562600"/>
          </a:xfrm>
          <a:prstGeom prst="rect">
            <a:avLst/>
          </a:prstGeom>
          <a:solidFill>
            <a:schemeClr val="bg2"/>
          </a:solidFill>
          <a:ln w="9525">
            <a:noFill/>
            <a:miter lim="800000"/>
            <a:headEnd/>
            <a:tailEnd/>
          </a:ln>
          <a:effectLst/>
        </p:spPr>
        <p:txBody>
          <a:bodyPr wrap="none" anchor="ctr"/>
          <a:lstStyle/>
          <a:p>
            <a:pPr>
              <a:defRPr/>
            </a:pPr>
            <a:endParaRPr lang="ru-RU" dirty="0"/>
          </a:p>
        </p:txBody>
      </p:sp>
      <p:sp>
        <p:nvSpPr>
          <p:cNvPr id="7" name="Rectangle 257"/>
          <p:cNvSpPr>
            <a:spLocks noChangeArrowheads="1"/>
          </p:cNvSpPr>
          <p:nvPr/>
        </p:nvSpPr>
        <p:spPr bwMode="auto">
          <a:xfrm>
            <a:off x="1527175" y="457200"/>
            <a:ext cx="7616825" cy="838200"/>
          </a:xfrm>
          <a:prstGeom prst="rect">
            <a:avLst/>
          </a:prstGeom>
          <a:solidFill>
            <a:schemeClr val="bg2"/>
          </a:solidFill>
          <a:ln w="9525">
            <a:noFill/>
            <a:miter lim="800000"/>
            <a:headEnd/>
            <a:tailEnd/>
          </a:ln>
          <a:effectLst/>
        </p:spPr>
        <p:txBody>
          <a:bodyPr wrap="none" anchor="ctr"/>
          <a:lstStyle/>
          <a:p>
            <a:pPr>
              <a:defRPr/>
            </a:pPr>
            <a:endParaRPr lang="ru-RU" dirty="0"/>
          </a:p>
        </p:txBody>
      </p:sp>
      <p:sp>
        <p:nvSpPr>
          <p:cNvPr id="4102" name="Rectangle 6"/>
          <p:cNvSpPr>
            <a:spLocks noGrp="1" noChangeArrowheads="1"/>
          </p:cNvSpPr>
          <p:nvPr>
            <p:ph type="ctrTitle"/>
          </p:nvPr>
        </p:nvSpPr>
        <p:spPr>
          <a:xfrm>
            <a:off x="1703388" y="2349500"/>
            <a:ext cx="7008812" cy="1114425"/>
          </a:xfrm>
          <a:noFill/>
          <a:effectLst>
            <a:outerShdw dist="35921" dir="2700000" algn="ctr" rotWithShape="0">
              <a:schemeClr val="accent1"/>
            </a:outerShdw>
          </a:effectLst>
        </p:spPr>
        <p:txBody>
          <a:bodyPr/>
          <a:lstStyle>
            <a:lvl1pPr>
              <a:defRPr sz="3600"/>
            </a:lvl1pPr>
          </a:lstStyle>
          <a:p>
            <a:r>
              <a:rPr lang="en-US"/>
              <a:t>Click to edit Master title style</a:t>
            </a:r>
          </a:p>
        </p:txBody>
      </p:sp>
      <p:sp>
        <p:nvSpPr>
          <p:cNvPr id="4103" name="Rectangle 7"/>
          <p:cNvSpPr>
            <a:spLocks noGrp="1" noChangeArrowheads="1"/>
          </p:cNvSpPr>
          <p:nvPr>
            <p:ph type="subTitle" idx="1"/>
          </p:nvPr>
        </p:nvSpPr>
        <p:spPr>
          <a:xfrm>
            <a:off x="1703388" y="3513138"/>
            <a:ext cx="7008812" cy="1068387"/>
          </a:xfrm>
        </p:spPr>
        <p:txBody>
          <a:bodyPr/>
          <a:lstStyle>
            <a:lvl1pPr marL="0" indent="0">
              <a:buFontTx/>
              <a:buNone/>
              <a:defRPr sz="1800">
                <a:solidFill>
                  <a:schemeClr val="tx2"/>
                </a:solidFill>
              </a:defRPr>
            </a:lvl1pPr>
          </a:lstStyle>
          <a:p>
            <a:r>
              <a:rPr lang="en-US"/>
              <a:t>Click to edit Master subtitle style</a:t>
            </a:r>
          </a:p>
        </p:txBody>
      </p:sp>
      <p:sp>
        <p:nvSpPr>
          <p:cNvPr id="8" name="Rectangle 258"/>
          <p:cNvSpPr>
            <a:spLocks noGrp="1" noChangeArrowheads="1"/>
          </p:cNvSpPr>
          <p:nvPr>
            <p:ph type="dt" sz="half" idx="10"/>
          </p:nvPr>
        </p:nvSpPr>
        <p:spPr/>
        <p:txBody>
          <a:bodyPr/>
          <a:lstStyle>
            <a:lvl1pPr>
              <a:defRPr/>
            </a:lvl1pPr>
          </a:lstStyle>
          <a:p>
            <a:pPr>
              <a:defRPr/>
            </a:pPr>
            <a:endParaRPr lang="en-US" dirty="0"/>
          </a:p>
        </p:txBody>
      </p:sp>
      <p:sp>
        <p:nvSpPr>
          <p:cNvPr id="9" name="Rectangle 259"/>
          <p:cNvSpPr>
            <a:spLocks noGrp="1" noChangeArrowheads="1"/>
          </p:cNvSpPr>
          <p:nvPr>
            <p:ph type="ftr" sz="quarter" idx="11"/>
          </p:nvPr>
        </p:nvSpPr>
        <p:spPr/>
        <p:txBody>
          <a:bodyPr/>
          <a:lstStyle>
            <a:lvl1pPr>
              <a:defRPr/>
            </a:lvl1pPr>
          </a:lstStyle>
          <a:p>
            <a:pPr>
              <a:defRPr/>
            </a:pPr>
            <a:endParaRPr lang="en-US" dirty="0"/>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240588" y="457200"/>
            <a:ext cx="1903412" cy="53848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527175" y="457200"/>
            <a:ext cx="5561013" cy="5384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7175" y="457200"/>
            <a:ext cx="7616825" cy="8382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1527175" y="1484313"/>
            <a:ext cx="6357938" cy="4357687"/>
          </a:xfrm>
        </p:spPr>
        <p:txBody>
          <a:bodyPr/>
          <a:lstStyle/>
          <a:p>
            <a:pPr lvl="0"/>
            <a:endParaRPr lang="ru-RU"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7175" y="457200"/>
            <a:ext cx="7616825" cy="8382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1527175" y="1484313"/>
            <a:ext cx="6357938" cy="4357687"/>
          </a:xfrm>
        </p:spPr>
        <p:txBody>
          <a:bodyPr/>
          <a:lstStyle/>
          <a:p>
            <a:pPr lvl="0"/>
            <a:endParaRPr lang="ru-RU"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7175" y="457200"/>
            <a:ext cx="7616825" cy="8382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1527175" y="1484313"/>
            <a:ext cx="3101975" cy="43576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781550" y="1484313"/>
            <a:ext cx="3103563" cy="43576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527175" y="1484313"/>
            <a:ext cx="3101975" cy="4357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781550" y="1484313"/>
            <a:ext cx="3103563" cy="4357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3402013" y="6308725"/>
            <a:ext cx="2133600"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dirty="0"/>
          </a:p>
        </p:txBody>
      </p:sp>
      <p:sp>
        <p:nvSpPr>
          <p:cNvPr id="1029" name="Rectangle 5"/>
          <p:cNvSpPr>
            <a:spLocks noGrp="1" noChangeArrowheads="1"/>
          </p:cNvSpPr>
          <p:nvPr>
            <p:ph type="ftr" sz="quarter" idx="3"/>
          </p:nvPr>
        </p:nvSpPr>
        <p:spPr bwMode="auto">
          <a:xfrm>
            <a:off x="6069013" y="6308725"/>
            <a:ext cx="2895600"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US" dirty="0"/>
          </a:p>
        </p:txBody>
      </p:sp>
      <p:sp>
        <p:nvSpPr>
          <p:cNvPr id="2" name="Rectangle 3"/>
          <p:cNvSpPr>
            <a:spLocks noGrp="1" noChangeArrowheads="1"/>
          </p:cNvSpPr>
          <p:nvPr>
            <p:ph type="body" idx="1"/>
          </p:nvPr>
        </p:nvSpPr>
        <p:spPr bwMode="auto">
          <a:xfrm>
            <a:off x="1527175" y="1484313"/>
            <a:ext cx="6357938" cy="43576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41" name="Rectangle 217"/>
          <p:cNvSpPr>
            <a:spLocks noChangeArrowheads="1"/>
          </p:cNvSpPr>
          <p:nvPr/>
        </p:nvSpPr>
        <p:spPr bwMode="auto">
          <a:xfrm>
            <a:off x="0" y="0"/>
            <a:ext cx="9144000" cy="457200"/>
          </a:xfrm>
          <a:prstGeom prst="rect">
            <a:avLst/>
          </a:prstGeom>
          <a:solidFill>
            <a:schemeClr val="accent1"/>
          </a:solidFill>
          <a:ln w="9525">
            <a:noFill/>
            <a:miter lim="800000"/>
            <a:headEnd/>
            <a:tailEnd/>
          </a:ln>
          <a:effectLst/>
        </p:spPr>
        <p:txBody>
          <a:bodyPr wrap="none" anchor="ctr"/>
          <a:lstStyle/>
          <a:p>
            <a:pPr>
              <a:defRPr/>
            </a:pPr>
            <a:endParaRPr lang="ru-RU" dirty="0"/>
          </a:p>
        </p:txBody>
      </p:sp>
      <p:sp>
        <p:nvSpPr>
          <p:cNvPr id="1242" name="Rectangle 218"/>
          <p:cNvSpPr>
            <a:spLocks noChangeArrowheads="1"/>
          </p:cNvSpPr>
          <p:nvPr/>
        </p:nvSpPr>
        <p:spPr bwMode="auto">
          <a:xfrm>
            <a:off x="3175" y="1295400"/>
            <a:ext cx="1524000" cy="5562600"/>
          </a:xfrm>
          <a:prstGeom prst="rect">
            <a:avLst/>
          </a:prstGeom>
          <a:solidFill>
            <a:schemeClr val="bg2"/>
          </a:solidFill>
          <a:ln w="9525">
            <a:noFill/>
            <a:miter lim="800000"/>
            <a:headEnd/>
            <a:tailEnd/>
          </a:ln>
          <a:effectLst/>
        </p:spPr>
        <p:txBody>
          <a:bodyPr wrap="none" anchor="ctr"/>
          <a:lstStyle/>
          <a:p>
            <a:pPr>
              <a:defRPr/>
            </a:pPr>
            <a:endParaRPr lang="ru-RU" dirty="0"/>
          </a:p>
        </p:txBody>
      </p:sp>
      <p:sp>
        <p:nvSpPr>
          <p:cNvPr id="1031" name="Rectangle 220"/>
          <p:cNvSpPr>
            <a:spLocks noGrp="1" noChangeArrowheads="1"/>
          </p:cNvSpPr>
          <p:nvPr>
            <p:ph type="title"/>
          </p:nvPr>
        </p:nvSpPr>
        <p:spPr bwMode="auto">
          <a:xfrm>
            <a:off x="1527175" y="457200"/>
            <a:ext cx="7616825" cy="838200"/>
          </a:xfrm>
          <a:prstGeom prst="rect">
            <a:avLst/>
          </a:prstGeom>
          <a:solidFill>
            <a:schemeClr val="bg2"/>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dk2" tx1="lt1" bg2="dk1" tx2="lt2" accent1="accent1" accent2="accent2" accent3="accent3" accent4="accent4" accent5="accent5" accent6="accent6" hlink="hlink" folHlink="folHlink"/>
  <p:sldLayoutIdLst>
    <p:sldLayoutId id="2147483707"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Lst>
  <p:transition>
    <p:wipe dir="r"/>
  </p:transition>
  <p:timing>
    <p:tnLst>
      <p:par>
        <p:cTn id="1" dur="indefinite" restart="never" nodeType="tmRoot"/>
      </p:par>
    </p:tnLst>
  </p:timing>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Arial" charset="0"/>
          <a:cs typeface="Arial" charset="0"/>
        </a:defRPr>
      </a:lvl2pPr>
      <a:lvl3pPr algn="l" rtl="0" eaLnBrk="0" fontAlgn="base" hangingPunct="0">
        <a:spcBef>
          <a:spcPct val="0"/>
        </a:spcBef>
        <a:spcAft>
          <a:spcPct val="0"/>
        </a:spcAft>
        <a:defRPr sz="3200">
          <a:solidFill>
            <a:schemeClr val="tx2"/>
          </a:solidFill>
          <a:latin typeface="Arial" charset="0"/>
          <a:cs typeface="Arial" charset="0"/>
        </a:defRPr>
      </a:lvl3pPr>
      <a:lvl4pPr algn="l" rtl="0" eaLnBrk="0" fontAlgn="base" hangingPunct="0">
        <a:spcBef>
          <a:spcPct val="0"/>
        </a:spcBef>
        <a:spcAft>
          <a:spcPct val="0"/>
        </a:spcAft>
        <a:defRPr sz="3200">
          <a:solidFill>
            <a:schemeClr val="tx2"/>
          </a:solidFill>
          <a:latin typeface="Arial" charset="0"/>
          <a:cs typeface="Arial" charset="0"/>
        </a:defRPr>
      </a:lvl4pPr>
      <a:lvl5pPr algn="l" rtl="0" eaLnBrk="0" fontAlgn="base" hangingPunct="0">
        <a:spcBef>
          <a:spcPct val="0"/>
        </a:spcBef>
        <a:spcAft>
          <a:spcPct val="0"/>
        </a:spcAft>
        <a:defRPr sz="3200">
          <a:solidFill>
            <a:schemeClr val="tx2"/>
          </a:solidFill>
          <a:latin typeface="Arial" charset="0"/>
          <a:cs typeface="Arial" charset="0"/>
        </a:defRPr>
      </a:lvl5pPr>
      <a:lvl6pPr marL="457200" algn="l" rtl="0" fontAlgn="base">
        <a:spcBef>
          <a:spcPct val="0"/>
        </a:spcBef>
        <a:spcAft>
          <a:spcPct val="0"/>
        </a:spcAft>
        <a:defRPr sz="3200">
          <a:solidFill>
            <a:schemeClr val="tx2"/>
          </a:solidFill>
          <a:latin typeface="Arial" charset="0"/>
          <a:cs typeface="Arial" charset="0"/>
        </a:defRPr>
      </a:lvl6pPr>
      <a:lvl7pPr marL="914400" algn="l" rtl="0" fontAlgn="base">
        <a:spcBef>
          <a:spcPct val="0"/>
        </a:spcBef>
        <a:spcAft>
          <a:spcPct val="0"/>
        </a:spcAft>
        <a:defRPr sz="3200">
          <a:solidFill>
            <a:schemeClr val="tx2"/>
          </a:solidFill>
          <a:latin typeface="Arial" charset="0"/>
          <a:cs typeface="Arial" charset="0"/>
        </a:defRPr>
      </a:lvl7pPr>
      <a:lvl8pPr marL="1371600" algn="l" rtl="0" fontAlgn="base">
        <a:spcBef>
          <a:spcPct val="0"/>
        </a:spcBef>
        <a:spcAft>
          <a:spcPct val="0"/>
        </a:spcAft>
        <a:defRPr sz="3200">
          <a:solidFill>
            <a:schemeClr val="tx2"/>
          </a:solidFill>
          <a:latin typeface="Arial" charset="0"/>
          <a:cs typeface="Arial" charset="0"/>
        </a:defRPr>
      </a:lvl8pPr>
      <a:lvl9pPr marL="1828800" algn="l" rtl="0" fontAlgn="base">
        <a:spcBef>
          <a:spcPct val="0"/>
        </a:spcBef>
        <a:spcAft>
          <a:spcPct val="0"/>
        </a:spcAft>
        <a:defRPr sz="32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a:solidFill>
            <a:schemeClr val="tx1"/>
          </a:solidFill>
          <a:latin typeface="+mn-lt"/>
          <a:cs typeface="+mn-cs"/>
        </a:defRPr>
      </a:lvl6pPr>
      <a:lvl7pPr marL="2971800" indent="-228600" algn="l" rtl="0" fontAlgn="base">
        <a:spcBef>
          <a:spcPct val="20000"/>
        </a:spcBef>
        <a:spcAft>
          <a:spcPct val="0"/>
        </a:spcAft>
        <a:buChar char="»"/>
        <a:defRPr>
          <a:solidFill>
            <a:schemeClr val="tx1"/>
          </a:solidFill>
          <a:latin typeface="+mn-lt"/>
          <a:cs typeface="+mn-cs"/>
        </a:defRPr>
      </a:lvl7pPr>
      <a:lvl8pPr marL="3429000" indent="-228600" algn="l" rtl="0" fontAlgn="base">
        <a:spcBef>
          <a:spcPct val="20000"/>
        </a:spcBef>
        <a:spcAft>
          <a:spcPct val="0"/>
        </a:spcAft>
        <a:buChar char="»"/>
        <a:defRPr>
          <a:solidFill>
            <a:schemeClr val="tx1"/>
          </a:solidFill>
          <a:latin typeface="+mn-lt"/>
          <a:cs typeface="+mn-cs"/>
        </a:defRPr>
      </a:lvl8pPr>
      <a:lvl9pPr marL="3886200" indent="-228600" algn="l" rtl="0" fontAlgn="base">
        <a:spcBef>
          <a:spcPct val="20000"/>
        </a:spcBef>
        <a:spcAft>
          <a:spcPct val="0"/>
        </a:spcAft>
        <a:buChar char="»"/>
        <a:defRPr>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974850" y="2967038"/>
            <a:ext cx="185738" cy="923925"/>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endParaRPr lang="ru-RU" sz="54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Прямоугольник 2"/>
          <p:cNvSpPr/>
          <p:nvPr/>
        </p:nvSpPr>
        <p:spPr>
          <a:xfrm>
            <a:off x="1322343" y="398421"/>
            <a:ext cx="798487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5200" spc="50" dirty="0" smtClean="0">
                <a:ln w="11430"/>
                <a:gradFill flip="none" rotWithShape="1">
                  <a:gsLst>
                    <a:gs pos="0">
                      <a:srgbClr val="07A58B">
                        <a:shade val="30000"/>
                        <a:satMod val="115000"/>
                      </a:srgbClr>
                    </a:gs>
                    <a:gs pos="50000">
                      <a:srgbClr val="07A58B">
                        <a:shade val="67500"/>
                        <a:satMod val="115000"/>
                      </a:srgbClr>
                    </a:gs>
                    <a:gs pos="100000">
                      <a:srgbClr val="07A58B">
                        <a:shade val="100000"/>
                        <a:satMod val="115000"/>
                      </a:srgbClr>
                    </a:gs>
                  </a:gsLst>
                  <a:lin ang="16200000" scaled="1"/>
                  <a:tileRect/>
                </a:gradFill>
                <a:effectLst>
                  <a:glow rad="101600">
                    <a:schemeClr val="accent1">
                      <a:satMod val="175000"/>
                      <a:alpha val="40000"/>
                    </a:schemeClr>
                  </a:glow>
                  <a:outerShdw blurRad="76200" dist="50800" dir="5400000" algn="tl" rotWithShape="0">
                    <a:srgbClr val="000000">
                      <a:alpha val="65000"/>
                    </a:srgbClr>
                  </a:outerShdw>
                </a:effectLst>
                <a:latin typeface="Candara" pitchFamily="34" charset="0"/>
              </a:rPr>
              <a:t>Внутрішня будова птахів</a:t>
            </a:r>
            <a:endParaRPr lang="uk-UA" sz="5200" cap="none" spc="50" dirty="0">
              <a:ln w="11430"/>
              <a:gradFill flip="none" rotWithShape="1">
                <a:gsLst>
                  <a:gs pos="0">
                    <a:srgbClr val="07A58B">
                      <a:shade val="30000"/>
                      <a:satMod val="115000"/>
                    </a:srgbClr>
                  </a:gs>
                  <a:gs pos="50000">
                    <a:srgbClr val="07A58B">
                      <a:shade val="67500"/>
                      <a:satMod val="115000"/>
                    </a:srgbClr>
                  </a:gs>
                  <a:gs pos="100000">
                    <a:srgbClr val="07A58B">
                      <a:shade val="100000"/>
                      <a:satMod val="115000"/>
                    </a:srgbClr>
                  </a:gs>
                </a:gsLst>
                <a:lin ang="16200000" scaled="1"/>
                <a:tileRect/>
              </a:gradFill>
              <a:effectLst>
                <a:glow rad="101600">
                  <a:schemeClr val="accent1">
                    <a:satMod val="175000"/>
                    <a:alpha val="40000"/>
                  </a:schemeClr>
                </a:glow>
                <a:outerShdw blurRad="76200" dist="50800" dir="5400000" algn="tl" rotWithShape="0">
                  <a:srgbClr val="000000">
                    <a:alpha val="65000"/>
                  </a:srgbClr>
                </a:outerShdw>
              </a:effectLst>
              <a:latin typeface="Candara" pitchFamily="34" charset="0"/>
            </a:endParaRPr>
          </a:p>
        </p:txBody>
      </p:sp>
      <p:pic>
        <p:nvPicPr>
          <p:cNvPr id="3076" name="Picture 4" descr="D:\Аня ;)\Школа\Биология\Red-bellied_woodpecker_on_railing.JPG"/>
          <p:cNvPicPr>
            <a:picLocks noChangeAspect="1" noChangeArrowheads="1"/>
          </p:cNvPicPr>
          <p:nvPr/>
        </p:nvPicPr>
        <p:blipFill>
          <a:blip r:embed="rId3"/>
          <a:srcRect/>
          <a:stretch>
            <a:fillRect/>
          </a:stretch>
        </p:blipFill>
        <p:spPr bwMode="auto">
          <a:xfrm>
            <a:off x="2490759" y="1453515"/>
            <a:ext cx="5330898" cy="3947187"/>
          </a:xfrm>
          <a:prstGeom prst="rect">
            <a:avLst/>
          </a:prstGeom>
          <a:noFill/>
          <a:ln>
            <a:solidFill>
              <a:schemeClr val="accent4">
                <a:lumMod val="10000"/>
              </a:schemeClr>
            </a:solidFill>
          </a:ln>
          <a:effectLst>
            <a:outerShdw blurRad="50800" dist="38100" dir="2700000" algn="tl" rotWithShape="0">
              <a:prstClr val="black">
                <a:alpha val="40000"/>
              </a:prstClr>
            </a:outerShdw>
          </a:effectLst>
        </p:spPr>
      </p:pic>
      <p:sp>
        <p:nvSpPr>
          <p:cNvPr id="6" name="Прямоугольник 5"/>
          <p:cNvSpPr/>
          <p:nvPr/>
        </p:nvSpPr>
        <p:spPr>
          <a:xfrm>
            <a:off x="5863935" y="5288340"/>
            <a:ext cx="3344185" cy="1569660"/>
          </a:xfrm>
          <a:prstGeom prst="rect">
            <a:avLst/>
          </a:prstGeom>
          <a:noFill/>
        </p:spPr>
        <p:txBody>
          <a:bodyPr wrap="none" lIns="91440" tIns="45720" rIns="91440" bIns="45720">
            <a:spAutoFit/>
          </a:bodyPr>
          <a:lstStyle/>
          <a:p>
            <a:pPr algn="ctr"/>
            <a:r>
              <a:rPr lang="uk-UA" sz="3200" cap="none" spc="0" dirty="0" smtClean="0">
                <a:ln w="6350" cmpd="sng">
                  <a:solidFill>
                    <a:schemeClr val="accent2">
                      <a:lumMod val="50000"/>
                    </a:schemeClr>
                  </a:solidFill>
                  <a:prstDash val="solid"/>
                  <a:miter lim="800000"/>
                </a:ln>
                <a:solidFill>
                  <a:srgbClr val="082A26"/>
                </a:solidFill>
                <a:effectLst>
                  <a:outerShdw blurRad="38100" dist="38100" dir="2700000" algn="tl">
                    <a:srgbClr val="000000">
                      <a:alpha val="43137"/>
                    </a:srgbClr>
                  </a:outerShdw>
                </a:effectLst>
                <a:latin typeface="Candara" pitchFamily="34" charset="0"/>
              </a:rPr>
              <a:t>Підготувала </a:t>
            </a:r>
          </a:p>
          <a:p>
            <a:pPr algn="ctr"/>
            <a:r>
              <a:rPr lang="uk-UA" sz="3200" cap="none" spc="0" dirty="0" smtClean="0">
                <a:ln w="6350" cmpd="sng">
                  <a:solidFill>
                    <a:schemeClr val="accent2">
                      <a:lumMod val="50000"/>
                    </a:schemeClr>
                  </a:solidFill>
                  <a:prstDash val="solid"/>
                  <a:miter lim="800000"/>
                </a:ln>
                <a:solidFill>
                  <a:srgbClr val="082A26"/>
                </a:solidFill>
                <a:effectLst>
                  <a:outerShdw blurRad="38100" dist="38100" dir="2700000" algn="tl">
                    <a:srgbClr val="000000">
                      <a:alpha val="43137"/>
                    </a:srgbClr>
                  </a:outerShdw>
                </a:effectLst>
                <a:latin typeface="Candara" pitchFamily="34" charset="0"/>
              </a:rPr>
              <a:t>учениця 8-Вкласу</a:t>
            </a:r>
          </a:p>
          <a:p>
            <a:pPr algn="ctr"/>
            <a:r>
              <a:rPr lang="uk-UA" sz="3200" dirty="0" err="1" smtClean="0">
                <a:ln w="6350" cmpd="sng">
                  <a:solidFill>
                    <a:schemeClr val="accent2">
                      <a:lumMod val="50000"/>
                    </a:schemeClr>
                  </a:solidFill>
                  <a:prstDash val="solid"/>
                  <a:miter lim="800000"/>
                </a:ln>
                <a:solidFill>
                  <a:srgbClr val="082A26"/>
                </a:solidFill>
                <a:effectLst>
                  <a:outerShdw blurRad="38100" dist="38100" dir="2700000" algn="tl">
                    <a:srgbClr val="000000">
                      <a:alpha val="43137"/>
                    </a:srgbClr>
                  </a:outerShdw>
                </a:effectLst>
                <a:latin typeface="Candara" pitchFamily="34" charset="0"/>
              </a:rPr>
              <a:t>Кошина</a:t>
            </a:r>
            <a:r>
              <a:rPr lang="uk-UA" sz="3200" dirty="0" smtClean="0">
                <a:ln w="6350" cmpd="sng">
                  <a:solidFill>
                    <a:schemeClr val="accent2">
                      <a:lumMod val="50000"/>
                    </a:schemeClr>
                  </a:solidFill>
                  <a:prstDash val="solid"/>
                  <a:miter lim="800000"/>
                </a:ln>
                <a:solidFill>
                  <a:srgbClr val="082A26"/>
                </a:solidFill>
                <a:effectLst>
                  <a:outerShdw blurRad="38100" dist="38100" dir="2700000" algn="tl">
                    <a:srgbClr val="000000">
                      <a:alpha val="43137"/>
                    </a:srgbClr>
                  </a:outerShdw>
                </a:effectLst>
                <a:latin typeface="Candara" pitchFamily="34" charset="0"/>
              </a:rPr>
              <a:t> Анна</a:t>
            </a:r>
            <a:endParaRPr lang="uk-UA" sz="3200" cap="none" spc="0" dirty="0">
              <a:ln w="6350" cmpd="sng">
                <a:solidFill>
                  <a:schemeClr val="accent2">
                    <a:lumMod val="50000"/>
                  </a:schemeClr>
                </a:solidFill>
                <a:prstDash val="solid"/>
                <a:miter lim="800000"/>
              </a:ln>
              <a:solidFill>
                <a:srgbClr val="082A26"/>
              </a:solidFill>
              <a:effectLst>
                <a:outerShdw blurRad="38100" dist="38100" dir="2700000" algn="tl">
                  <a:srgbClr val="000000">
                    <a:alpha val="43137"/>
                  </a:srgbClr>
                </a:outerShdw>
              </a:effectLst>
              <a:latin typeface="Candara" pitchFamily="34" charset="0"/>
            </a:endParaRP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30" presetClass="entr" presetSubtype="0" fill="hold" nodeType="afterEffect">
                                  <p:stCondLst>
                                    <p:cond delay="0"/>
                                  </p:stCondLst>
                                  <p:childTnLst>
                                    <p:set>
                                      <p:cBhvr>
                                        <p:cTn id="13" dur="1" fill="hold">
                                          <p:stCondLst>
                                            <p:cond delay="0"/>
                                          </p:stCondLst>
                                        </p:cTn>
                                        <p:tgtEl>
                                          <p:spTgt spid="3076"/>
                                        </p:tgtEl>
                                        <p:attrNameLst>
                                          <p:attrName>style.visibility</p:attrName>
                                        </p:attrNameLst>
                                      </p:cBhvr>
                                      <p:to>
                                        <p:strVal val="visible"/>
                                      </p:to>
                                    </p:set>
                                    <p:animEffect transition="in" filter="fade">
                                      <p:cBhvr>
                                        <p:cTn id="14" dur="400" decel="100000"/>
                                        <p:tgtEl>
                                          <p:spTgt spid="3076"/>
                                        </p:tgtEl>
                                      </p:cBhvr>
                                    </p:animEffect>
                                    <p:anim calcmode="lin" valueType="num">
                                      <p:cBhvr>
                                        <p:cTn id="15" dur="400" decel="100000" fill="hold"/>
                                        <p:tgtEl>
                                          <p:spTgt spid="3076"/>
                                        </p:tgtEl>
                                        <p:attrNameLst>
                                          <p:attrName>style.rotation</p:attrName>
                                        </p:attrNameLst>
                                      </p:cBhvr>
                                      <p:tavLst>
                                        <p:tav tm="0">
                                          <p:val>
                                            <p:fltVal val="-90"/>
                                          </p:val>
                                        </p:tav>
                                        <p:tav tm="100000">
                                          <p:val>
                                            <p:fltVal val="0"/>
                                          </p:val>
                                        </p:tav>
                                      </p:tavLst>
                                    </p:anim>
                                    <p:anim calcmode="lin" valueType="num">
                                      <p:cBhvr>
                                        <p:cTn id="16" dur="400" decel="100000" fill="hold"/>
                                        <p:tgtEl>
                                          <p:spTgt spid="3076"/>
                                        </p:tgtEl>
                                        <p:attrNameLst>
                                          <p:attrName>ppt_x</p:attrName>
                                        </p:attrNameLst>
                                      </p:cBhvr>
                                      <p:tavLst>
                                        <p:tav tm="0">
                                          <p:val>
                                            <p:strVal val="#ppt_x+0.4"/>
                                          </p:val>
                                        </p:tav>
                                        <p:tav tm="100000">
                                          <p:val>
                                            <p:strVal val="#ppt_x-0.05"/>
                                          </p:val>
                                        </p:tav>
                                      </p:tavLst>
                                    </p:anim>
                                    <p:anim calcmode="lin" valueType="num">
                                      <p:cBhvr>
                                        <p:cTn id="17" dur="400" decel="100000" fill="hold"/>
                                        <p:tgtEl>
                                          <p:spTgt spid="3076"/>
                                        </p:tgtEl>
                                        <p:attrNameLst>
                                          <p:attrName>ppt_y</p:attrName>
                                        </p:attrNameLst>
                                      </p:cBhvr>
                                      <p:tavLst>
                                        <p:tav tm="0">
                                          <p:val>
                                            <p:strVal val="#ppt_y-0.4"/>
                                          </p:val>
                                        </p:tav>
                                        <p:tav tm="100000">
                                          <p:val>
                                            <p:strVal val="#ppt_y+0.1"/>
                                          </p:val>
                                        </p:tav>
                                      </p:tavLst>
                                    </p:anim>
                                    <p:anim calcmode="lin" valueType="num">
                                      <p:cBhvr>
                                        <p:cTn id="18" dur="100" accel="100000" fill="hold">
                                          <p:stCondLst>
                                            <p:cond delay="400"/>
                                          </p:stCondLst>
                                        </p:cTn>
                                        <p:tgtEl>
                                          <p:spTgt spid="3076"/>
                                        </p:tgtEl>
                                        <p:attrNameLst>
                                          <p:attrName>ppt_x</p:attrName>
                                        </p:attrNameLst>
                                      </p:cBhvr>
                                      <p:tavLst>
                                        <p:tav tm="0">
                                          <p:val>
                                            <p:strVal val="#ppt_x-0.05"/>
                                          </p:val>
                                        </p:tav>
                                        <p:tav tm="100000">
                                          <p:val>
                                            <p:strVal val="#ppt_x"/>
                                          </p:val>
                                        </p:tav>
                                      </p:tavLst>
                                    </p:anim>
                                    <p:anim calcmode="lin" valueType="num">
                                      <p:cBhvr>
                                        <p:cTn id="19" dur="100" accel="100000" fill="hold">
                                          <p:stCondLst>
                                            <p:cond delay="400"/>
                                          </p:stCondLst>
                                        </p:cTn>
                                        <p:tgtEl>
                                          <p:spTgt spid="3076"/>
                                        </p:tgtEl>
                                        <p:attrNameLst>
                                          <p:attrName>ppt_y</p:attrName>
                                        </p:attrNameLst>
                                      </p:cBhvr>
                                      <p:tavLst>
                                        <p:tav tm="0">
                                          <p:val>
                                            <p:strVal val="#ppt_y+0.1"/>
                                          </p:val>
                                        </p:tav>
                                        <p:tav tm="100000">
                                          <p:val>
                                            <p:strVal val="#ppt_y"/>
                                          </p:val>
                                        </p:tav>
                                      </p:tavLst>
                                    </p:anim>
                                  </p:childTnLst>
                                </p:cTn>
                              </p:par>
                            </p:childTnLst>
                          </p:cTn>
                        </p:par>
                        <p:par>
                          <p:cTn id="20" fill="hold">
                            <p:stCondLst>
                              <p:cond delay="1000"/>
                            </p:stCondLst>
                            <p:childTnLst>
                              <p:par>
                                <p:cTn id="21" presetID="50" presetClass="entr" presetSubtype="0" decel="10000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strVal val="#ppt_w+.3"/>
                                          </p:val>
                                        </p:tav>
                                        <p:tav tm="100000">
                                          <p:val>
                                            <p:strVal val="#ppt_w"/>
                                          </p:val>
                                        </p:tav>
                                      </p:tavLst>
                                    </p:anim>
                                    <p:anim calcmode="lin" valueType="num">
                                      <p:cBhvr>
                                        <p:cTn id="24" dur="500" fill="hold"/>
                                        <p:tgtEl>
                                          <p:spTgt spid="6"/>
                                        </p:tgtEl>
                                        <p:attrNameLst>
                                          <p:attrName>ppt_h</p:attrName>
                                        </p:attrNameLst>
                                      </p:cBhvr>
                                      <p:tavLst>
                                        <p:tav tm="0">
                                          <p:val>
                                            <p:strVal val="#ppt_h"/>
                                          </p:val>
                                        </p:tav>
                                        <p:tav tm="100000">
                                          <p:val>
                                            <p:strVal val="#ppt_h"/>
                                          </p:val>
                                        </p:tav>
                                      </p:tavLst>
                                    </p:anim>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533547" y="1296708"/>
            <a:ext cx="7610453" cy="2862322"/>
          </a:xfrm>
          <a:prstGeom prst="rect">
            <a:avLst/>
          </a:prstGeom>
          <a:noFill/>
        </p:spPr>
        <p:txBody>
          <a:bodyPr wrap="square" lIns="91440" tIns="45720" rIns="91440" bIns="45720">
            <a:spAutoFit/>
          </a:bodyPr>
          <a:lstStyle/>
          <a:p>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Трубочки ведуть до тонкостінних повітряних мішків, які нагадують мильні бульбашки і не пронизані капілярами. Ці мішки знаходяться за межами легень - в області шиї, плечей і тазу, навколо нижньої гортані і травних органів, а також проникають до великих кісток кінцівок. Повітря, що вдихається рухається через трубочки і потрапляє до повітряних мішків. При видиханні воно іде із мішків знову по трубочках через легені, де знову відбувається газообмін. Таке подвійне дихання збільшує забезпечення організму киснем, що необхідно для польоту. Повітряні мішки виконують і інші функції. Вони зволожують повітря і регулюють температуру тіла, дозволяючи оточуючим їх тканинам втрачати тепло за рахунок випромінювання і випаровування. Таким чином, птахи ніби пітніють зсередини, що компенсує відсутність у них потових залоз. Одночасно повітряні </a:t>
            </a:r>
          </a:p>
          <a:p>
            <a:r>
              <a:rPr lang="uk-UA" sz="1500" b="0" dirty="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мішки забезпечують видалення із тіла </a:t>
            </a:r>
          </a:p>
          <a:p>
            <a:r>
              <a:rPr lang="uk-UA" sz="1500" b="0" dirty="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надлишкової рідини.</a:t>
            </a:r>
            <a:endParaRPr lang="uk-UA" sz="1500" b="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endParaRPr>
          </a:p>
        </p:txBody>
      </p:sp>
      <p:sp>
        <p:nvSpPr>
          <p:cNvPr id="4" name="Прямоугольник 3"/>
          <p:cNvSpPr/>
          <p:nvPr/>
        </p:nvSpPr>
        <p:spPr>
          <a:xfrm>
            <a:off x="1533547" y="434934"/>
            <a:ext cx="7610454" cy="861774"/>
          </a:xfrm>
          <a:prstGeom prst="rect">
            <a:avLst/>
          </a:prstGeom>
        </p:spPr>
        <p:style>
          <a:lnRef idx="0">
            <a:scrgbClr r="0" g="0" b="0"/>
          </a:lnRef>
          <a:fillRef idx="1001">
            <a:schemeClr val="dk1"/>
          </a:fillRef>
          <a:effectRef idx="0">
            <a:scrgbClr r="0" g="0" b="0"/>
          </a:effectRef>
          <a:fontRef idx="major"/>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uk-UA" sz="5000" spc="50" dirty="0" smtClean="0">
                <a:ln w="11430"/>
                <a:gradFill flip="none" rotWithShape="1">
                  <a:gsLst>
                    <a:gs pos="0">
                      <a:srgbClr val="07A58B">
                        <a:shade val="30000"/>
                        <a:satMod val="115000"/>
                      </a:srgbClr>
                    </a:gs>
                    <a:gs pos="50000">
                      <a:srgbClr val="07A58B">
                        <a:shade val="67500"/>
                        <a:satMod val="115000"/>
                      </a:srgbClr>
                    </a:gs>
                    <a:gs pos="100000">
                      <a:srgbClr val="07A58B">
                        <a:shade val="100000"/>
                        <a:satMod val="115000"/>
                      </a:srgbClr>
                    </a:gs>
                  </a:gsLst>
                  <a:lin ang="16200000" scaled="1"/>
                  <a:tileRect/>
                </a:gradFill>
                <a:effectLst>
                  <a:glow rad="101600">
                    <a:schemeClr val="accent1">
                      <a:satMod val="175000"/>
                      <a:alpha val="40000"/>
                    </a:schemeClr>
                  </a:glow>
                  <a:outerShdw blurRad="76200" dist="50800" dir="5400000" algn="tl" rotWithShape="0">
                    <a:srgbClr val="000000">
                      <a:alpha val="65000"/>
                    </a:srgbClr>
                  </a:outerShdw>
                </a:effectLst>
                <a:latin typeface="Candara" pitchFamily="34" charset="0"/>
              </a:rPr>
              <a:t>Дихальна система </a:t>
            </a:r>
            <a:endParaRPr lang="uk-UA" sz="5000" cap="none" spc="50" dirty="0">
              <a:ln w="11430"/>
              <a:gradFill flip="none" rotWithShape="1">
                <a:gsLst>
                  <a:gs pos="0">
                    <a:srgbClr val="07A58B">
                      <a:shade val="30000"/>
                      <a:satMod val="115000"/>
                    </a:srgbClr>
                  </a:gs>
                  <a:gs pos="50000">
                    <a:srgbClr val="07A58B">
                      <a:shade val="67500"/>
                      <a:satMod val="115000"/>
                    </a:srgbClr>
                  </a:gs>
                  <a:gs pos="100000">
                    <a:srgbClr val="07A58B">
                      <a:shade val="100000"/>
                      <a:satMod val="115000"/>
                    </a:srgbClr>
                  </a:gs>
                </a:gsLst>
                <a:lin ang="16200000" scaled="1"/>
                <a:tileRect/>
              </a:gradFill>
              <a:effectLst>
                <a:glow rad="101600">
                  <a:schemeClr val="accent1">
                    <a:satMod val="175000"/>
                    <a:alpha val="40000"/>
                  </a:schemeClr>
                </a:glow>
                <a:outerShdw blurRad="76200" dist="50800" dir="5400000" algn="tl" rotWithShape="0">
                  <a:srgbClr val="000000">
                    <a:alpha val="65000"/>
                  </a:srgbClr>
                </a:outerShdw>
              </a:effectLst>
              <a:latin typeface="Candara" pitchFamily="34" charset="0"/>
            </a:endParaRPr>
          </a:p>
        </p:txBody>
      </p:sp>
      <p:pic>
        <p:nvPicPr>
          <p:cNvPr id="30722" name="Picture 2" descr="D:\Аня ;)\Школа\Биология\800px-Superb_fairy_wren2_LiquidGhoul.jpg"/>
          <p:cNvPicPr>
            <a:picLocks noChangeAspect="1" noChangeArrowheads="1"/>
          </p:cNvPicPr>
          <p:nvPr/>
        </p:nvPicPr>
        <p:blipFill>
          <a:blip r:embed="rId2"/>
          <a:srcRect/>
          <a:stretch>
            <a:fillRect/>
          </a:stretch>
        </p:blipFill>
        <p:spPr bwMode="auto">
          <a:xfrm>
            <a:off x="1687473" y="3657600"/>
            <a:ext cx="4064000" cy="3048000"/>
          </a:xfrm>
          <a:prstGeom prst="rect">
            <a:avLst/>
          </a:prstGeom>
          <a:noFill/>
          <a:ln>
            <a:solidFill>
              <a:schemeClr val="accent4">
                <a:lumMod val="10000"/>
              </a:schemeClr>
            </a:solidFill>
          </a:ln>
          <a:effectLst>
            <a:outerShdw blurRad="50800" dist="38100" dir="2700000" algn="tl" rotWithShape="0">
              <a:prstClr val="black">
                <a:alpha val="40000"/>
              </a:prst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1000"/>
                                        <p:tgtEl>
                                          <p:spTgt spid="5"/>
                                        </p:tgtEl>
                                      </p:cBhvr>
                                    </p:animEffect>
                                  </p:childTnLst>
                                </p:cTn>
                              </p:par>
                            </p:childTnLst>
                          </p:cTn>
                        </p:par>
                        <p:par>
                          <p:cTn id="15" fill="hold">
                            <p:stCondLst>
                              <p:cond delay="1500"/>
                            </p:stCondLst>
                            <p:childTnLst>
                              <p:par>
                                <p:cTn id="16" presetID="30" presetClass="entr" presetSubtype="0" fill="hold" nodeType="afterEffect">
                                  <p:stCondLst>
                                    <p:cond delay="0"/>
                                  </p:stCondLst>
                                  <p:childTnLst>
                                    <p:set>
                                      <p:cBhvr>
                                        <p:cTn id="17" dur="1" fill="hold">
                                          <p:stCondLst>
                                            <p:cond delay="0"/>
                                          </p:stCondLst>
                                        </p:cTn>
                                        <p:tgtEl>
                                          <p:spTgt spid="30722"/>
                                        </p:tgtEl>
                                        <p:attrNameLst>
                                          <p:attrName>style.visibility</p:attrName>
                                        </p:attrNameLst>
                                      </p:cBhvr>
                                      <p:to>
                                        <p:strVal val="visible"/>
                                      </p:to>
                                    </p:set>
                                    <p:animEffect transition="in" filter="fade">
                                      <p:cBhvr>
                                        <p:cTn id="18" dur="400" decel="100000"/>
                                        <p:tgtEl>
                                          <p:spTgt spid="30722"/>
                                        </p:tgtEl>
                                      </p:cBhvr>
                                    </p:animEffect>
                                    <p:anim calcmode="lin" valueType="num">
                                      <p:cBhvr>
                                        <p:cTn id="19" dur="400" decel="100000" fill="hold"/>
                                        <p:tgtEl>
                                          <p:spTgt spid="30722"/>
                                        </p:tgtEl>
                                        <p:attrNameLst>
                                          <p:attrName>style.rotation</p:attrName>
                                        </p:attrNameLst>
                                      </p:cBhvr>
                                      <p:tavLst>
                                        <p:tav tm="0">
                                          <p:val>
                                            <p:fltVal val="-90"/>
                                          </p:val>
                                        </p:tav>
                                        <p:tav tm="100000">
                                          <p:val>
                                            <p:fltVal val="0"/>
                                          </p:val>
                                        </p:tav>
                                      </p:tavLst>
                                    </p:anim>
                                    <p:anim calcmode="lin" valueType="num">
                                      <p:cBhvr>
                                        <p:cTn id="20" dur="400" decel="100000" fill="hold"/>
                                        <p:tgtEl>
                                          <p:spTgt spid="30722"/>
                                        </p:tgtEl>
                                        <p:attrNameLst>
                                          <p:attrName>ppt_x</p:attrName>
                                        </p:attrNameLst>
                                      </p:cBhvr>
                                      <p:tavLst>
                                        <p:tav tm="0">
                                          <p:val>
                                            <p:strVal val="#ppt_x+0.4"/>
                                          </p:val>
                                        </p:tav>
                                        <p:tav tm="100000">
                                          <p:val>
                                            <p:strVal val="#ppt_x-0.05"/>
                                          </p:val>
                                        </p:tav>
                                      </p:tavLst>
                                    </p:anim>
                                    <p:anim calcmode="lin" valueType="num">
                                      <p:cBhvr>
                                        <p:cTn id="21" dur="400" decel="100000" fill="hold"/>
                                        <p:tgtEl>
                                          <p:spTgt spid="30722"/>
                                        </p:tgtEl>
                                        <p:attrNameLst>
                                          <p:attrName>ppt_y</p:attrName>
                                        </p:attrNameLst>
                                      </p:cBhvr>
                                      <p:tavLst>
                                        <p:tav tm="0">
                                          <p:val>
                                            <p:strVal val="#ppt_y-0.4"/>
                                          </p:val>
                                        </p:tav>
                                        <p:tav tm="100000">
                                          <p:val>
                                            <p:strVal val="#ppt_y+0.1"/>
                                          </p:val>
                                        </p:tav>
                                      </p:tavLst>
                                    </p:anim>
                                    <p:anim calcmode="lin" valueType="num">
                                      <p:cBhvr>
                                        <p:cTn id="22" dur="100" accel="100000" fill="hold">
                                          <p:stCondLst>
                                            <p:cond delay="400"/>
                                          </p:stCondLst>
                                        </p:cTn>
                                        <p:tgtEl>
                                          <p:spTgt spid="30722"/>
                                        </p:tgtEl>
                                        <p:attrNameLst>
                                          <p:attrName>ppt_x</p:attrName>
                                        </p:attrNameLst>
                                      </p:cBhvr>
                                      <p:tavLst>
                                        <p:tav tm="0">
                                          <p:val>
                                            <p:strVal val="#ppt_x-0.05"/>
                                          </p:val>
                                        </p:tav>
                                        <p:tav tm="100000">
                                          <p:val>
                                            <p:strVal val="#ppt_x"/>
                                          </p:val>
                                        </p:tav>
                                      </p:tavLst>
                                    </p:anim>
                                    <p:anim calcmode="lin" valueType="num">
                                      <p:cBhvr>
                                        <p:cTn id="23" dur="100" accel="100000" fill="hold">
                                          <p:stCondLst>
                                            <p:cond delay="400"/>
                                          </p:stCondLst>
                                        </p:cTn>
                                        <p:tgtEl>
                                          <p:spTgt spid="3072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533547" y="1296708"/>
            <a:ext cx="7610453" cy="5401479"/>
          </a:xfrm>
          <a:prstGeom prst="rect">
            <a:avLst/>
          </a:prstGeom>
          <a:noFill/>
        </p:spPr>
        <p:txBody>
          <a:bodyPr wrap="square" lIns="91440" tIns="45720" rIns="91440" bIns="45720">
            <a:spAutoFit/>
          </a:bodyPr>
          <a:lstStyle/>
          <a:p>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Птахи мають чотирикамерне серце, </a:t>
            </a:r>
          </a:p>
          <a:p>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подібно до людини, більшості </a:t>
            </a:r>
            <a:r>
              <a:rPr lang="uk-UA" sz="1500" b="0" cap="none" spc="0" dirty="0" err="1"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ссав-</a:t>
            </a:r>
            <a:endPar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endParaRPr>
          </a:p>
          <a:p>
            <a:r>
              <a:rPr lang="uk-UA" sz="1500" b="0" cap="none" spc="0" dirty="0" err="1"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ців</a:t>
            </a:r>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Ця адаптація дозволяє </a:t>
            </a:r>
            <a:r>
              <a:rPr lang="uk-UA" sz="1500" b="0" cap="none" spc="0" dirty="0" err="1"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ефектив-</a:t>
            </a:r>
            <a:endPar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endParaRPr>
          </a:p>
          <a:p>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не постачання продуктів харчування </a:t>
            </a:r>
          </a:p>
          <a:p>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та кисню до всіх тканин тіла, </a:t>
            </a:r>
            <a:r>
              <a:rPr lang="uk-UA" sz="1500" b="0" cap="none" spc="0" dirty="0" err="1"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забез-</a:t>
            </a:r>
            <a:endPar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endParaRPr>
          </a:p>
          <a:p>
            <a:r>
              <a:rPr lang="uk-UA" sz="1500" b="0" cap="none" spc="0" dirty="0" err="1"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печуючи</a:t>
            </a:r>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високий рівень активності.</a:t>
            </a:r>
          </a:p>
          <a:p>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Серце птахів, особливо маленьких, </a:t>
            </a:r>
          </a:p>
          <a:p>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відрізняється високою частотою </a:t>
            </a:r>
            <a:r>
              <a:rPr lang="uk-UA" sz="1500" b="0" cap="none" spc="0" dirty="0" err="1"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сер-</a:t>
            </a:r>
            <a:endPar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endParaRPr>
          </a:p>
          <a:p>
            <a:r>
              <a:rPr lang="uk-UA" sz="1500" b="0" cap="none" spc="0" dirty="0" err="1"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цевого</a:t>
            </a:r>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ритму, так серце </a:t>
            </a:r>
            <a:r>
              <a:rPr lang="uk-UA" sz="1500" b="0" cap="none" spc="0" dirty="0" err="1"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червоного-</a:t>
            </a:r>
            <a:endPar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endParaRPr>
          </a:p>
          <a:p>
            <a:r>
              <a:rPr lang="uk-UA" sz="1500" b="0" cap="none" spc="0" dirty="0" err="1"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рлого</a:t>
            </a:r>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колібрі б'ється з частотою </a:t>
            </a:r>
          </a:p>
          <a:p>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1200 ударів за хвилину (або 20 ударів</a:t>
            </a:r>
          </a:p>
          <a:p>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за секунду). Серце у птахів більше за</a:t>
            </a:r>
          </a:p>
          <a:p>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розміром, ніж у ссавців із подібним</a:t>
            </a:r>
          </a:p>
          <a:p>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розміром тіла, причому, чим дрібнішим є вид, ти відповідно більшим є його серце. Наприклад, у колібрі його маса складає до 2,75% маси всього організму. У всіх птахів, які часто літають, серце має бути великим, щоб забезпечувати швидку циркуляцію крові. Те ж саме можна сказати про види, що мешкають в холодних регіонах або на значних висотах. Частота скорочень корелює із його розмірами. Так, у африканського страуса, серце здійснює близько 70 скорочень за хвилину, а у колібрі під час польоту - до 615. переляк може настільки підвищити кров'яний тиск у птахів, що великі артерії лопають і особина гине. Як і ссавці, птахи є теплокровними, причому діапазон нормальних температур їх тіла вищий, ніж у людини - від 37,7 до 43,50С. Також кровоносна система має два кола кровообігу. Артеріальна і венозна кров не змішується.</a:t>
            </a:r>
            <a:endParaRPr lang="uk-UA" sz="1500" b="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endParaRPr>
          </a:p>
        </p:txBody>
      </p:sp>
      <p:sp>
        <p:nvSpPr>
          <p:cNvPr id="4" name="Прямоугольник 3"/>
          <p:cNvSpPr/>
          <p:nvPr/>
        </p:nvSpPr>
        <p:spPr>
          <a:xfrm>
            <a:off x="1533547" y="434934"/>
            <a:ext cx="7610454" cy="861774"/>
          </a:xfrm>
          <a:prstGeom prst="rect">
            <a:avLst/>
          </a:prstGeom>
        </p:spPr>
        <p:style>
          <a:lnRef idx="0">
            <a:scrgbClr r="0" g="0" b="0"/>
          </a:lnRef>
          <a:fillRef idx="1001">
            <a:schemeClr val="dk1"/>
          </a:fillRef>
          <a:effectRef idx="0">
            <a:scrgbClr r="0" g="0" b="0"/>
          </a:effectRef>
          <a:fontRef idx="major"/>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uk-UA" sz="5000" spc="50" dirty="0" smtClean="0">
                <a:ln w="11430"/>
                <a:gradFill flip="none" rotWithShape="1">
                  <a:gsLst>
                    <a:gs pos="0">
                      <a:srgbClr val="07A58B">
                        <a:shade val="30000"/>
                        <a:satMod val="115000"/>
                      </a:srgbClr>
                    </a:gs>
                    <a:gs pos="50000">
                      <a:srgbClr val="07A58B">
                        <a:shade val="67500"/>
                        <a:satMod val="115000"/>
                      </a:srgbClr>
                    </a:gs>
                    <a:gs pos="100000">
                      <a:srgbClr val="07A58B">
                        <a:shade val="100000"/>
                        <a:satMod val="115000"/>
                      </a:srgbClr>
                    </a:gs>
                  </a:gsLst>
                  <a:lin ang="16200000" scaled="1"/>
                  <a:tileRect/>
                </a:gradFill>
                <a:effectLst>
                  <a:glow rad="101600">
                    <a:schemeClr val="accent1">
                      <a:satMod val="175000"/>
                      <a:alpha val="40000"/>
                    </a:schemeClr>
                  </a:glow>
                  <a:outerShdw blurRad="76200" dist="50800" dir="5400000" algn="tl" rotWithShape="0">
                    <a:srgbClr val="000000">
                      <a:alpha val="65000"/>
                    </a:srgbClr>
                  </a:outerShdw>
                </a:effectLst>
                <a:latin typeface="Candara" pitchFamily="34" charset="0"/>
              </a:rPr>
              <a:t>Кровоносна система </a:t>
            </a:r>
            <a:endParaRPr lang="uk-UA" sz="5000" cap="none" spc="50" dirty="0">
              <a:ln w="11430"/>
              <a:gradFill flip="none" rotWithShape="1">
                <a:gsLst>
                  <a:gs pos="0">
                    <a:srgbClr val="07A58B">
                      <a:shade val="30000"/>
                      <a:satMod val="115000"/>
                    </a:srgbClr>
                  </a:gs>
                  <a:gs pos="50000">
                    <a:srgbClr val="07A58B">
                      <a:shade val="67500"/>
                      <a:satMod val="115000"/>
                    </a:srgbClr>
                  </a:gs>
                  <a:gs pos="100000">
                    <a:srgbClr val="07A58B">
                      <a:shade val="100000"/>
                      <a:satMod val="115000"/>
                    </a:srgbClr>
                  </a:gs>
                </a:gsLst>
                <a:lin ang="16200000" scaled="1"/>
                <a:tileRect/>
              </a:gradFill>
              <a:effectLst>
                <a:glow rad="101600">
                  <a:schemeClr val="accent1">
                    <a:satMod val="175000"/>
                    <a:alpha val="40000"/>
                  </a:schemeClr>
                </a:glow>
                <a:outerShdw blurRad="76200" dist="50800" dir="5400000" algn="tl" rotWithShape="0">
                  <a:srgbClr val="000000">
                    <a:alpha val="65000"/>
                  </a:srgbClr>
                </a:outerShdw>
              </a:effectLst>
              <a:latin typeface="Candara" pitchFamily="34" charset="0"/>
            </a:endParaRPr>
          </a:p>
        </p:txBody>
      </p:sp>
      <p:pic>
        <p:nvPicPr>
          <p:cNvPr id="31746" name="Picture 2" descr="D:\Аня ;)\Школа\Биология\800px-Dendroica-petechia-001.jpg"/>
          <p:cNvPicPr>
            <a:picLocks noChangeAspect="1" noChangeArrowheads="1"/>
          </p:cNvPicPr>
          <p:nvPr/>
        </p:nvPicPr>
        <p:blipFill>
          <a:blip r:embed="rId2"/>
          <a:srcRect/>
          <a:stretch>
            <a:fillRect/>
          </a:stretch>
        </p:blipFill>
        <p:spPr bwMode="auto">
          <a:xfrm>
            <a:off x="4718052" y="1420785"/>
            <a:ext cx="4198994" cy="2797579"/>
          </a:xfrm>
          <a:prstGeom prst="rect">
            <a:avLst/>
          </a:prstGeom>
          <a:noFill/>
          <a:ln>
            <a:solidFill>
              <a:schemeClr val="accent4">
                <a:lumMod val="10000"/>
              </a:schemeClr>
            </a:solidFill>
          </a:ln>
          <a:effectLst>
            <a:outerShdw blurRad="50800" dist="38100" dir="2700000" algn="tl" rotWithShape="0">
              <a:prstClr val="black">
                <a:alpha val="40000"/>
              </a:prstClr>
            </a:outerShdw>
          </a:effectLst>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1000"/>
                                        <p:tgtEl>
                                          <p:spTgt spid="5"/>
                                        </p:tgtEl>
                                      </p:cBhvr>
                                    </p:animEffect>
                                  </p:childTnLst>
                                </p:cTn>
                              </p:par>
                            </p:childTnLst>
                          </p:cTn>
                        </p:par>
                        <p:par>
                          <p:cTn id="15" fill="hold">
                            <p:stCondLst>
                              <p:cond delay="1500"/>
                            </p:stCondLst>
                            <p:childTnLst>
                              <p:par>
                                <p:cTn id="16" presetID="30" presetClass="entr" presetSubtype="0" fill="hold" nodeType="afterEffect">
                                  <p:stCondLst>
                                    <p:cond delay="0"/>
                                  </p:stCondLst>
                                  <p:childTnLst>
                                    <p:set>
                                      <p:cBhvr>
                                        <p:cTn id="17" dur="1" fill="hold">
                                          <p:stCondLst>
                                            <p:cond delay="0"/>
                                          </p:stCondLst>
                                        </p:cTn>
                                        <p:tgtEl>
                                          <p:spTgt spid="31746"/>
                                        </p:tgtEl>
                                        <p:attrNameLst>
                                          <p:attrName>style.visibility</p:attrName>
                                        </p:attrNameLst>
                                      </p:cBhvr>
                                      <p:to>
                                        <p:strVal val="visible"/>
                                      </p:to>
                                    </p:set>
                                    <p:animEffect transition="in" filter="fade">
                                      <p:cBhvr>
                                        <p:cTn id="18" dur="400" decel="100000"/>
                                        <p:tgtEl>
                                          <p:spTgt spid="31746"/>
                                        </p:tgtEl>
                                      </p:cBhvr>
                                    </p:animEffect>
                                    <p:anim calcmode="lin" valueType="num">
                                      <p:cBhvr>
                                        <p:cTn id="19" dur="400" decel="100000" fill="hold"/>
                                        <p:tgtEl>
                                          <p:spTgt spid="31746"/>
                                        </p:tgtEl>
                                        <p:attrNameLst>
                                          <p:attrName>style.rotation</p:attrName>
                                        </p:attrNameLst>
                                      </p:cBhvr>
                                      <p:tavLst>
                                        <p:tav tm="0">
                                          <p:val>
                                            <p:fltVal val="-90"/>
                                          </p:val>
                                        </p:tav>
                                        <p:tav tm="100000">
                                          <p:val>
                                            <p:fltVal val="0"/>
                                          </p:val>
                                        </p:tav>
                                      </p:tavLst>
                                    </p:anim>
                                    <p:anim calcmode="lin" valueType="num">
                                      <p:cBhvr>
                                        <p:cTn id="20" dur="400" decel="100000" fill="hold"/>
                                        <p:tgtEl>
                                          <p:spTgt spid="31746"/>
                                        </p:tgtEl>
                                        <p:attrNameLst>
                                          <p:attrName>ppt_x</p:attrName>
                                        </p:attrNameLst>
                                      </p:cBhvr>
                                      <p:tavLst>
                                        <p:tav tm="0">
                                          <p:val>
                                            <p:strVal val="#ppt_x+0.4"/>
                                          </p:val>
                                        </p:tav>
                                        <p:tav tm="100000">
                                          <p:val>
                                            <p:strVal val="#ppt_x-0.05"/>
                                          </p:val>
                                        </p:tav>
                                      </p:tavLst>
                                    </p:anim>
                                    <p:anim calcmode="lin" valueType="num">
                                      <p:cBhvr>
                                        <p:cTn id="21" dur="400" decel="100000" fill="hold"/>
                                        <p:tgtEl>
                                          <p:spTgt spid="31746"/>
                                        </p:tgtEl>
                                        <p:attrNameLst>
                                          <p:attrName>ppt_y</p:attrName>
                                        </p:attrNameLst>
                                      </p:cBhvr>
                                      <p:tavLst>
                                        <p:tav tm="0">
                                          <p:val>
                                            <p:strVal val="#ppt_y-0.4"/>
                                          </p:val>
                                        </p:tav>
                                        <p:tav tm="100000">
                                          <p:val>
                                            <p:strVal val="#ppt_y+0.1"/>
                                          </p:val>
                                        </p:tav>
                                      </p:tavLst>
                                    </p:anim>
                                    <p:anim calcmode="lin" valueType="num">
                                      <p:cBhvr>
                                        <p:cTn id="22" dur="100" accel="100000" fill="hold">
                                          <p:stCondLst>
                                            <p:cond delay="400"/>
                                          </p:stCondLst>
                                        </p:cTn>
                                        <p:tgtEl>
                                          <p:spTgt spid="31746"/>
                                        </p:tgtEl>
                                        <p:attrNameLst>
                                          <p:attrName>ppt_x</p:attrName>
                                        </p:attrNameLst>
                                      </p:cBhvr>
                                      <p:tavLst>
                                        <p:tav tm="0">
                                          <p:val>
                                            <p:strVal val="#ppt_x-0.05"/>
                                          </p:val>
                                        </p:tav>
                                        <p:tav tm="100000">
                                          <p:val>
                                            <p:strVal val="#ppt_x"/>
                                          </p:val>
                                        </p:tav>
                                      </p:tavLst>
                                    </p:anim>
                                    <p:anim calcmode="lin" valueType="num">
                                      <p:cBhvr>
                                        <p:cTn id="23" dur="100" accel="100000" fill="hold">
                                          <p:stCondLst>
                                            <p:cond delay="400"/>
                                          </p:stCondLst>
                                        </p:cTn>
                                        <p:tgtEl>
                                          <p:spTgt spid="3174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533547" y="1296708"/>
            <a:ext cx="7610453" cy="5401479"/>
          </a:xfrm>
          <a:prstGeom prst="rect">
            <a:avLst/>
          </a:prstGeom>
          <a:noFill/>
        </p:spPr>
        <p:txBody>
          <a:bodyPr wrap="square" lIns="91440" tIns="45720" rIns="91440" bIns="45720">
            <a:spAutoFit/>
          </a:bodyPr>
          <a:lstStyle/>
          <a:p>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Центральна нервова система складена із головного і </a:t>
            </a:r>
          </a:p>
          <a:p>
            <a:r>
              <a:rPr lang="uk-UA" sz="1500" b="0" dirty="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спинного мозку, які, в свою чергу утворені численними </a:t>
            </a:r>
          </a:p>
          <a:p>
            <a:r>
              <a:rPr lang="uk-UA" sz="1500" b="0" dirty="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нервовими клітинами (нейронами). </a:t>
            </a:r>
          </a:p>
          <a:p>
            <a:r>
              <a:rPr lang="uk-UA" sz="1500" b="0" dirty="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Найпомітніша частина головного мозку птахів - великі </a:t>
            </a:r>
          </a:p>
          <a:p>
            <a:r>
              <a:rPr lang="uk-UA" sz="1500" b="0" dirty="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півкулі, що являють собою центр вищої нервової </a:t>
            </a:r>
            <a:r>
              <a:rPr lang="uk-UA" sz="1500" b="0" cap="none" spc="0" dirty="0" err="1"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діяльнос-</a:t>
            </a:r>
            <a:endPar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endParaRPr>
          </a:p>
          <a:p>
            <a:r>
              <a:rPr lang="uk-UA" sz="1500" b="0" dirty="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ті. Поверхня їх гладка, без борозен та звивин, що властиві </a:t>
            </a:r>
          </a:p>
          <a:p>
            <a:r>
              <a:rPr lang="uk-UA" sz="1500" b="0" dirty="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багатьом ссавцям, площа її порівняно невелика, що </a:t>
            </a:r>
            <a:r>
              <a:rPr lang="uk-UA" sz="1500" b="0" cap="none" spc="0" dirty="0" err="1"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непо-</a:t>
            </a:r>
            <a:endPar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endParaRPr>
          </a:p>
          <a:p>
            <a:r>
              <a:rPr lang="uk-UA" sz="1500" b="0" dirty="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гано корелює із порівняно низьким рівнем «інтелекту» </a:t>
            </a:r>
            <a:r>
              <a:rPr lang="uk-UA" sz="1500" b="0" cap="none" spc="0" dirty="0" err="1"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пер-</a:t>
            </a:r>
            <a:endPar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endParaRPr>
          </a:p>
          <a:p>
            <a:r>
              <a:rPr lang="uk-UA" sz="1500" b="0" dirty="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cap="none" spc="0" dirty="0" err="1"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натих</a:t>
            </a:r>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Всередині великих півкуль розміщено центри </a:t>
            </a:r>
            <a:r>
              <a:rPr lang="uk-UA" sz="1500" b="0" cap="none" spc="0" dirty="0" err="1"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коор-</a:t>
            </a:r>
            <a:endPar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endParaRPr>
          </a:p>
          <a:p>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cap="none" spc="0" dirty="0" err="1"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динації</a:t>
            </a:r>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інстинктивних форм поведінки, в тому числі </a:t>
            </a:r>
            <a:r>
              <a:rPr lang="uk-UA" sz="1500" b="0" cap="none" spc="0" dirty="0" err="1"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жив-</a:t>
            </a:r>
            <a:endPar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endParaRPr>
          </a:p>
          <a:p>
            <a:r>
              <a:rPr lang="uk-UA" sz="1500" b="0" dirty="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cap="none" spc="0" dirty="0" err="1"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лення</a:t>
            </a:r>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і співу.</a:t>
            </a:r>
          </a:p>
          <a:p>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Мозочок, що у птахів є доволі цікавим, знаходиться </a:t>
            </a:r>
            <a:r>
              <a:rPr lang="uk-UA" sz="1500" b="0" cap="none" spc="0" dirty="0" err="1"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бе-</a:t>
            </a:r>
            <a:endPar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endParaRPr>
          </a:p>
          <a:p>
            <a:r>
              <a:rPr lang="uk-UA" sz="1500" b="0" dirty="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cap="none" spc="0" dirty="0" err="1"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зпосередньо</a:t>
            </a:r>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позаду великих півкуль і вкритий борознами і звивинами. Його складна будова і великі розміри відповідають непростим завданням, які пов'язані із збереженням рівноваги в повітрі і координацією багатьох необхідних для польоту рухів.</a:t>
            </a:r>
          </a:p>
          <a:p>
            <a:r>
              <a:rPr lang="uk-UA" sz="1500" b="0" dirty="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З органів чуття найкраще розвинутий зір. Птахи розрізняють усі кольори та їхні відтінки. Гострота зору в них у декілька разів вища, ніж у людини. Поряд з зором, важливим </a:t>
            </a:r>
            <a:r>
              <a:rPr lang="uk-UA" sz="1500" b="0" dirty="0" err="1"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орга-ном</a:t>
            </a:r>
            <a:r>
              <a:rPr lang="uk-UA" sz="1500" b="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орієнтації і спілкування є слух. </a:t>
            </a:r>
          </a:p>
          <a:p>
            <a:r>
              <a:rPr lang="uk-UA" sz="1500" b="0" dirty="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Завдяки досконалому розвитку нервової системи можливості пристосувальної поведінки у птахів значні, хоч основа їхньої поведінки регулюється складними безумовними рефлексами (піклуванням про потомство, будівельними інстинктами тощо).</a:t>
            </a:r>
          </a:p>
        </p:txBody>
      </p:sp>
      <p:pic>
        <p:nvPicPr>
          <p:cNvPr id="32770" name="Picture 2" descr="D:\Аня ;)\Школа\Биология\480px-Petroica_boodang_Meehan_Range_1_crop.jpg"/>
          <p:cNvPicPr>
            <a:picLocks noChangeAspect="1" noChangeArrowheads="1"/>
          </p:cNvPicPr>
          <p:nvPr/>
        </p:nvPicPr>
        <p:blipFill>
          <a:blip r:embed="rId2"/>
          <a:srcRect/>
          <a:stretch>
            <a:fillRect/>
          </a:stretch>
        </p:blipFill>
        <p:spPr bwMode="auto">
          <a:xfrm>
            <a:off x="1687473" y="1339564"/>
            <a:ext cx="2373345" cy="2965748"/>
          </a:xfrm>
          <a:prstGeom prst="rect">
            <a:avLst/>
          </a:prstGeom>
          <a:noFill/>
          <a:ln>
            <a:solidFill>
              <a:schemeClr val="accent4">
                <a:lumMod val="10000"/>
              </a:schemeClr>
            </a:solidFill>
          </a:ln>
          <a:effectLst>
            <a:outerShdw blurRad="50800" dist="38100" dir="2700000" algn="tl" rotWithShape="0">
              <a:prstClr val="black">
                <a:alpha val="40000"/>
              </a:prstClr>
            </a:outerShdw>
          </a:effectLst>
        </p:spPr>
      </p:pic>
      <p:sp>
        <p:nvSpPr>
          <p:cNvPr id="4" name="Прямоугольник 3"/>
          <p:cNvSpPr/>
          <p:nvPr/>
        </p:nvSpPr>
        <p:spPr>
          <a:xfrm>
            <a:off x="1533547" y="434934"/>
            <a:ext cx="7610454" cy="861774"/>
          </a:xfrm>
          <a:prstGeom prst="rect">
            <a:avLst/>
          </a:prstGeom>
        </p:spPr>
        <p:style>
          <a:lnRef idx="0">
            <a:scrgbClr r="0" g="0" b="0"/>
          </a:lnRef>
          <a:fillRef idx="1001">
            <a:schemeClr val="dk1"/>
          </a:fillRef>
          <a:effectRef idx="0">
            <a:scrgbClr r="0" g="0" b="0"/>
          </a:effectRef>
          <a:fontRef idx="major"/>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uk-UA" sz="5000" spc="50" dirty="0" smtClean="0">
                <a:ln w="11430"/>
                <a:gradFill flip="none" rotWithShape="1">
                  <a:gsLst>
                    <a:gs pos="0">
                      <a:srgbClr val="07A58B">
                        <a:shade val="30000"/>
                        <a:satMod val="115000"/>
                      </a:srgbClr>
                    </a:gs>
                    <a:gs pos="50000">
                      <a:srgbClr val="07A58B">
                        <a:shade val="67500"/>
                        <a:satMod val="115000"/>
                      </a:srgbClr>
                    </a:gs>
                    <a:gs pos="100000">
                      <a:srgbClr val="07A58B">
                        <a:shade val="100000"/>
                        <a:satMod val="115000"/>
                      </a:srgbClr>
                    </a:gs>
                  </a:gsLst>
                  <a:lin ang="16200000" scaled="1"/>
                  <a:tileRect/>
                </a:gradFill>
                <a:effectLst>
                  <a:glow rad="101600">
                    <a:schemeClr val="accent1">
                      <a:satMod val="175000"/>
                      <a:alpha val="40000"/>
                    </a:schemeClr>
                  </a:glow>
                  <a:outerShdw blurRad="76200" dist="50800" dir="5400000" algn="tl" rotWithShape="0">
                    <a:srgbClr val="000000">
                      <a:alpha val="65000"/>
                    </a:srgbClr>
                  </a:outerShdw>
                </a:effectLst>
                <a:latin typeface="Candara" pitchFamily="34" charset="0"/>
              </a:rPr>
              <a:t>Нервова система </a:t>
            </a:r>
            <a:endParaRPr lang="uk-UA" sz="5000" cap="none" spc="50" dirty="0">
              <a:ln w="11430"/>
              <a:gradFill flip="none" rotWithShape="1">
                <a:gsLst>
                  <a:gs pos="0">
                    <a:srgbClr val="07A58B">
                      <a:shade val="30000"/>
                      <a:satMod val="115000"/>
                    </a:srgbClr>
                  </a:gs>
                  <a:gs pos="50000">
                    <a:srgbClr val="07A58B">
                      <a:shade val="67500"/>
                      <a:satMod val="115000"/>
                    </a:srgbClr>
                  </a:gs>
                  <a:gs pos="100000">
                    <a:srgbClr val="07A58B">
                      <a:shade val="100000"/>
                      <a:satMod val="115000"/>
                    </a:srgbClr>
                  </a:gs>
                </a:gsLst>
                <a:lin ang="16200000" scaled="1"/>
                <a:tileRect/>
              </a:gradFill>
              <a:effectLst>
                <a:glow rad="101600">
                  <a:schemeClr val="accent1">
                    <a:satMod val="175000"/>
                    <a:alpha val="40000"/>
                  </a:schemeClr>
                </a:glow>
                <a:outerShdw blurRad="76200" dist="50800" dir="5400000" algn="tl" rotWithShape="0">
                  <a:srgbClr val="000000">
                    <a:alpha val="65000"/>
                  </a:srgbClr>
                </a:outerShdw>
              </a:effectLst>
              <a:latin typeface="Candara" pitchFamily="34"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1000"/>
                                        <p:tgtEl>
                                          <p:spTgt spid="5"/>
                                        </p:tgtEl>
                                      </p:cBhvr>
                                    </p:animEffect>
                                  </p:childTnLst>
                                </p:cTn>
                              </p:par>
                            </p:childTnLst>
                          </p:cTn>
                        </p:par>
                        <p:par>
                          <p:cTn id="15" fill="hold">
                            <p:stCondLst>
                              <p:cond delay="1500"/>
                            </p:stCondLst>
                            <p:childTnLst>
                              <p:par>
                                <p:cTn id="16" presetID="30" presetClass="entr" presetSubtype="0" fill="hold" nodeType="afterEffect">
                                  <p:stCondLst>
                                    <p:cond delay="0"/>
                                  </p:stCondLst>
                                  <p:childTnLst>
                                    <p:set>
                                      <p:cBhvr>
                                        <p:cTn id="17" dur="1" fill="hold">
                                          <p:stCondLst>
                                            <p:cond delay="0"/>
                                          </p:stCondLst>
                                        </p:cTn>
                                        <p:tgtEl>
                                          <p:spTgt spid="32770"/>
                                        </p:tgtEl>
                                        <p:attrNameLst>
                                          <p:attrName>style.visibility</p:attrName>
                                        </p:attrNameLst>
                                      </p:cBhvr>
                                      <p:to>
                                        <p:strVal val="visible"/>
                                      </p:to>
                                    </p:set>
                                    <p:animEffect transition="in" filter="fade">
                                      <p:cBhvr>
                                        <p:cTn id="18" dur="400" decel="100000"/>
                                        <p:tgtEl>
                                          <p:spTgt spid="32770"/>
                                        </p:tgtEl>
                                      </p:cBhvr>
                                    </p:animEffect>
                                    <p:anim calcmode="lin" valueType="num">
                                      <p:cBhvr>
                                        <p:cTn id="19" dur="400" decel="100000" fill="hold"/>
                                        <p:tgtEl>
                                          <p:spTgt spid="32770"/>
                                        </p:tgtEl>
                                        <p:attrNameLst>
                                          <p:attrName>style.rotation</p:attrName>
                                        </p:attrNameLst>
                                      </p:cBhvr>
                                      <p:tavLst>
                                        <p:tav tm="0">
                                          <p:val>
                                            <p:fltVal val="-90"/>
                                          </p:val>
                                        </p:tav>
                                        <p:tav tm="100000">
                                          <p:val>
                                            <p:fltVal val="0"/>
                                          </p:val>
                                        </p:tav>
                                      </p:tavLst>
                                    </p:anim>
                                    <p:anim calcmode="lin" valueType="num">
                                      <p:cBhvr>
                                        <p:cTn id="20" dur="400" decel="100000" fill="hold"/>
                                        <p:tgtEl>
                                          <p:spTgt spid="32770"/>
                                        </p:tgtEl>
                                        <p:attrNameLst>
                                          <p:attrName>ppt_x</p:attrName>
                                        </p:attrNameLst>
                                      </p:cBhvr>
                                      <p:tavLst>
                                        <p:tav tm="0">
                                          <p:val>
                                            <p:strVal val="#ppt_x+0.4"/>
                                          </p:val>
                                        </p:tav>
                                        <p:tav tm="100000">
                                          <p:val>
                                            <p:strVal val="#ppt_x-0.05"/>
                                          </p:val>
                                        </p:tav>
                                      </p:tavLst>
                                    </p:anim>
                                    <p:anim calcmode="lin" valueType="num">
                                      <p:cBhvr>
                                        <p:cTn id="21" dur="400" decel="100000" fill="hold"/>
                                        <p:tgtEl>
                                          <p:spTgt spid="32770"/>
                                        </p:tgtEl>
                                        <p:attrNameLst>
                                          <p:attrName>ppt_y</p:attrName>
                                        </p:attrNameLst>
                                      </p:cBhvr>
                                      <p:tavLst>
                                        <p:tav tm="0">
                                          <p:val>
                                            <p:strVal val="#ppt_y-0.4"/>
                                          </p:val>
                                        </p:tav>
                                        <p:tav tm="100000">
                                          <p:val>
                                            <p:strVal val="#ppt_y+0.1"/>
                                          </p:val>
                                        </p:tav>
                                      </p:tavLst>
                                    </p:anim>
                                    <p:anim calcmode="lin" valueType="num">
                                      <p:cBhvr>
                                        <p:cTn id="22" dur="100" accel="100000" fill="hold">
                                          <p:stCondLst>
                                            <p:cond delay="400"/>
                                          </p:stCondLst>
                                        </p:cTn>
                                        <p:tgtEl>
                                          <p:spTgt spid="32770"/>
                                        </p:tgtEl>
                                        <p:attrNameLst>
                                          <p:attrName>ppt_x</p:attrName>
                                        </p:attrNameLst>
                                      </p:cBhvr>
                                      <p:tavLst>
                                        <p:tav tm="0">
                                          <p:val>
                                            <p:strVal val="#ppt_x-0.05"/>
                                          </p:val>
                                        </p:tav>
                                        <p:tav tm="100000">
                                          <p:val>
                                            <p:strVal val="#ppt_x"/>
                                          </p:val>
                                        </p:tav>
                                      </p:tavLst>
                                    </p:anim>
                                    <p:anim calcmode="lin" valueType="num">
                                      <p:cBhvr>
                                        <p:cTn id="23" dur="100" accel="100000" fill="hold">
                                          <p:stCondLst>
                                            <p:cond delay="400"/>
                                          </p:stCondLst>
                                        </p:cTn>
                                        <p:tgtEl>
                                          <p:spTgt spid="3277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610579" y="1311246"/>
            <a:ext cx="3586149" cy="2400657"/>
          </a:xfrm>
          <a:prstGeom prst="rect">
            <a:avLst/>
          </a:prstGeom>
          <a:noFill/>
        </p:spPr>
        <p:txBody>
          <a:bodyPr wrap="square" lIns="91440" tIns="45720" rIns="91440" bIns="45720">
            <a:spAutoFit/>
          </a:bodyPr>
          <a:lstStyle/>
          <a:p>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Видільна система включає в себе дві нирки, що видаляють шкідливі продукти життєдіяльності із крові і утворюють сечу. Птахи не мають сечового міхура, і сеча по сечоводах проходить пряму в клоаку, де більша частина води знову всмоктується в організм. Білі рештки кінець кінцем викидаються назовні разом із темними фекальними масами, що надходять із товстої кишки.</a:t>
            </a:r>
            <a:endParaRPr lang="uk-UA" sz="1500" b="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endParaRPr>
          </a:p>
        </p:txBody>
      </p:sp>
      <p:sp>
        <p:nvSpPr>
          <p:cNvPr id="4" name="Прямоугольник 3"/>
          <p:cNvSpPr/>
          <p:nvPr/>
        </p:nvSpPr>
        <p:spPr>
          <a:xfrm>
            <a:off x="1533547" y="434934"/>
            <a:ext cx="7610454" cy="861774"/>
          </a:xfrm>
          <a:prstGeom prst="rect">
            <a:avLst/>
          </a:prstGeom>
        </p:spPr>
        <p:style>
          <a:lnRef idx="0">
            <a:scrgbClr r="0" g="0" b="0"/>
          </a:lnRef>
          <a:fillRef idx="1001">
            <a:schemeClr val="dk1"/>
          </a:fillRef>
          <a:effectRef idx="0">
            <a:scrgbClr r="0" g="0" b="0"/>
          </a:effectRef>
          <a:fontRef idx="major"/>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uk-UA" sz="5000" spc="50" dirty="0" smtClean="0">
                <a:ln w="11430"/>
                <a:gradFill flip="none" rotWithShape="1">
                  <a:gsLst>
                    <a:gs pos="0">
                      <a:srgbClr val="07A58B">
                        <a:shade val="30000"/>
                        <a:satMod val="115000"/>
                      </a:srgbClr>
                    </a:gs>
                    <a:gs pos="50000">
                      <a:srgbClr val="07A58B">
                        <a:shade val="67500"/>
                        <a:satMod val="115000"/>
                      </a:srgbClr>
                    </a:gs>
                    <a:gs pos="100000">
                      <a:srgbClr val="07A58B">
                        <a:shade val="100000"/>
                        <a:satMod val="115000"/>
                      </a:srgbClr>
                    </a:gs>
                  </a:gsLst>
                  <a:lin ang="16200000" scaled="1"/>
                  <a:tileRect/>
                </a:gradFill>
                <a:effectLst>
                  <a:glow rad="101600">
                    <a:schemeClr val="accent1">
                      <a:satMod val="175000"/>
                      <a:alpha val="40000"/>
                    </a:schemeClr>
                  </a:glow>
                  <a:outerShdw blurRad="76200" dist="50800" dir="5400000" algn="tl" rotWithShape="0">
                    <a:srgbClr val="000000">
                      <a:alpha val="65000"/>
                    </a:srgbClr>
                  </a:outerShdw>
                </a:effectLst>
                <a:latin typeface="Candara" pitchFamily="34" charset="0"/>
              </a:rPr>
              <a:t>Видільна система </a:t>
            </a:r>
            <a:endParaRPr lang="uk-UA" sz="5000" cap="none" spc="50" dirty="0">
              <a:ln w="11430"/>
              <a:gradFill flip="none" rotWithShape="1">
                <a:gsLst>
                  <a:gs pos="0">
                    <a:srgbClr val="07A58B">
                      <a:shade val="30000"/>
                      <a:satMod val="115000"/>
                    </a:srgbClr>
                  </a:gs>
                  <a:gs pos="50000">
                    <a:srgbClr val="07A58B">
                      <a:shade val="67500"/>
                      <a:satMod val="115000"/>
                    </a:srgbClr>
                  </a:gs>
                  <a:gs pos="100000">
                    <a:srgbClr val="07A58B">
                      <a:shade val="100000"/>
                      <a:satMod val="115000"/>
                    </a:srgbClr>
                  </a:gs>
                </a:gsLst>
                <a:lin ang="16200000" scaled="1"/>
                <a:tileRect/>
              </a:gradFill>
              <a:effectLst>
                <a:glow rad="101600">
                  <a:schemeClr val="accent1">
                    <a:satMod val="175000"/>
                    <a:alpha val="40000"/>
                  </a:schemeClr>
                </a:glow>
                <a:outerShdw blurRad="76200" dist="50800" dir="5400000" algn="tl" rotWithShape="0">
                  <a:srgbClr val="000000">
                    <a:alpha val="65000"/>
                  </a:srgbClr>
                </a:outerShdw>
              </a:effectLst>
              <a:latin typeface="Candara" pitchFamily="34" charset="0"/>
            </a:endParaRPr>
          </a:p>
        </p:txBody>
      </p:sp>
      <p:pic>
        <p:nvPicPr>
          <p:cNvPr id="33794" name="Picture 2" descr="D:\Аня ;)\Школа\Биология\Protonotaria-citrea-002_edit.jpg"/>
          <p:cNvPicPr>
            <a:picLocks noChangeAspect="1" noChangeArrowheads="1"/>
          </p:cNvPicPr>
          <p:nvPr/>
        </p:nvPicPr>
        <p:blipFill>
          <a:blip r:embed="rId2"/>
          <a:srcRect l="8080" r="7079"/>
          <a:stretch>
            <a:fillRect/>
          </a:stretch>
        </p:blipFill>
        <p:spPr bwMode="auto">
          <a:xfrm>
            <a:off x="1614447" y="1384272"/>
            <a:ext cx="3996132" cy="4710177"/>
          </a:xfrm>
          <a:prstGeom prst="rect">
            <a:avLst/>
          </a:prstGeom>
          <a:noFill/>
          <a:ln>
            <a:solidFill>
              <a:schemeClr val="accent4">
                <a:lumMod val="10000"/>
              </a:schemeClr>
            </a:solidFill>
          </a:ln>
          <a:effectLst>
            <a:outerShdw blurRad="50800" dist="38100" dir="2700000" algn="tl" rotWithShape="0">
              <a:prstClr val="black">
                <a:alpha val="40000"/>
              </a:prstClr>
            </a:outerShdw>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1000"/>
                                        <p:tgtEl>
                                          <p:spTgt spid="5"/>
                                        </p:tgtEl>
                                      </p:cBhvr>
                                    </p:animEffect>
                                  </p:childTnLst>
                                </p:cTn>
                              </p:par>
                            </p:childTnLst>
                          </p:cTn>
                        </p:par>
                        <p:par>
                          <p:cTn id="15" fill="hold">
                            <p:stCondLst>
                              <p:cond delay="1500"/>
                            </p:stCondLst>
                            <p:childTnLst>
                              <p:par>
                                <p:cTn id="16" presetID="30" presetClass="entr" presetSubtype="0" fill="hold" nodeType="afterEffect">
                                  <p:stCondLst>
                                    <p:cond delay="0"/>
                                  </p:stCondLst>
                                  <p:childTnLst>
                                    <p:set>
                                      <p:cBhvr>
                                        <p:cTn id="17" dur="1" fill="hold">
                                          <p:stCondLst>
                                            <p:cond delay="0"/>
                                          </p:stCondLst>
                                        </p:cTn>
                                        <p:tgtEl>
                                          <p:spTgt spid="33794"/>
                                        </p:tgtEl>
                                        <p:attrNameLst>
                                          <p:attrName>style.visibility</p:attrName>
                                        </p:attrNameLst>
                                      </p:cBhvr>
                                      <p:to>
                                        <p:strVal val="visible"/>
                                      </p:to>
                                    </p:set>
                                    <p:animEffect transition="in" filter="fade">
                                      <p:cBhvr>
                                        <p:cTn id="18" dur="400" decel="100000"/>
                                        <p:tgtEl>
                                          <p:spTgt spid="33794"/>
                                        </p:tgtEl>
                                      </p:cBhvr>
                                    </p:animEffect>
                                    <p:anim calcmode="lin" valueType="num">
                                      <p:cBhvr>
                                        <p:cTn id="19" dur="400" decel="100000" fill="hold"/>
                                        <p:tgtEl>
                                          <p:spTgt spid="33794"/>
                                        </p:tgtEl>
                                        <p:attrNameLst>
                                          <p:attrName>style.rotation</p:attrName>
                                        </p:attrNameLst>
                                      </p:cBhvr>
                                      <p:tavLst>
                                        <p:tav tm="0">
                                          <p:val>
                                            <p:fltVal val="-90"/>
                                          </p:val>
                                        </p:tav>
                                        <p:tav tm="100000">
                                          <p:val>
                                            <p:fltVal val="0"/>
                                          </p:val>
                                        </p:tav>
                                      </p:tavLst>
                                    </p:anim>
                                    <p:anim calcmode="lin" valueType="num">
                                      <p:cBhvr>
                                        <p:cTn id="20" dur="400" decel="100000" fill="hold"/>
                                        <p:tgtEl>
                                          <p:spTgt spid="33794"/>
                                        </p:tgtEl>
                                        <p:attrNameLst>
                                          <p:attrName>ppt_x</p:attrName>
                                        </p:attrNameLst>
                                      </p:cBhvr>
                                      <p:tavLst>
                                        <p:tav tm="0">
                                          <p:val>
                                            <p:strVal val="#ppt_x+0.4"/>
                                          </p:val>
                                        </p:tav>
                                        <p:tav tm="100000">
                                          <p:val>
                                            <p:strVal val="#ppt_x-0.05"/>
                                          </p:val>
                                        </p:tav>
                                      </p:tavLst>
                                    </p:anim>
                                    <p:anim calcmode="lin" valueType="num">
                                      <p:cBhvr>
                                        <p:cTn id="21" dur="400" decel="100000" fill="hold"/>
                                        <p:tgtEl>
                                          <p:spTgt spid="33794"/>
                                        </p:tgtEl>
                                        <p:attrNameLst>
                                          <p:attrName>ppt_y</p:attrName>
                                        </p:attrNameLst>
                                      </p:cBhvr>
                                      <p:tavLst>
                                        <p:tav tm="0">
                                          <p:val>
                                            <p:strVal val="#ppt_y-0.4"/>
                                          </p:val>
                                        </p:tav>
                                        <p:tav tm="100000">
                                          <p:val>
                                            <p:strVal val="#ppt_y+0.1"/>
                                          </p:val>
                                        </p:tav>
                                      </p:tavLst>
                                    </p:anim>
                                    <p:anim calcmode="lin" valueType="num">
                                      <p:cBhvr>
                                        <p:cTn id="22" dur="100" accel="100000" fill="hold">
                                          <p:stCondLst>
                                            <p:cond delay="400"/>
                                          </p:stCondLst>
                                        </p:cTn>
                                        <p:tgtEl>
                                          <p:spTgt spid="33794"/>
                                        </p:tgtEl>
                                        <p:attrNameLst>
                                          <p:attrName>ppt_x</p:attrName>
                                        </p:attrNameLst>
                                      </p:cBhvr>
                                      <p:tavLst>
                                        <p:tav tm="0">
                                          <p:val>
                                            <p:strVal val="#ppt_x-0.05"/>
                                          </p:val>
                                        </p:tav>
                                        <p:tav tm="100000">
                                          <p:val>
                                            <p:strVal val="#ppt_x"/>
                                          </p:val>
                                        </p:tav>
                                      </p:tavLst>
                                    </p:anim>
                                    <p:anim calcmode="lin" valueType="num">
                                      <p:cBhvr>
                                        <p:cTn id="23" dur="100" accel="100000" fill="hold">
                                          <p:stCondLst>
                                            <p:cond delay="400"/>
                                          </p:stCondLst>
                                        </p:cTn>
                                        <p:tgtEl>
                                          <p:spTgt spid="3379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4818" name="Picture 2" descr="D:\Аня ;)\Школа\Биология\Colibri-thalassinus-001-edit.jpg"/>
          <p:cNvPicPr>
            <a:picLocks noChangeAspect="1" noChangeArrowheads="1"/>
          </p:cNvPicPr>
          <p:nvPr/>
        </p:nvPicPr>
        <p:blipFill>
          <a:blip r:embed="rId2"/>
          <a:srcRect l="10517" r="5144"/>
          <a:stretch>
            <a:fillRect/>
          </a:stretch>
        </p:blipFill>
        <p:spPr bwMode="auto">
          <a:xfrm>
            <a:off x="7875" y="36513"/>
            <a:ext cx="9162210" cy="6788196"/>
          </a:xfrm>
          <a:prstGeom prst="rect">
            <a:avLst/>
          </a:prstGeom>
          <a:noFill/>
        </p:spPr>
      </p:pic>
      <p:sp>
        <p:nvSpPr>
          <p:cNvPr id="5" name="Прямоугольник 4"/>
          <p:cNvSpPr/>
          <p:nvPr/>
        </p:nvSpPr>
        <p:spPr>
          <a:xfrm>
            <a:off x="2344707" y="160874"/>
            <a:ext cx="6510115"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8000" b="1" cap="none" spc="50" dirty="0" err="1" smtClean="0">
                <a:ln w="11430"/>
                <a:solidFill>
                  <a:srgbClr val="F60000"/>
                </a:solidFill>
                <a:effectLst>
                  <a:outerShdw blurRad="76200" dist="50800" dir="5400000" algn="tl" rotWithShape="0">
                    <a:srgbClr val="000000">
                      <a:alpha val="65000"/>
                    </a:srgbClr>
                  </a:outerShdw>
                </a:effectLst>
                <a:latin typeface="Monotype Corsiva" pitchFamily="66" charset="0"/>
              </a:rPr>
              <a:t>Дякую</a:t>
            </a:r>
            <a:r>
              <a:rPr lang="ru-RU" sz="8000" b="1" cap="none" spc="50" dirty="0" smtClean="0">
                <a:ln w="11430"/>
                <a:solidFill>
                  <a:srgbClr val="F60000"/>
                </a:solidFill>
                <a:effectLst>
                  <a:outerShdw blurRad="76200" dist="50800" dir="5400000" algn="tl" rotWithShape="0">
                    <a:srgbClr val="000000">
                      <a:alpha val="65000"/>
                    </a:srgbClr>
                  </a:outerShdw>
                </a:effectLst>
                <a:latin typeface="Monotype Corsiva" pitchFamily="66" charset="0"/>
              </a:rPr>
              <a:t> за </a:t>
            </a:r>
            <a:r>
              <a:rPr lang="ru-RU" sz="8000" b="1" cap="none" spc="50" dirty="0" err="1" smtClean="0">
                <a:ln w="11430"/>
                <a:solidFill>
                  <a:srgbClr val="F60000"/>
                </a:solidFill>
                <a:effectLst>
                  <a:outerShdw blurRad="76200" dist="50800" dir="5400000" algn="tl" rotWithShape="0">
                    <a:srgbClr val="000000">
                      <a:alpha val="65000"/>
                    </a:srgbClr>
                  </a:outerShdw>
                </a:effectLst>
                <a:latin typeface="Monotype Corsiva" pitchFamily="66" charset="0"/>
              </a:rPr>
              <a:t>увагу</a:t>
            </a:r>
            <a:r>
              <a:rPr lang="en-US" sz="8000" b="1" cap="none" spc="50" dirty="0" smtClean="0">
                <a:ln w="11430"/>
                <a:solidFill>
                  <a:srgbClr val="F60000"/>
                </a:solidFill>
                <a:effectLst>
                  <a:outerShdw blurRad="76200" dist="50800" dir="5400000" algn="tl" rotWithShape="0">
                    <a:srgbClr val="000000">
                      <a:alpha val="65000"/>
                    </a:srgbClr>
                  </a:outerShdw>
                </a:effectLst>
                <a:latin typeface="Monotype Corsiva" pitchFamily="66" charset="0"/>
              </a:rPr>
              <a:t>!</a:t>
            </a:r>
            <a:endParaRPr lang="ru-RU" sz="8000" b="1" cap="none" spc="50" dirty="0">
              <a:ln w="11430"/>
              <a:solidFill>
                <a:srgbClr val="F60000"/>
              </a:solidFill>
              <a:effectLst>
                <a:outerShdw blurRad="76200" dist="50800" dir="5400000" algn="tl" rotWithShape="0">
                  <a:srgbClr val="000000">
                    <a:alpha val="65000"/>
                  </a:srgbClr>
                </a:outerShdw>
              </a:effectLst>
              <a:latin typeface="Monotype Corsiva" pitchFamily="66"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strips(downLeft)">
                                      <p:cBhvr>
                                        <p:cTn id="7" dur="2000"/>
                                        <p:tgtEl>
                                          <p:spTgt spid="34818"/>
                                        </p:tgtEl>
                                      </p:cBhvr>
                                    </p:animEffect>
                                  </p:childTnLst>
                                </p:cTn>
                              </p:par>
                              <p:par>
                                <p:cTn id="8" presetID="18" presetClass="entr" presetSubtype="12"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strips(downLeft)">
                                      <p:cBhvr>
                                        <p:cTn id="10"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533547" y="1311246"/>
            <a:ext cx="7663181" cy="1154162"/>
          </a:xfrm>
          <a:prstGeom prst="rect">
            <a:avLst/>
          </a:prstGeom>
          <a:noFill/>
        </p:spPr>
        <p:txBody>
          <a:bodyPr wrap="square" lIns="91440" tIns="45720" rIns="91440" bIns="45720">
            <a:spAutoFit/>
          </a:bodyPr>
          <a:lstStyle/>
          <a:p>
            <a:pPr>
              <a:buFont typeface="Wingdings" pitchFamily="2" charset="2"/>
              <a:buChar char="Ø"/>
            </a:pPr>
            <a:r>
              <a:rPr lang="uk-UA"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en-US"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uk.wikipedia.org</a:t>
            </a:r>
            <a:endParaRPr lang="uk-UA"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endParaRPr>
          </a:p>
          <a:p>
            <a:pPr>
              <a:buFont typeface="Wingdings" pitchFamily="2" charset="2"/>
              <a:buChar char="Ø"/>
            </a:pPr>
            <a:r>
              <a:rPr lang="uk-UA"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en-US"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ostriv.in.ua</a:t>
            </a:r>
            <a:endParaRPr lang="uk-UA"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endParaRPr>
          </a:p>
          <a:p>
            <a:pPr>
              <a:buFont typeface="Wingdings" pitchFamily="2" charset="2"/>
              <a:buChar char="Ø"/>
            </a:pPr>
            <a:r>
              <a:rPr lang="uk-UA"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en-US"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ukrreferat.com</a:t>
            </a:r>
            <a:endParaRPr lang="uk-UA"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endParaRPr>
          </a:p>
          <a:p>
            <a:endParaRPr lang="uk-UA" sz="1500" b="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endParaRPr>
          </a:p>
        </p:txBody>
      </p:sp>
      <p:sp>
        <p:nvSpPr>
          <p:cNvPr id="4" name="Прямоугольник 3"/>
          <p:cNvSpPr/>
          <p:nvPr/>
        </p:nvSpPr>
        <p:spPr>
          <a:xfrm>
            <a:off x="1533547" y="434934"/>
            <a:ext cx="7610454" cy="861774"/>
          </a:xfrm>
          <a:prstGeom prst="rect">
            <a:avLst/>
          </a:prstGeom>
        </p:spPr>
        <p:style>
          <a:lnRef idx="0">
            <a:scrgbClr r="0" g="0" b="0"/>
          </a:lnRef>
          <a:fillRef idx="1001">
            <a:schemeClr val="dk1"/>
          </a:fillRef>
          <a:effectRef idx="0">
            <a:scrgbClr r="0" g="0" b="0"/>
          </a:effectRef>
          <a:fontRef idx="major"/>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uk-UA" sz="5000" spc="50" dirty="0" smtClean="0">
                <a:ln w="11430"/>
                <a:gradFill flip="none" rotWithShape="1">
                  <a:gsLst>
                    <a:gs pos="0">
                      <a:srgbClr val="07A58B">
                        <a:shade val="30000"/>
                        <a:satMod val="115000"/>
                      </a:srgbClr>
                    </a:gs>
                    <a:gs pos="50000">
                      <a:srgbClr val="07A58B">
                        <a:shade val="67500"/>
                        <a:satMod val="115000"/>
                      </a:srgbClr>
                    </a:gs>
                    <a:gs pos="100000">
                      <a:srgbClr val="07A58B">
                        <a:shade val="100000"/>
                        <a:satMod val="115000"/>
                      </a:srgbClr>
                    </a:gs>
                  </a:gsLst>
                  <a:lin ang="16200000" scaled="1"/>
                  <a:tileRect/>
                </a:gradFill>
                <a:effectLst>
                  <a:glow rad="101600">
                    <a:schemeClr val="accent1">
                      <a:satMod val="175000"/>
                      <a:alpha val="40000"/>
                    </a:schemeClr>
                  </a:glow>
                  <a:outerShdw blurRad="76200" dist="50800" dir="5400000" algn="tl" rotWithShape="0">
                    <a:srgbClr val="000000">
                      <a:alpha val="65000"/>
                    </a:srgbClr>
                  </a:outerShdw>
                </a:effectLst>
                <a:latin typeface="Candara" pitchFamily="34" charset="0"/>
              </a:rPr>
              <a:t>Джерела</a:t>
            </a:r>
            <a:endParaRPr lang="uk-UA" sz="5000" cap="none" spc="50" dirty="0">
              <a:ln w="11430"/>
              <a:gradFill flip="none" rotWithShape="1">
                <a:gsLst>
                  <a:gs pos="0">
                    <a:srgbClr val="07A58B">
                      <a:shade val="30000"/>
                      <a:satMod val="115000"/>
                    </a:srgbClr>
                  </a:gs>
                  <a:gs pos="50000">
                    <a:srgbClr val="07A58B">
                      <a:shade val="67500"/>
                      <a:satMod val="115000"/>
                    </a:srgbClr>
                  </a:gs>
                  <a:gs pos="100000">
                    <a:srgbClr val="07A58B">
                      <a:shade val="100000"/>
                      <a:satMod val="115000"/>
                    </a:srgbClr>
                  </a:gs>
                </a:gsLst>
                <a:lin ang="16200000" scaled="1"/>
                <a:tileRect/>
              </a:gradFill>
              <a:effectLst>
                <a:glow rad="101600">
                  <a:schemeClr val="accent1">
                    <a:satMod val="175000"/>
                    <a:alpha val="40000"/>
                  </a:schemeClr>
                </a:glow>
                <a:outerShdw blurRad="76200" dist="50800" dir="5400000" algn="tl" rotWithShape="0">
                  <a:srgbClr val="000000">
                    <a:alpha val="65000"/>
                  </a:srgbClr>
                </a:outerShdw>
              </a:effectLst>
              <a:latin typeface="Candara" pitchFamily="34"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33547" y="1296708"/>
            <a:ext cx="7610453" cy="5170646"/>
          </a:xfrm>
          <a:prstGeom prst="rect">
            <a:avLst/>
          </a:prstGeom>
          <a:noFill/>
        </p:spPr>
        <p:txBody>
          <a:bodyPr wrap="square" lIns="91440" tIns="45720" rIns="91440" bIns="45720">
            <a:spAutoFit/>
          </a:bodyPr>
          <a:lstStyle/>
          <a:p>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Птахи(</a:t>
            </a:r>
            <a:r>
              <a:rPr lang="en-US" sz="150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Aves)</a:t>
            </a:r>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  клас хребетних, що об'єднує тварин, які різняться від всіх інших тварин наявністю пір'яного покриву. Птахи розповсюджені по всьому світу, досить різноманітні і легко доступні для спостереження. Оскільки птахи добре помітні, вони можуть служити зручним індикатором стану оточуючого середовища. Якщо вони процвітають, то і середовище сприятливе. Якщо ж їх чисельність скорочується і вони не можуть нормально розмножуватись, стан середовища вимагає покращення.</a:t>
            </a:r>
          </a:p>
          <a:p>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Анатомія птахів </a:t>
            </a:r>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фізіологічна </a:t>
            </a:r>
          </a:p>
          <a:p>
            <a:r>
              <a:rPr lang="uk-UA" sz="1500" b="0" dirty="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структура тіла птахів, що </a:t>
            </a:r>
            <a:r>
              <a:rPr lang="uk-UA" sz="1500" b="0" cap="none" spc="0" dirty="0" err="1"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характ-</a:t>
            </a:r>
            <a:endPar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endParaRPr>
          </a:p>
          <a:p>
            <a:r>
              <a:rPr lang="uk-UA" sz="1500" b="0" dirty="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cap="none" spc="0" dirty="0" err="1"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еризується</a:t>
            </a:r>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унікальними </a:t>
            </a:r>
            <a:r>
              <a:rPr lang="uk-UA" sz="1500" b="0" cap="none" spc="0" dirty="0" err="1"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адопта-</a:t>
            </a:r>
            <a:endPar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endParaRPr>
          </a:p>
          <a:p>
            <a:r>
              <a:rPr lang="uk-UA" sz="1500" b="0" dirty="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cap="none" spc="0" dirty="0" err="1"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ціями</a:t>
            </a:r>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перш за все призначеними </a:t>
            </a:r>
          </a:p>
          <a:p>
            <a:r>
              <a:rPr lang="uk-UA" sz="1500" b="0" dirty="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для польоту. Птахи розвинули не </a:t>
            </a:r>
          </a:p>
          <a:p>
            <a:r>
              <a:rPr lang="uk-UA" sz="1500" b="0" dirty="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тільки скелет та легені, але потужну </a:t>
            </a:r>
          </a:p>
          <a:p>
            <a:r>
              <a:rPr lang="uk-UA" sz="1500" b="0" dirty="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м'язову систему, системи </a:t>
            </a:r>
            <a:r>
              <a:rPr lang="uk-UA" sz="1500" b="0" cap="none" spc="0" dirty="0" err="1"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крово-</a:t>
            </a:r>
            <a:endPar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endParaRPr>
          </a:p>
          <a:p>
            <a:r>
              <a:rPr lang="uk-UA" sz="1500" b="0" dirty="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обігу і дихання, пристосовані до </a:t>
            </a:r>
          </a:p>
          <a:p>
            <a:r>
              <a:rPr lang="uk-UA" sz="1500" b="0" dirty="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високого метаболічного рівня та </a:t>
            </a:r>
          </a:p>
          <a:p>
            <a:r>
              <a:rPr lang="uk-UA" sz="1500" b="0" dirty="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високої швидкості постачання </a:t>
            </a:r>
          </a:p>
          <a:p>
            <a:r>
              <a:rPr lang="uk-UA" sz="1500" b="0" dirty="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кисню, що дозволяють птахам </a:t>
            </a:r>
          </a:p>
          <a:p>
            <a:r>
              <a:rPr lang="uk-UA" sz="1500" b="0" dirty="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літати. Розвиток дзьобу також </a:t>
            </a:r>
          </a:p>
          <a:p>
            <a:r>
              <a:rPr lang="uk-UA" sz="1500" b="0" dirty="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привів до утворення характерної </a:t>
            </a:r>
          </a:p>
          <a:p>
            <a:r>
              <a:rPr lang="uk-UA" sz="1500" b="0" dirty="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травної системи. Всі ці анатомічні спеціалізації привели до виділення птахів у традиційних і все ще поширених системах класифікації до окремого класу хребетних.</a:t>
            </a:r>
            <a:endParaRPr lang="uk-UA" sz="1500" b="0" cap="none" spc="0" dirty="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endParaRPr>
          </a:p>
        </p:txBody>
      </p:sp>
      <p:sp>
        <p:nvSpPr>
          <p:cNvPr id="6" name="Прямоугольник 5"/>
          <p:cNvSpPr/>
          <p:nvPr/>
        </p:nvSpPr>
        <p:spPr>
          <a:xfrm>
            <a:off x="1533547" y="434934"/>
            <a:ext cx="7610454" cy="861774"/>
          </a:xfrm>
          <a:prstGeom prst="rect">
            <a:avLst/>
          </a:prstGeom>
        </p:spPr>
        <p:style>
          <a:lnRef idx="0">
            <a:scrgbClr r="0" g="0" b="0"/>
          </a:lnRef>
          <a:fillRef idx="1001">
            <a:schemeClr val="dk1"/>
          </a:fillRef>
          <a:effectRef idx="0">
            <a:scrgbClr r="0" g="0" b="0"/>
          </a:effectRef>
          <a:fontRef idx="major"/>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uk-UA" sz="5000" spc="50" dirty="0" smtClean="0">
                <a:ln w="11430"/>
                <a:gradFill flip="none" rotWithShape="1">
                  <a:gsLst>
                    <a:gs pos="0">
                      <a:srgbClr val="07A58B">
                        <a:shade val="30000"/>
                        <a:satMod val="115000"/>
                      </a:srgbClr>
                    </a:gs>
                    <a:gs pos="50000">
                      <a:srgbClr val="07A58B">
                        <a:shade val="67500"/>
                        <a:satMod val="115000"/>
                      </a:srgbClr>
                    </a:gs>
                    <a:gs pos="100000">
                      <a:srgbClr val="07A58B">
                        <a:shade val="100000"/>
                        <a:satMod val="115000"/>
                      </a:srgbClr>
                    </a:gs>
                  </a:gsLst>
                  <a:lin ang="16200000" scaled="1"/>
                  <a:tileRect/>
                </a:gradFill>
                <a:effectLst>
                  <a:glow rad="101600">
                    <a:schemeClr val="accent1">
                      <a:satMod val="175000"/>
                      <a:alpha val="40000"/>
                    </a:schemeClr>
                  </a:glow>
                  <a:outerShdw blurRad="76200" dist="50800" dir="5400000" algn="tl" rotWithShape="0">
                    <a:srgbClr val="000000">
                      <a:alpha val="65000"/>
                    </a:srgbClr>
                  </a:outerShdw>
                </a:effectLst>
                <a:latin typeface="Candara" pitchFamily="34" charset="0"/>
              </a:rPr>
              <a:t>Загальна характеристика</a:t>
            </a:r>
            <a:endParaRPr lang="uk-UA" sz="5000" cap="none" spc="50" dirty="0">
              <a:ln w="11430"/>
              <a:gradFill flip="none" rotWithShape="1">
                <a:gsLst>
                  <a:gs pos="0">
                    <a:srgbClr val="07A58B">
                      <a:shade val="30000"/>
                      <a:satMod val="115000"/>
                    </a:srgbClr>
                  </a:gs>
                  <a:gs pos="50000">
                    <a:srgbClr val="07A58B">
                      <a:shade val="67500"/>
                      <a:satMod val="115000"/>
                    </a:srgbClr>
                  </a:gs>
                  <a:gs pos="100000">
                    <a:srgbClr val="07A58B">
                      <a:shade val="100000"/>
                      <a:satMod val="115000"/>
                    </a:srgbClr>
                  </a:gs>
                </a:gsLst>
                <a:lin ang="16200000" scaled="1"/>
                <a:tileRect/>
              </a:gradFill>
              <a:effectLst>
                <a:glow rad="101600">
                  <a:schemeClr val="accent1">
                    <a:satMod val="175000"/>
                    <a:alpha val="40000"/>
                  </a:schemeClr>
                </a:glow>
                <a:outerShdw blurRad="76200" dist="50800" dir="5400000" algn="tl" rotWithShape="0">
                  <a:srgbClr val="000000">
                    <a:alpha val="65000"/>
                  </a:srgbClr>
                </a:outerShdw>
              </a:effectLst>
              <a:latin typeface="Candara" pitchFamily="34" charset="0"/>
            </a:endParaRPr>
          </a:p>
        </p:txBody>
      </p:sp>
      <p:pic>
        <p:nvPicPr>
          <p:cNvPr id="23555" name="Picture 3" descr="D:\Аня ;)\Школа\Биология\800px-Passer_domesticus2.jpg"/>
          <p:cNvPicPr>
            <a:picLocks noChangeAspect="1" noChangeArrowheads="1"/>
          </p:cNvPicPr>
          <p:nvPr/>
        </p:nvPicPr>
        <p:blipFill>
          <a:blip r:embed="rId2"/>
          <a:srcRect/>
          <a:stretch>
            <a:fillRect/>
          </a:stretch>
        </p:blipFill>
        <p:spPr bwMode="auto">
          <a:xfrm>
            <a:off x="1614447" y="2881305"/>
            <a:ext cx="4332876" cy="2924691"/>
          </a:xfrm>
          <a:prstGeom prst="rect">
            <a:avLst/>
          </a:prstGeom>
          <a:noFill/>
          <a:ln>
            <a:solidFill>
              <a:schemeClr val="accent4">
                <a:lumMod val="10000"/>
              </a:schemeClr>
            </a:solidFill>
          </a:ln>
          <a:effectLst>
            <a:outerShdw blurRad="50800" dist="38100" dir="2700000" algn="tl" rotWithShape="0">
              <a:prstClr val="black">
                <a:alpha val="40000"/>
              </a:prstClr>
            </a:outerShdw>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1000"/>
                                        <p:tgtEl>
                                          <p:spTgt spid="7"/>
                                        </p:tgtEl>
                                      </p:cBhvr>
                                    </p:animEffect>
                                  </p:childTnLst>
                                </p:cTn>
                              </p:par>
                            </p:childTnLst>
                          </p:cTn>
                        </p:par>
                        <p:par>
                          <p:cTn id="15" fill="hold">
                            <p:stCondLst>
                              <p:cond delay="1500"/>
                            </p:stCondLst>
                            <p:childTnLst>
                              <p:par>
                                <p:cTn id="16" presetID="30" presetClass="entr" presetSubtype="0" fill="hold" nodeType="afterEffect">
                                  <p:stCondLst>
                                    <p:cond delay="0"/>
                                  </p:stCondLst>
                                  <p:childTnLst>
                                    <p:set>
                                      <p:cBhvr>
                                        <p:cTn id="17" dur="1" fill="hold">
                                          <p:stCondLst>
                                            <p:cond delay="0"/>
                                          </p:stCondLst>
                                        </p:cTn>
                                        <p:tgtEl>
                                          <p:spTgt spid="23555"/>
                                        </p:tgtEl>
                                        <p:attrNameLst>
                                          <p:attrName>style.visibility</p:attrName>
                                        </p:attrNameLst>
                                      </p:cBhvr>
                                      <p:to>
                                        <p:strVal val="visible"/>
                                      </p:to>
                                    </p:set>
                                    <p:animEffect transition="in" filter="fade">
                                      <p:cBhvr>
                                        <p:cTn id="18" dur="400" decel="100000"/>
                                        <p:tgtEl>
                                          <p:spTgt spid="23555"/>
                                        </p:tgtEl>
                                      </p:cBhvr>
                                    </p:animEffect>
                                    <p:anim calcmode="lin" valueType="num">
                                      <p:cBhvr>
                                        <p:cTn id="19" dur="400" decel="100000" fill="hold"/>
                                        <p:tgtEl>
                                          <p:spTgt spid="23555"/>
                                        </p:tgtEl>
                                        <p:attrNameLst>
                                          <p:attrName>style.rotation</p:attrName>
                                        </p:attrNameLst>
                                      </p:cBhvr>
                                      <p:tavLst>
                                        <p:tav tm="0">
                                          <p:val>
                                            <p:fltVal val="-90"/>
                                          </p:val>
                                        </p:tav>
                                        <p:tav tm="100000">
                                          <p:val>
                                            <p:fltVal val="0"/>
                                          </p:val>
                                        </p:tav>
                                      </p:tavLst>
                                    </p:anim>
                                    <p:anim calcmode="lin" valueType="num">
                                      <p:cBhvr>
                                        <p:cTn id="20" dur="400" decel="100000" fill="hold"/>
                                        <p:tgtEl>
                                          <p:spTgt spid="23555"/>
                                        </p:tgtEl>
                                        <p:attrNameLst>
                                          <p:attrName>ppt_x</p:attrName>
                                        </p:attrNameLst>
                                      </p:cBhvr>
                                      <p:tavLst>
                                        <p:tav tm="0">
                                          <p:val>
                                            <p:strVal val="#ppt_x+0.4"/>
                                          </p:val>
                                        </p:tav>
                                        <p:tav tm="100000">
                                          <p:val>
                                            <p:strVal val="#ppt_x-0.05"/>
                                          </p:val>
                                        </p:tav>
                                      </p:tavLst>
                                    </p:anim>
                                    <p:anim calcmode="lin" valueType="num">
                                      <p:cBhvr>
                                        <p:cTn id="21" dur="400" decel="100000" fill="hold"/>
                                        <p:tgtEl>
                                          <p:spTgt spid="23555"/>
                                        </p:tgtEl>
                                        <p:attrNameLst>
                                          <p:attrName>ppt_y</p:attrName>
                                        </p:attrNameLst>
                                      </p:cBhvr>
                                      <p:tavLst>
                                        <p:tav tm="0">
                                          <p:val>
                                            <p:strVal val="#ppt_y-0.4"/>
                                          </p:val>
                                        </p:tav>
                                        <p:tav tm="100000">
                                          <p:val>
                                            <p:strVal val="#ppt_y+0.1"/>
                                          </p:val>
                                        </p:tav>
                                      </p:tavLst>
                                    </p:anim>
                                    <p:anim calcmode="lin" valueType="num">
                                      <p:cBhvr>
                                        <p:cTn id="22" dur="100" accel="100000" fill="hold">
                                          <p:stCondLst>
                                            <p:cond delay="400"/>
                                          </p:stCondLst>
                                        </p:cTn>
                                        <p:tgtEl>
                                          <p:spTgt spid="23555"/>
                                        </p:tgtEl>
                                        <p:attrNameLst>
                                          <p:attrName>ppt_x</p:attrName>
                                        </p:attrNameLst>
                                      </p:cBhvr>
                                      <p:tavLst>
                                        <p:tav tm="0">
                                          <p:val>
                                            <p:strVal val="#ppt_x-0.05"/>
                                          </p:val>
                                        </p:tav>
                                        <p:tav tm="100000">
                                          <p:val>
                                            <p:strVal val="#ppt_x"/>
                                          </p:val>
                                        </p:tav>
                                      </p:tavLst>
                                    </p:anim>
                                    <p:anim calcmode="lin" valueType="num">
                                      <p:cBhvr>
                                        <p:cTn id="23" dur="100" accel="100000" fill="hold">
                                          <p:stCondLst>
                                            <p:cond delay="400"/>
                                          </p:stCondLst>
                                        </p:cTn>
                                        <p:tgtEl>
                                          <p:spTgt spid="2355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533547" y="434934"/>
            <a:ext cx="7610454" cy="861774"/>
          </a:xfrm>
          <a:prstGeom prst="rect">
            <a:avLst/>
          </a:prstGeom>
        </p:spPr>
        <p:style>
          <a:lnRef idx="0">
            <a:scrgbClr r="0" g="0" b="0"/>
          </a:lnRef>
          <a:fillRef idx="1001">
            <a:schemeClr val="dk1"/>
          </a:fillRef>
          <a:effectRef idx="0">
            <a:scrgbClr r="0" g="0" b="0"/>
          </a:effectRef>
          <a:fontRef idx="major"/>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uk-UA" sz="5000" spc="50" dirty="0" smtClean="0">
                <a:ln w="11430"/>
                <a:gradFill flip="none" rotWithShape="1">
                  <a:gsLst>
                    <a:gs pos="0">
                      <a:srgbClr val="07A58B">
                        <a:shade val="30000"/>
                        <a:satMod val="115000"/>
                      </a:srgbClr>
                    </a:gs>
                    <a:gs pos="50000">
                      <a:srgbClr val="07A58B">
                        <a:shade val="67500"/>
                        <a:satMod val="115000"/>
                      </a:srgbClr>
                    </a:gs>
                    <a:gs pos="100000">
                      <a:srgbClr val="07A58B">
                        <a:shade val="100000"/>
                        <a:satMod val="115000"/>
                      </a:srgbClr>
                    </a:gs>
                  </a:gsLst>
                  <a:lin ang="16200000" scaled="1"/>
                  <a:tileRect/>
                </a:gradFill>
                <a:effectLst>
                  <a:glow rad="101600">
                    <a:schemeClr val="accent1">
                      <a:satMod val="175000"/>
                      <a:alpha val="40000"/>
                    </a:schemeClr>
                  </a:glow>
                  <a:outerShdw blurRad="76200" dist="50800" dir="5400000" algn="tl" rotWithShape="0">
                    <a:srgbClr val="000000">
                      <a:alpha val="65000"/>
                    </a:srgbClr>
                  </a:outerShdw>
                </a:effectLst>
                <a:latin typeface="Candara" pitchFamily="34" charset="0"/>
              </a:rPr>
              <a:t>Скелет</a:t>
            </a:r>
            <a:endParaRPr lang="uk-UA" sz="5000" cap="none" spc="50" dirty="0">
              <a:ln w="11430"/>
              <a:gradFill flip="none" rotWithShape="1">
                <a:gsLst>
                  <a:gs pos="0">
                    <a:srgbClr val="07A58B">
                      <a:shade val="30000"/>
                      <a:satMod val="115000"/>
                    </a:srgbClr>
                  </a:gs>
                  <a:gs pos="50000">
                    <a:srgbClr val="07A58B">
                      <a:shade val="67500"/>
                      <a:satMod val="115000"/>
                    </a:srgbClr>
                  </a:gs>
                  <a:gs pos="100000">
                    <a:srgbClr val="07A58B">
                      <a:shade val="100000"/>
                      <a:satMod val="115000"/>
                    </a:srgbClr>
                  </a:gs>
                </a:gsLst>
                <a:lin ang="16200000" scaled="1"/>
                <a:tileRect/>
              </a:gradFill>
              <a:effectLst>
                <a:glow rad="101600">
                  <a:schemeClr val="accent1">
                    <a:satMod val="175000"/>
                    <a:alpha val="40000"/>
                  </a:schemeClr>
                </a:glow>
                <a:outerShdw blurRad="76200" dist="50800" dir="5400000" algn="tl" rotWithShape="0">
                  <a:srgbClr val="000000">
                    <a:alpha val="65000"/>
                  </a:srgbClr>
                </a:outerShdw>
              </a:effectLst>
              <a:latin typeface="Candara" pitchFamily="34" charset="0"/>
            </a:endParaRPr>
          </a:p>
        </p:txBody>
      </p:sp>
      <p:sp>
        <p:nvSpPr>
          <p:cNvPr id="6" name="Прямоугольник 5"/>
          <p:cNvSpPr/>
          <p:nvPr/>
        </p:nvSpPr>
        <p:spPr>
          <a:xfrm>
            <a:off x="1533547" y="1296708"/>
            <a:ext cx="7610453" cy="5401479"/>
          </a:xfrm>
          <a:prstGeom prst="rect">
            <a:avLst/>
          </a:prstGeom>
          <a:noFill/>
        </p:spPr>
        <p:txBody>
          <a:bodyPr wrap="square" lIns="91440" tIns="45720" rIns="91440" bIns="45720">
            <a:spAutoFit/>
          </a:bodyPr>
          <a:lstStyle/>
          <a:p>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Скелет</a:t>
            </a:r>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птахів характеризується дивовижною легкістю і жорсткістю. Його полегшення досягається завдяки редукції ряду елементів, особливо в кінцівках, і появі всередині певних кісток </a:t>
            </a:r>
            <a:r>
              <a:rPr lang="uk-UA" sz="1500" b="0" cap="none" spc="0" dirty="0" err="1"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повітроносних</a:t>
            </a:r>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порожнин. Жорсткість забезпечується зростанням багатьох структур.</a:t>
            </a:r>
          </a:p>
          <a:p>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Заради зручності опису виділяють осьовий скелет та скелет кінцівок. Перший включає череп, хребет, ребра та грудину. Другий утворений дугоподібними плечовим і тазовим поясами та приєднаними до них кістками вільних кінцівок передньої і задньої.</a:t>
            </a:r>
          </a:p>
          <a:p>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u="sng"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Череп</a:t>
            </a:r>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Для черепу птахів характерні величезні очні западини, що відповідають надзвичайно великим очам цих тварин. Мозковий відділ прилягає до очних западин ззаду і ніби витіснений ними. Сильно виступаючі вперед кістки утворюють беззубі верхню та нижню щелепи, які відповідають наддзьобку і піддзьобку. Вушний отвір розміщений під нижнім краєм очної западини майже впритул до неї. На відміну від верхньої щелепи людини, у птахів вона рухома завдяки особливому шарнірному приєднанню до мозкового відділу.</a:t>
            </a:r>
          </a:p>
          <a:p>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u="sng"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Хребет</a:t>
            </a:r>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складений із численних дрібних кісточок, що мають назву хребців і розміщені в ряд від основи черепа до кінчика хвоста. В шийному відділі вони відокремлені, рухомі і в крайньому разі більш чисельні, ніж у людини і більшості ссавців. Як наслідок птах може згинати шию майже в будь-якому напрямку. У грудному відділі хребці з'єднано із ребрами і, як правило, міцно зрощені між собою, а в районі тазу злиті в єдину довгу кіску - складні крижі. Таким чином, птахам властива надзвичайно жорстка спина. Решта хребців - хвостові - рухомі за виключенням декількох останніх, що злиті в єдину кістку,  яка нагадує за формою леміш плугу і є скелетною опорою для довгих рульових пір'їн хвоста.</a:t>
            </a:r>
            <a:endParaRPr lang="uk-UA" sz="1500" b="0" cap="none" spc="0" dirty="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endParaRP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33547" y="434934"/>
            <a:ext cx="7610454" cy="861774"/>
          </a:xfrm>
          <a:prstGeom prst="rect">
            <a:avLst/>
          </a:prstGeom>
        </p:spPr>
        <p:style>
          <a:lnRef idx="0">
            <a:scrgbClr r="0" g="0" b="0"/>
          </a:lnRef>
          <a:fillRef idx="1001">
            <a:schemeClr val="dk1"/>
          </a:fillRef>
          <a:effectRef idx="0">
            <a:scrgbClr r="0" g="0" b="0"/>
          </a:effectRef>
          <a:fontRef idx="major"/>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uk-UA" sz="5000" spc="50" dirty="0" smtClean="0">
                <a:ln w="11430"/>
                <a:gradFill flip="none" rotWithShape="1">
                  <a:gsLst>
                    <a:gs pos="0">
                      <a:srgbClr val="07A58B">
                        <a:shade val="30000"/>
                        <a:satMod val="115000"/>
                      </a:srgbClr>
                    </a:gs>
                    <a:gs pos="50000">
                      <a:srgbClr val="07A58B">
                        <a:shade val="67500"/>
                        <a:satMod val="115000"/>
                      </a:srgbClr>
                    </a:gs>
                    <a:gs pos="100000">
                      <a:srgbClr val="07A58B">
                        <a:shade val="100000"/>
                        <a:satMod val="115000"/>
                      </a:srgbClr>
                    </a:gs>
                  </a:gsLst>
                  <a:lin ang="16200000" scaled="1"/>
                  <a:tileRect/>
                </a:gradFill>
                <a:effectLst>
                  <a:glow rad="101600">
                    <a:schemeClr val="accent1">
                      <a:satMod val="175000"/>
                      <a:alpha val="40000"/>
                    </a:schemeClr>
                  </a:glow>
                  <a:outerShdw blurRad="76200" dist="50800" dir="5400000" algn="tl" rotWithShape="0">
                    <a:srgbClr val="000000">
                      <a:alpha val="65000"/>
                    </a:srgbClr>
                  </a:outerShdw>
                </a:effectLst>
                <a:latin typeface="Candara" pitchFamily="34" charset="0"/>
              </a:rPr>
              <a:t>Скелет</a:t>
            </a:r>
            <a:endParaRPr lang="uk-UA" sz="5000" cap="none" spc="50" dirty="0">
              <a:ln w="11430"/>
              <a:gradFill flip="none" rotWithShape="1">
                <a:gsLst>
                  <a:gs pos="0">
                    <a:srgbClr val="07A58B">
                      <a:shade val="30000"/>
                      <a:satMod val="115000"/>
                    </a:srgbClr>
                  </a:gs>
                  <a:gs pos="50000">
                    <a:srgbClr val="07A58B">
                      <a:shade val="67500"/>
                      <a:satMod val="115000"/>
                    </a:srgbClr>
                  </a:gs>
                  <a:gs pos="100000">
                    <a:srgbClr val="07A58B">
                      <a:shade val="100000"/>
                      <a:satMod val="115000"/>
                    </a:srgbClr>
                  </a:gs>
                </a:gsLst>
                <a:lin ang="16200000" scaled="1"/>
                <a:tileRect/>
              </a:gradFill>
              <a:effectLst>
                <a:glow rad="101600">
                  <a:schemeClr val="accent1">
                    <a:satMod val="175000"/>
                    <a:alpha val="40000"/>
                  </a:schemeClr>
                </a:glow>
                <a:outerShdw blurRad="76200" dist="50800" dir="5400000" algn="tl" rotWithShape="0">
                  <a:srgbClr val="000000">
                    <a:alpha val="65000"/>
                  </a:srgbClr>
                </a:outerShdw>
              </a:effectLst>
              <a:latin typeface="Candara" pitchFamily="34" charset="0"/>
            </a:endParaRPr>
          </a:p>
        </p:txBody>
      </p:sp>
      <p:sp>
        <p:nvSpPr>
          <p:cNvPr id="5" name="Прямоугольник 4"/>
          <p:cNvSpPr/>
          <p:nvPr/>
        </p:nvSpPr>
        <p:spPr>
          <a:xfrm>
            <a:off x="1533547" y="1296708"/>
            <a:ext cx="7610453" cy="5632311"/>
          </a:xfrm>
          <a:prstGeom prst="rect">
            <a:avLst/>
          </a:prstGeom>
          <a:noFill/>
        </p:spPr>
        <p:txBody>
          <a:bodyPr wrap="square" lIns="91440" tIns="45720" rIns="91440" bIns="45720">
            <a:spAutoFit/>
          </a:bodyPr>
          <a:lstStyle/>
          <a:p>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u="sng"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Грудна клітка</a:t>
            </a:r>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Ребра разом із грудними хребцями </a:t>
            </a:r>
          </a:p>
          <a:p>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і грудиною оточують і захищають ззовні серце та </a:t>
            </a:r>
          </a:p>
          <a:p>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легені. У всіх літаючих птахів грудина дуже широка, </a:t>
            </a:r>
          </a:p>
          <a:p>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розросла у кіль для прикріплення головних </a:t>
            </a:r>
            <a:r>
              <a:rPr lang="uk-UA" sz="1500" b="0" cap="none" spc="0" dirty="0" err="1"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літаль-</a:t>
            </a:r>
            <a:endPar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endParaRPr>
          </a:p>
          <a:p>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них м'язів. Як правило, чим він більший, тим </a:t>
            </a:r>
            <a:r>
              <a:rPr lang="uk-UA" sz="1500" b="0" cap="none" spc="0" dirty="0" err="1"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сильні-</a:t>
            </a:r>
            <a:endPar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endParaRPr>
          </a:p>
          <a:p>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ший політ. У зовсім нелітаючих птахів кіль відсутній.</a:t>
            </a:r>
          </a:p>
          <a:p>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u="sng"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Плечовий пояс</a:t>
            </a:r>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що з'єднує із осьовим скелетом </a:t>
            </a:r>
          </a:p>
          <a:p>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передню вільну кінцівку (крило), утворений з </a:t>
            </a:r>
            <a:r>
              <a:rPr lang="uk-UA" sz="1500" b="0" cap="none" spc="0" dirty="0" err="1"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шкіря-</a:t>
            </a:r>
            <a:endPar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endParaRPr>
          </a:p>
          <a:p>
            <a:r>
              <a:rPr lang="uk-UA" sz="1500" b="0" cap="none" spc="0" dirty="0" err="1"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ного</a:t>
            </a:r>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боку трьома кістками, розмішеними на зразок </a:t>
            </a:r>
          </a:p>
          <a:p>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триноги. Одна його ніжка, вороняча кістка, </a:t>
            </a:r>
            <a:r>
              <a:rPr lang="uk-UA" sz="1500" b="0" cap="none" spc="0" dirty="0" err="1"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впира-</a:t>
            </a:r>
            <a:endPar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endParaRPr>
          </a:p>
          <a:p>
            <a:r>
              <a:rPr lang="uk-UA" sz="1500" b="0" cap="none" spc="0" dirty="0" err="1"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ється</a:t>
            </a:r>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у грудину, друга, лопатка, лежить на ребрах, а третя, ключиця, злита із </a:t>
            </a:r>
            <a:r>
              <a:rPr lang="uk-UA" sz="1500" b="0" cap="none" spc="0" dirty="0" err="1"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проти-лежною</a:t>
            </a:r>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ключицею у тонку вилочку. Вороняча </a:t>
            </a:r>
            <a:r>
              <a:rPr lang="uk-UA" sz="1500" b="0" dirty="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к</a:t>
            </a:r>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істка і лопатка в місці зустрічі утворюють суглобову западину, в якій обертається голівка плечової кістки.</a:t>
            </a:r>
          </a:p>
          <a:p>
            <a:r>
              <a:rPr lang="uk-UA" sz="1500" b="0" dirty="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u="sng"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Крила</a:t>
            </a:r>
            <a:r>
              <a:rPr lang="uk-UA" sz="1500" b="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Кістки пташиного крила в принципі ті ж, що і в людській руці. Плечова кістка, єдина у верхньому відділі кінцівки, у ліктьовому суглобі з'єднана з двома кістками </a:t>
            </a:r>
            <a:r>
              <a:rPr lang="uk-UA" sz="1500" b="0" dirty="0" err="1"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пе-редпліччя</a:t>
            </a:r>
            <a:r>
              <a:rPr lang="uk-UA" sz="1500" b="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 променевою та ліктьовою. Нижче, тобто в кисті, численні елементи, які </a:t>
            </a:r>
            <a:r>
              <a:rPr lang="uk-UA" sz="1500" b="0" dirty="0" err="1"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при-сутні</a:t>
            </a:r>
            <a:r>
              <a:rPr lang="uk-UA" sz="1500" b="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у людини, у птахів злиті між собою або втрачені, так, що залишаються лише дві кісточки зап'ястка, одна велика п'ястково-зап'ясткова кістка, або пряжка, і 4 фалангові кісточки, що відповідають трьом пальцям. Крило птаха значно легше передньої кінцівки будь-якої наземної хребетної тварини близької за розміром. І справа не лише в тім, що кисть включає менше елементів, - довгі кістки передпліччя і плеча порожнисті, причому в плечовій знаходиться особливий повітряний мішок, що відносять до дихальної системи. Крило додатково полегшене відсутністю в ньому великих м'язів. Замість них його </a:t>
            </a:r>
            <a:r>
              <a:rPr lang="uk-UA" sz="1500" b="0" dirty="0" err="1"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голов-ні</a:t>
            </a:r>
            <a:r>
              <a:rPr lang="uk-UA" sz="1500" b="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рухи контролюють сухожилки сильно розвиненої мускулатури грудини.</a:t>
            </a:r>
          </a:p>
        </p:txBody>
      </p:sp>
      <p:pic>
        <p:nvPicPr>
          <p:cNvPr id="24578" name="Picture 2" descr="D:\Аня ;)\Школа\Биология\1128125_ooooooooooooooooooooooooooooo.jpg"/>
          <p:cNvPicPr>
            <a:picLocks noChangeAspect="1" noChangeArrowheads="1"/>
          </p:cNvPicPr>
          <p:nvPr/>
        </p:nvPicPr>
        <p:blipFill>
          <a:blip r:embed="rId2"/>
          <a:srcRect/>
          <a:stretch>
            <a:fillRect/>
          </a:stretch>
        </p:blipFill>
        <p:spPr bwMode="auto">
          <a:xfrm>
            <a:off x="6005571" y="1384272"/>
            <a:ext cx="2984502" cy="2238377"/>
          </a:xfrm>
          <a:prstGeom prst="rect">
            <a:avLst/>
          </a:prstGeom>
          <a:noFill/>
          <a:ln>
            <a:solidFill>
              <a:schemeClr val="accent4">
                <a:lumMod val="10000"/>
              </a:schemeClr>
            </a:solidFill>
          </a:ln>
          <a:effectLst>
            <a:outerShdw blurRad="50800" dist="38100" dir="2700000" algn="tl" rotWithShape="0">
              <a:prstClr val="black">
                <a:alpha val="40000"/>
              </a:prstClr>
            </a:outerShdw>
          </a:effectLst>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1000"/>
                                        <p:tgtEl>
                                          <p:spTgt spid="5"/>
                                        </p:tgtEl>
                                      </p:cBhvr>
                                    </p:animEffect>
                                  </p:childTnLst>
                                </p:cTn>
                              </p:par>
                            </p:childTnLst>
                          </p:cTn>
                        </p:par>
                        <p:par>
                          <p:cTn id="15" fill="hold">
                            <p:stCondLst>
                              <p:cond delay="1500"/>
                            </p:stCondLst>
                            <p:childTnLst>
                              <p:par>
                                <p:cTn id="16" presetID="30" presetClass="entr" presetSubtype="0" fill="hold" nodeType="afterEffect">
                                  <p:stCondLst>
                                    <p:cond delay="0"/>
                                  </p:stCondLst>
                                  <p:childTnLst>
                                    <p:set>
                                      <p:cBhvr>
                                        <p:cTn id="17" dur="1" fill="hold">
                                          <p:stCondLst>
                                            <p:cond delay="0"/>
                                          </p:stCondLst>
                                        </p:cTn>
                                        <p:tgtEl>
                                          <p:spTgt spid="24578"/>
                                        </p:tgtEl>
                                        <p:attrNameLst>
                                          <p:attrName>style.visibility</p:attrName>
                                        </p:attrNameLst>
                                      </p:cBhvr>
                                      <p:to>
                                        <p:strVal val="visible"/>
                                      </p:to>
                                    </p:set>
                                    <p:animEffect transition="in" filter="fade">
                                      <p:cBhvr>
                                        <p:cTn id="18" dur="400" decel="100000"/>
                                        <p:tgtEl>
                                          <p:spTgt spid="24578"/>
                                        </p:tgtEl>
                                      </p:cBhvr>
                                    </p:animEffect>
                                    <p:anim calcmode="lin" valueType="num">
                                      <p:cBhvr>
                                        <p:cTn id="19" dur="400" decel="100000" fill="hold"/>
                                        <p:tgtEl>
                                          <p:spTgt spid="24578"/>
                                        </p:tgtEl>
                                        <p:attrNameLst>
                                          <p:attrName>style.rotation</p:attrName>
                                        </p:attrNameLst>
                                      </p:cBhvr>
                                      <p:tavLst>
                                        <p:tav tm="0">
                                          <p:val>
                                            <p:fltVal val="-90"/>
                                          </p:val>
                                        </p:tav>
                                        <p:tav tm="100000">
                                          <p:val>
                                            <p:fltVal val="0"/>
                                          </p:val>
                                        </p:tav>
                                      </p:tavLst>
                                    </p:anim>
                                    <p:anim calcmode="lin" valueType="num">
                                      <p:cBhvr>
                                        <p:cTn id="20" dur="400" decel="100000" fill="hold"/>
                                        <p:tgtEl>
                                          <p:spTgt spid="24578"/>
                                        </p:tgtEl>
                                        <p:attrNameLst>
                                          <p:attrName>ppt_x</p:attrName>
                                        </p:attrNameLst>
                                      </p:cBhvr>
                                      <p:tavLst>
                                        <p:tav tm="0">
                                          <p:val>
                                            <p:strVal val="#ppt_x+0.4"/>
                                          </p:val>
                                        </p:tav>
                                        <p:tav tm="100000">
                                          <p:val>
                                            <p:strVal val="#ppt_x-0.05"/>
                                          </p:val>
                                        </p:tav>
                                      </p:tavLst>
                                    </p:anim>
                                    <p:anim calcmode="lin" valueType="num">
                                      <p:cBhvr>
                                        <p:cTn id="21" dur="400" decel="100000" fill="hold"/>
                                        <p:tgtEl>
                                          <p:spTgt spid="24578"/>
                                        </p:tgtEl>
                                        <p:attrNameLst>
                                          <p:attrName>ppt_y</p:attrName>
                                        </p:attrNameLst>
                                      </p:cBhvr>
                                      <p:tavLst>
                                        <p:tav tm="0">
                                          <p:val>
                                            <p:strVal val="#ppt_y-0.4"/>
                                          </p:val>
                                        </p:tav>
                                        <p:tav tm="100000">
                                          <p:val>
                                            <p:strVal val="#ppt_y+0.1"/>
                                          </p:val>
                                        </p:tav>
                                      </p:tavLst>
                                    </p:anim>
                                    <p:anim calcmode="lin" valueType="num">
                                      <p:cBhvr>
                                        <p:cTn id="22" dur="100" accel="100000" fill="hold">
                                          <p:stCondLst>
                                            <p:cond delay="400"/>
                                          </p:stCondLst>
                                        </p:cTn>
                                        <p:tgtEl>
                                          <p:spTgt spid="24578"/>
                                        </p:tgtEl>
                                        <p:attrNameLst>
                                          <p:attrName>ppt_x</p:attrName>
                                        </p:attrNameLst>
                                      </p:cBhvr>
                                      <p:tavLst>
                                        <p:tav tm="0">
                                          <p:val>
                                            <p:strVal val="#ppt_x-0.05"/>
                                          </p:val>
                                        </p:tav>
                                        <p:tav tm="100000">
                                          <p:val>
                                            <p:strVal val="#ppt_x"/>
                                          </p:val>
                                        </p:tav>
                                      </p:tavLst>
                                    </p:anim>
                                    <p:anim calcmode="lin" valueType="num">
                                      <p:cBhvr>
                                        <p:cTn id="23" dur="100" accel="100000" fill="hold">
                                          <p:stCondLst>
                                            <p:cond delay="400"/>
                                          </p:stCondLst>
                                        </p:cTn>
                                        <p:tgtEl>
                                          <p:spTgt spid="2457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533547" y="1296708"/>
            <a:ext cx="7610453" cy="5401479"/>
          </a:xfrm>
          <a:prstGeom prst="rect">
            <a:avLst/>
          </a:prstGeom>
          <a:noFill/>
        </p:spPr>
        <p:txBody>
          <a:bodyPr wrap="square" lIns="91440" tIns="45720" rIns="91440" bIns="45720">
            <a:spAutoFit/>
          </a:bodyPr>
          <a:lstStyle/>
          <a:p>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u="sng"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Тазовий пояс </a:t>
            </a:r>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з кожного боку тіла складений із трьох злитих </a:t>
            </a:r>
          </a:p>
          <a:p>
            <a:r>
              <a:rPr lang="uk-UA" sz="1500" b="0" dirty="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між собою кісток - сідничної, лобкової і клубової, причому </a:t>
            </a:r>
          </a:p>
          <a:p>
            <a:r>
              <a:rPr lang="uk-UA" sz="1500" b="0" dirty="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остання зрослась із складними крижами. Все це разом узяте </a:t>
            </a:r>
          </a:p>
          <a:p>
            <a:r>
              <a:rPr lang="uk-UA" sz="1500" b="0" dirty="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захищає ззовні нирки і забезпечує міцний зв'язок ніг з </a:t>
            </a:r>
            <a:r>
              <a:rPr lang="uk-UA" sz="1500" b="0" cap="none" spc="0" dirty="0" err="1"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осьо-</a:t>
            </a:r>
            <a:endPar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endParaRPr>
          </a:p>
          <a:p>
            <a:r>
              <a:rPr lang="uk-UA" sz="1500" b="0" dirty="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cap="none" spc="0" dirty="0" err="1"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вим</a:t>
            </a:r>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скелетом. В тому місці, де три кістки тазового поясу </a:t>
            </a:r>
            <a:r>
              <a:rPr lang="uk-UA" sz="1500" b="0" cap="none" spc="0" dirty="0" err="1"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зуст-</a:t>
            </a:r>
            <a:endPar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endParaRPr>
          </a:p>
          <a:p>
            <a:r>
              <a:rPr lang="uk-UA" sz="1500" b="0" dirty="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cap="none" spc="0" dirty="0" err="1"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річаються</a:t>
            </a:r>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одна з одною, знаходиться глибока вертлюжна </a:t>
            </a:r>
          </a:p>
          <a:p>
            <a:r>
              <a:rPr lang="uk-UA" sz="1500" b="0" dirty="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западина, в якій обертається голівка стернової кістки.</a:t>
            </a:r>
          </a:p>
          <a:p>
            <a:r>
              <a:rPr lang="uk-UA" sz="1500" b="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u="sng"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Ноги</a:t>
            </a:r>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У птахів, як і у людини, стегнова кістка утворює </a:t>
            </a:r>
            <a:r>
              <a:rPr lang="uk-UA" sz="1500" b="0" cap="none" spc="0" dirty="0" err="1"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стер-</a:t>
            </a:r>
            <a:endPar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endParaRPr>
          </a:p>
          <a:p>
            <a:r>
              <a:rPr lang="uk-UA" sz="1500" b="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cap="none" spc="0" dirty="0" err="1"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жень</a:t>
            </a:r>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верхнього відділу нижньої кінцівки, стегна. До цієї кістки </a:t>
            </a:r>
          </a:p>
          <a:p>
            <a:r>
              <a:rPr lang="uk-UA" sz="1500" b="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в колінному суглобі приєднується гомілка. Якщо у людини </a:t>
            </a:r>
          </a:p>
          <a:p>
            <a:r>
              <a:rPr lang="uk-UA" sz="1500" b="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до її складу входять дві довгі кістки, велика і мала гомілкові, </a:t>
            </a:r>
          </a:p>
          <a:p>
            <a:r>
              <a:rPr lang="uk-UA" sz="1500" b="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ru-RU" sz="1500" b="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то у </a:t>
            </a:r>
            <a:r>
              <a:rPr lang="uk-UA" sz="1500" b="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птахів вони зростаються і з однією, або більше верхніми </a:t>
            </a:r>
          </a:p>
          <a:p>
            <a:r>
              <a:rPr lang="uk-UA" sz="1500" b="0" dirty="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кісточками передплесна в елемент під назвою </a:t>
            </a:r>
            <a:r>
              <a:rPr lang="uk-UA" sz="1500" b="0" dirty="0" err="1"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тибіотарзус</a:t>
            </a:r>
            <a:r>
              <a:rPr lang="uk-UA" sz="1500" b="0" dirty="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a:t>
            </a:r>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p>
          <a:p>
            <a:r>
              <a:rPr lang="uk-UA" sz="1500" b="0" dirty="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u="sng"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Стопа</a:t>
            </a:r>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У внутрішньо - передплесновому суглобі (який зв'язує гомілку та стопу) до </a:t>
            </a:r>
            <a:r>
              <a:rPr lang="uk-UA" sz="1500" b="0" cap="none" spc="0" dirty="0" err="1"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трибіотарзуса</a:t>
            </a:r>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приєднана стопа, складена із однієї довгої кістки, цівки, і кісток пальців. Цівка утворена елементами плесна, що зрослись між собою і декількома нижніми передплесновими кісточками.</a:t>
            </a:r>
          </a:p>
          <a:p>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У більшості птахів 4 пальці, кожний з яких закінчується кігтем і приєднаний до цівки. Перший палець обернений назад. В більшості випадків решта спрямовані вперед. У деяких видів другий або четвертий палець обернений назад разом із першим. У стрижів перший палець спрямований вперед, як і решта, а у скопи він здатний обертатись у обидва боки. У птахів цівка не опирається на землю, а ходять вони на пальцях із відірваною від ґрунту п'яткою.</a:t>
            </a:r>
            <a:endParaRPr lang="uk-UA" sz="1500" b="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endParaRPr>
          </a:p>
        </p:txBody>
      </p:sp>
      <p:pic>
        <p:nvPicPr>
          <p:cNvPr id="25602" name="Picture 2" descr="D:\Аня ;)\Школа\Биология\Blue_Jay_Bird.jpg"/>
          <p:cNvPicPr>
            <a:picLocks noChangeAspect="1" noChangeArrowheads="1"/>
          </p:cNvPicPr>
          <p:nvPr/>
        </p:nvPicPr>
        <p:blipFill>
          <a:blip r:embed="rId2"/>
          <a:srcRect/>
          <a:stretch>
            <a:fillRect/>
          </a:stretch>
        </p:blipFill>
        <p:spPr bwMode="auto">
          <a:xfrm>
            <a:off x="1633539" y="1311246"/>
            <a:ext cx="2171688" cy="3257532"/>
          </a:xfrm>
          <a:prstGeom prst="rect">
            <a:avLst/>
          </a:prstGeom>
          <a:noFill/>
          <a:ln>
            <a:solidFill>
              <a:schemeClr val="accent4">
                <a:lumMod val="10000"/>
              </a:schemeClr>
            </a:solidFill>
          </a:ln>
          <a:effectLst>
            <a:outerShdw blurRad="50800" dist="38100" dir="2700000" algn="tl" rotWithShape="0">
              <a:prstClr val="black">
                <a:alpha val="40000"/>
              </a:prstClr>
            </a:outerShdw>
          </a:effectLst>
        </p:spPr>
      </p:pic>
      <p:sp>
        <p:nvSpPr>
          <p:cNvPr id="4" name="Прямоугольник 3"/>
          <p:cNvSpPr/>
          <p:nvPr/>
        </p:nvSpPr>
        <p:spPr>
          <a:xfrm>
            <a:off x="1533547" y="434934"/>
            <a:ext cx="7610454" cy="861774"/>
          </a:xfrm>
          <a:prstGeom prst="rect">
            <a:avLst/>
          </a:prstGeom>
        </p:spPr>
        <p:style>
          <a:lnRef idx="0">
            <a:scrgbClr r="0" g="0" b="0"/>
          </a:lnRef>
          <a:fillRef idx="1001">
            <a:schemeClr val="dk1"/>
          </a:fillRef>
          <a:effectRef idx="0">
            <a:scrgbClr r="0" g="0" b="0"/>
          </a:effectRef>
          <a:fontRef idx="major"/>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uk-UA" sz="5000" spc="50" dirty="0" smtClean="0">
                <a:ln w="11430"/>
                <a:gradFill flip="none" rotWithShape="1">
                  <a:gsLst>
                    <a:gs pos="0">
                      <a:srgbClr val="07A58B">
                        <a:shade val="30000"/>
                        <a:satMod val="115000"/>
                      </a:srgbClr>
                    </a:gs>
                    <a:gs pos="50000">
                      <a:srgbClr val="07A58B">
                        <a:shade val="67500"/>
                        <a:satMod val="115000"/>
                      </a:srgbClr>
                    </a:gs>
                    <a:gs pos="100000">
                      <a:srgbClr val="07A58B">
                        <a:shade val="100000"/>
                        <a:satMod val="115000"/>
                      </a:srgbClr>
                    </a:gs>
                  </a:gsLst>
                  <a:lin ang="16200000" scaled="1"/>
                  <a:tileRect/>
                </a:gradFill>
                <a:effectLst>
                  <a:glow rad="101600">
                    <a:schemeClr val="accent1">
                      <a:satMod val="175000"/>
                      <a:alpha val="40000"/>
                    </a:schemeClr>
                  </a:glow>
                  <a:outerShdw blurRad="76200" dist="50800" dir="5400000" algn="tl" rotWithShape="0">
                    <a:srgbClr val="000000">
                      <a:alpha val="65000"/>
                    </a:srgbClr>
                  </a:outerShdw>
                </a:effectLst>
                <a:latin typeface="Candara" pitchFamily="34" charset="0"/>
              </a:rPr>
              <a:t>Скелет</a:t>
            </a:r>
            <a:endParaRPr lang="uk-UA" sz="5000" cap="none" spc="50" dirty="0">
              <a:ln w="11430"/>
              <a:gradFill flip="none" rotWithShape="1">
                <a:gsLst>
                  <a:gs pos="0">
                    <a:srgbClr val="07A58B">
                      <a:shade val="30000"/>
                      <a:satMod val="115000"/>
                    </a:srgbClr>
                  </a:gs>
                  <a:gs pos="50000">
                    <a:srgbClr val="07A58B">
                      <a:shade val="67500"/>
                      <a:satMod val="115000"/>
                    </a:srgbClr>
                  </a:gs>
                  <a:gs pos="100000">
                    <a:srgbClr val="07A58B">
                      <a:shade val="100000"/>
                      <a:satMod val="115000"/>
                    </a:srgbClr>
                  </a:gs>
                </a:gsLst>
                <a:lin ang="16200000" scaled="1"/>
                <a:tileRect/>
              </a:gradFill>
              <a:effectLst>
                <a:glow rad="101600">
                  <a:schemeClr val="accent1">
                    <a:satMod val="175000"/>
                    <a:alpha val="40000"/>
                  </a:schemeClr>
                </a:glow>
                <a:outerShdw blurRad="76200" dist="50800" dir="5400000" algn="tl" rotWithShape="0">
                  <a:srgbClr val="000000">
                    <a:alpha val="65000"/>
                  </a:srgbClr>
                </a:outerShdw>
              </a:effectLst>
              <a:latin typeface="Candara" pitchFamily="34" charset="0"/>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1000"/>
                                        <p:tgtEl>
                                          <p:spTgt spid="5"/>
                                        </p:tgtEl>
                                      </p:cBhvr>
                                    </p:animEffect>
                                  </p:childTnLst>
                                </p:cTn>
                              </p:par>
                            </p:childTnLst>
                          </p:cTn>
                        </p:par>
                        <p:par>
                          <p:cTn id="15" fill="hold">
                            <p:stCondLst>
                              <p:cond delay="1500"/>
                            </p:stCondLst>
                            <p:childTnLst>
                              <p:par>
                                <p:cTn id="16" presetID="30" presetClass="entr" presetSubtype="0" fill="hold" nodeType="afterEffect">
                                  <p:stCondLst>
                                    <p:cond delay="0"/>
                                  </p:stCondLst>
                                  <p:childTnLst>
                                    <p:set>
                                      <p:cBhvr>
                                        <p:cTn id="17" dur="1" fill="hold">
                                          <p:stCondLst>
                                            <p:cond delay="0"/>
                                          </p:stCondLst>
                                        </p:cTn>
                                        <p:tgtEl>
                                          <p:spTgt spid="25602"/>
                                        </p:tgtEl>
                                        <p:attrNameLst>
                                          <p:attrName>style.visibility</p:attrName>
                                        </p:attrNameLst>
                                      </p:cBhvr>
                                      <p:to>
                                        <p:strVal val="visible"/>
                                      </p:to>
                                    </p:set>
                                    <p:animEffect transition="in" filter="fade">
                                      <p:cBhvr>
                                        <p:cTn id="18" dur="400" decel="100000"/>
                                        <p:tgtEl>
                                          <p:spTgt spid="25602"/>
                                        </p:tgtEl>
                                      </p:cBhvr>
                                    </p:animEffect>
                                    <p:anim calcmode="lin" valueType="num">
                                      <p:cBhvr>
                                        <p:cTn id="19" dur="400" decel="100000" fill="hold"/>
                                        <p:tgtEl>
                                          <p:spTgt spid="25602"/>
                                        </p:tgtEl>
                                        <p:attrNameLst>
                                          <p:attrName>style.rotation</p:attrName>
                                        </p:attrNameLst>
                                      </p:cBhvr>
                                      <p:tavLst>
                                        <p:tav tm="0">
                                          <p:val>
                                            <p:fltVal val="-90"/>
                                          </p:val>
                                        </p:tav>
                                        <p:tav tm="100000">
                                          <p:val>
                                            <p:fltVal val="0"/>
                                          </p:val>
                                        </p:tav>
                                      </p:tavLst>
                                    </p:anim>
                                    <p:anim calcmode="lin" valueType="num">
                                      <p:cBhvr>
                                        <p:cTn id="20" dur="400" decel="100000" fill="hold"/>
                                        <p:tgtEl>
                                          <p:spTgt spid="25602"/>
                                        </p:tgtEl>
                                        <p:attrNameLst>
                                          <p:attrName>ppt_x</p:attrName>
                                        </p:attrNameLst>
                                      </p:cBhvr>
                                      <p:tavLst>
                                        <p:tav tm="0">
                                          <p:val>
                                            <p:strVal val="#ppt_x+0.4"/>
                                          </p:val>
                                        </p:tav>
                                        <p:tav tm="100000">
                                          <p:val>
                                            <p:strVal val="#ppt_x-0.05"/>
                                          </p:val>
                                        </p:tav>
                                      </p:tavLst>
                                    </p:anim>
                                    <p:anim calcmode="lin" valueType="num">
                                      <p:cBhvr>
                                        <p:cTn id="21" dur="400" decel="100000" fill="hold"/>
                                        <p:tgtEl>
                                          <p:spTgt spid="25602"/>
                                        </p:tgtEl>
                                        <p:attrNameLst>
                                          <p:attrName>ppt_y</p:attrName>
                                        </p:attrNameLst>
                                      </p:cBhvr>
                                      <p:tavLst>
                                        <p:tav tm="0">
                                          <p:val>
                                            <p:strVal val="#ppt_y-0.4"/>
                                          </p:val>
                                        </p:tav>
                                        <p:tav tm="100000">
                                          <p:val>
                                            <p:strVal val="#ppt_y+0.1"/>
                                          </p:val>
                                        </p:tav>
                                      </p:tavLst>
                                    </p:anim>
                                    <p:anim calcmode="lin" valueType="num">
                                      <p:cBhvr>
                                        <p:cTn id="22" dur="100" accel="100000" fill="hold">
                                          <p:stCondLst>
                                            <p:cond delay="400"/>
                                          </p:stCondLst>
                                        </p:cTn>
                                        <p:tgtEl>
                                          <p:spTgt spid="25602"/>
                                        </p:tgtEl>
                                        <p:attrNameLst>
                                          <p:attrName>ppt_x</p:attrName>
                                        </p:attrNameLst>
                                      </p:cBhvr>
                                      <p:tavLst>
                                        <p:tav tm="0">
                                          <p:val>
                                            <p:strVal val="#ppt_x-0.05"/>
                                          </p:val>
                                        </p:tav>
                                        <p:tav tm="100000">
                                          <p:val>
                                            <p:strVal val="#ppt_x"/>
                                          </p:val>
                                        </p:tav>
                                      </p:tavLst>
                                    </p:anim>
                                    <p:anim calcmode="lin" valueType="num">
                                      <p:cBhvr>
                                        <p:cTn id="23" dur="100" accel="100000" fill="hold">
                                          <p:stCondLst>
                                            <p:cond delay="400"/>
                                          </p:stCondLst>
                                        </p:cTn>
                                        <p:tgtEl>
                                          <p:spTgt spid="2560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33547" y="434934"/>
            <a:ext cx="7610454" cy="861774"/>
          </a:xfrm>
          <a:prstGeom prst="rect">
            <a:avLst/>
          </a:prstGeom>
        </p:spPr>
        <p:style>
          <a:lnRef idx="0">
            <a:scrgbClr r="0" g="0" b="0"/>
          </a:lnRef>
          <a:fillRef idx="1001">
            <a:schemeClr val="dk1"/>
          </a:fillRef>
          <a:effectRef idx="0">
            <a:scrgbClr r="0" g="0" b="0"/>
          </a:effectRef>
          <a:fontRef idx="major"/>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uk-UA" sz="5000" spc="50" dirty="0" smtClean="0">
                <a:ln w="11430"/>
                <a:gradFill flip="none" rotWithShape="1">
                  <a:gsLst>
                    <a:gs pos="0">
                      <a:srgbClr val="07A58B">
                        <a:shade val="30000"/>
                        <a:satMod val="115000"/>
                      </a:srgbClr>
                    </a:gs>
                    <a:gs pos="50000">
                      <a:srgbClr val="07A58B">
                        <a:shade val="67500"/>
                        <a:satMod val="115000"/>
                      </a:srgbClr>
                    </a:gs>
                    <a:gs pos="100000">
                      <a:srgbClr val="07A58B">
                        <a:shade val="100000"/>
                        <a:satMod val="115000"/>
                      </a:srgbClr>
                    </a:gs>
                  </a:gsLst>
                  <a:lin ang="16200000" scaled="1"/>
                  <a:tileRect/>
                </a:gradFill>
                <a:effectLst>
                  <a:glow rad="101600">
                    <a:schemeClr val="accent1">
                      <a:satMod val="175000"/>
                      <a:alpha val="40000"/>
                    </a:schemeClr>
                  </a:glow>
                  <a:outerShdw blurRad="76200" dist="50800" dir="5400000" algn="tl" rotWithShape="0">
                    <a:srgbClr val="000000">
                      <a:alpha val="65000"/>
                    </a:srgbClr>
                  </a:outerShdw>
                </a:effectLst>
                <a:latin typeface="Candara" pitchFamily="34" charset="0"/>
              </a:rPr>
              <a:t>Скелет</a:t>
            </a:r>
            <a:endParaRPr lang="uk-UA" sz="5000" cap="none" spc="50" dirty="0">
              <a:ln w="11430"/>
              <a:gradFill flip="none" rotWithShape="1">
                <a:gsLst>
                  <a:gs pos="0">
                    <a:srgbClr val="07A58B">
                      <a:shade val="30000"/>
                      <a:satMod val="115000"/>
                    </a:srgbClr>
                  </a:gs>
                  <a:gs pos="50000">
                    <a:srgbClr val="07A58B">
                      <a:shade val="67500"/>
                      <a:satMod val="115000"/>
                    </a:srgbClr>
                  </a:gs>
                  <a:gs pos="100000">
                    <a:srgbClr val="07A58B">
                      <a:shade val="100000"/>
                      <a:satMod val="115000"/>
                    </a:srgbClr>
                  </a:gs>
                </a:gsLst>
                <a:lin ang="16200000" scaled="1"/>
                <a:tileRect/>
              </a:gradFill>
              <a:effectLst>
                <a:glow rad="101600">
                  <a:schemeClr val="accent1">
                    <a:satMod val="175000"/>
                    <a:alpha val="40000"/>
                  </a:schemeClr>
                </a:glow>
                <a:outerShdw blurRad="76200" dist="50800" dir="5400000" algn="tl" rotWithShape="0">
                  <a:srgbClr val="000000">
                    <a:alpha val="65000"/>
                  </a:srgbClr>
                </a:outerShdw>
              </a:effectLst>
              <a:latin typeface="Candara" pitchFamily="34" charset="0"/>
            </a:endParaRPr>
          </a:p>
        </p:txBody>
      </p:sp>
      <p:pic>
        <p:nvPicPr>
          <p:cNvPr id="26626" name="Picture 2" descr="D:\Аня ;)\Школа\Биология\4.jpg"/>
          <p:cNvPicPr>
            <a:picLocks noChangeAspect="1" noChangeArrowheads="1"/>
          </p:cNvPicPr>
          <p:nvPr/>
        </p:nvPicPr>
        <p:blipFill>
          <a:blip r:embed="rId2"/>
          <a:srcRect/>
          <a:stretch>
            <a:fillRect/>
          </a:stretch>
        </p:blipFill>
        <p:spPr bwMode="auto">
          <a:xfrm>
            <a:off x="2308194" y="1442491"/>
            <a:ext cx="6134184" cy="5272679"/>
          </a:xfrm>
          <a:prstGeom prst="rect">
            <a:avLst/>
          </a:prstGeom>
          <a:noFill/>
          <a:ln>
            <a:solidFill>
              <a:schemeClr val="accent4">
                <a:lumMod val="10000"/>
              </a:schemeClr>
            </a:solidFill>
          </a:ln>
          <a:effectLst>
            <a:outerShdw blurRad="50800" dist="38100" dir="2700000" algn="tl" rotWithShape="0">
              <a:prstClr val="black">
                <a:alpha val="40000"/>
              </a:prstClr>
            </a:outerShdw>
          </a:effectLst>
        </p:spPr>
      </p:pic>
      <p:sp>
        <p:nvSpPr>
          <p:cNvPr id="5" name="Прямоугольник 4"/>
          <p:cNvSpPr/>
          <p:nvPr/>
        </p:nvSpPr>
        <p:spPr>
          <a:xfrm>
            <a:off x="2454246" y="6251106"/>
            <a:ext cx="1943062" cy="369332"/>
          </a:xfrm>
          <a:prstGeom prst="rect">
            <a:avLst/>
          </a:prstGeom>
          <a:noFill/>
        </p:spPr>
        <p:txBody>
          <a:bodyPr wrap="square" lIns="91440" tIns="45720" rIns="91440" bIns="45720">
            <a:spAutoFit/>
          </a:bodyPr>
          <a:lstStyle/>
          <a:p>
            <a:r>
              <a:rPr lang="uk-UA" b="0" i="1" cap="none" spc="0" dirty="0" smtClean="0">
                <a:ln w="3175" cmpd="sng">
                  <a:solidFill>
                    <a:schemeClr val="tx2">
                      <a:lumMod val="75000"/>
                    </a:schemeClr>
                  </a:solidFill>
                  <a:prstDash val="solid"/>
                  <a:miter lim="800000"/>
                </a:ln>
                <a:solidFill>
                  <a:srgbClr val="076D7B"/>
                </a:solidFill>
                <a:effectLst>
                  <a:outerShdw blurRad="55000" dist="50800" dir="5400000" algn="tl">
                    <a:srgbClr val="000000">
                      <a:alpha val="33000"/>
                    </a:srgbClr>
                  </a:outerShdw>
                </a:effectLst>
                <a:latin typeface="Candara" pitchFamily="34" charset="0"/>
              </a:rPr>
              <a:t>Скелет птаха</a:t>
            </a:r>
            <a:endParaRPr lang="uk-UA" b="0" i="1" dirty="0" smtClean="0">
              <a:ln w="3175" cmpd="sng">
                <a:solidFill>
                  <a:schemeClr val="tx2">
                    <a:lumMod val="75000"/>
                  </a:schemeClr>
                </a:solidFill>
                <a:prstDash val="solid"/>
                <a:miter lim="800000"/>
              </a:ln>
              <a:solidFill>
                <a:srgbClr val="076D7B"/>
              </a:solidFill>
              <a:effectLst>
                <a:outerShdw blurRad="55000" dist="50800" dir="5400000" algn="tl">
                  <a:srgbClr val="000000">
                    <a:alpha val="33000"/>
                  </a:srgbClr>
                </a:outerShdw>
              </a:effectLst>
              <a:latin typeface="Candara" pitchFamily="34" charset="0"/>
            </a:endParaRPr>
          </a:p>
        </p:txBody>
      </p:sp>
      <p:sp>
        <p:nvSpPr>
          <p:cNvPr id="6" name="TextBox 5"/>
          <p:cNvSpPr txBox="1"/>
          <p:nvPr/>
        </p:nvSpPr>
        <p:spPr>
          <a:xfrm>
            <a:off x="2323019" y="3617017"/>
            <a:ext cx="1555234" cy="323165"/>
          </a:xfrm>
          <a:prstGeom prst="rect">
            <a:avLst/>
          </a:prstGeom>
          <a:noFill/>
        </p:spPr>
        <p:txBody>
          <a:bodyPr wrap="none" rtlCol="0">
            <a:spAutoFit/>
          </a:bodyPr>
          <a:lstStyle/>
          <a:p>
            <a:r>
              <a:rPr lang="uk-UA" sz="1500" dirty="0" smtClean="0">
                <a:solidFill>
                  <a:schemeClr val="accent4">
                    <a:lumMod val="10000"/>
                  </a:schemeClr>
                </a:solidFill>
                <a:latin typeface="Arial Narrow" pitchFamily="34" charset="0"/>
              </a:rPr>
              <a:t>(Вороняча кістка)</a:t>
            </a:r>
            <a:endParaRPr lang="uk-UA" sz="1500" dirty="0">
              <a:solidFill>
                <a:schemeClr val="accent4">
                  <a:lumMod val="10000"/>
                </a:schemeClr>
              </a:solidFill>
              <a:latin typeface="Arial Narrow" pitchFamily="34" charset="0"/>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30" presetClass="entr" presetSubtype="0" fill="hold" nodeType="afterEffect">
                                  <p:stCondLst>
                                    <p:cond delay="0"/>
                                  </p:stCondLst>
                                  <p:childTnLst>
                                    <p:set>
                                      <p:cBhvr>
                                        <p:cTn id="13" dur="1" fill="hold">
                                          <p:stCondLst>
                                            <p:cond delay="0"/>
                                          </p:stCondLst>
                                        </p:cTn>
                                        <p:tgtEl>
                                          <p:spTgt spid="26626"/>
                                        </p:tgtEl>
                                        <p:attrNameLst>
                                          <p:attrName>style.visibility</p:attrName>
                                        </p:attrNameLst>
                                      </p:cBhvr>
                                      <p:to>
                                        <p:strVal val="visible"/>
                                      </p:to>
                                    </p:set>
                                    <p:animEffect transition="in" filter="fade">
                                      <p:cBhvr>
                                        <p:cTn id="14" dur="400" decel="100000"/>
                                        <p:tgtEl>
                                          <p:spTgt spid="26626"/>
                                        </p:tgtEl>
                                      </p:cBhvr>
                                    </p:animEffect>
                                    <p:anim calcmode="lin" valueType="num">
                                      <p:cBhvr>
                                        <p:cTn id="15" dur="400" decel="100000" fill="hold"/>
                                        <p:tgtEl>
                                          <p:spTgt spid="26626"/>
                                        </p:tgtEl>
                                        <p:attrNameLst>
                                          <p:attrName>style.rotation</p:attrName>
                                        </p:attrNameLst>
                                      </p:cBhvr>
                                      <p:tavLst>
                                        <p:tav tm="0">
                                          <p:val>
                                            <p:fltVal val="-90"/>
                                          </p:val>
                                        </p:tav>
                                        <p:tav tm="100000">
                                          <p:val>
                                            <p:fltVal val="0"/>
                                          </p:val>
                                        </p:tav>
                                      </p:tavLst>
                                    </p:anim>
                                    <p:anim calcmode="lin" valueType="num">
                                      <p:cBhvr>
                                        <p:cTn id="16" dur="400" decel="100000" fill="hold"/>
                                        <p:tgtEl>
                                          <p:spTgt spid="26626"/>
                                        </p:tgtEl>
                                        <p:attrNameLst>
                                          <p:attrName>ppt_x</p:attrName>
                                        </p:attrNameLst>
                                      </p:cBhvr>
                                      <p:tavLst>
                                        <p:tav tm="0">
                                          <p:val>
                                            <p:strVal val="#ppt_x+0.4"/>
                                          </p:val>
                                        </p:tav>
                                        <p:tav tm="100000">
                                          <p:val>
                                            <p:strVal val="#ppt_x-0.05"/>
                                          </p:val>
                                        </p:tav>
                                      </p:tavLst>
                                    </p:anim>
                                    <p:anim calcmode="lin" valueType="num">
                                      <p:cBhvr>
                                        <p:cTn id="17" dur="400" decel="100000" fill="hold"/>
                                        <p:tgtEl>
                                          <p:spTgt spid="26626"/>
                                        </p:tgtEl>
                                        <p:attrNameLst>
                                          <p:attrName>ppt_y</p:attrName>
                                        </p:attrNameLst>
                                      </p:cBhvr>
                                      <p:tavLst>
                                        <p:tav tm="0">
                                          <p:val>
                                            <p:strVal val="#ppt_y-0.4"/>
                                          </p:val>
                                        </p:tav>
                                        <p:tav tm="100000">
                                          <p:val>
                                            <p:strVal val="#ppt_y+0.1"/>
                                          </p:val>
                                        </p:tav>
                                      </p:tavLst>
                                    </p:anim>
                                    <p:anim calcmode="lin" valueType="num">
                                      <p:cBhvr>
                                        <p:cTn id="18" dur="100" accel="100000" fill="hold">
                                          <p:stCondLst>
                                            <p:cond delay="400"/>
                                          </p:stCondLst>
                                        </p:cTn>
                                        <p:tgtEl>
                                          <p:spTgt spid="26626"/>
                                        </p:tgtEl>
                                        <p:attrNameLst>
                                          <p:attrName>ppt_x</p:attrName>
                                        </p:attrNameLst>
                                      </p:cBhvr>
                                      <p:tavLst>
                                        <p:tav tm="0">
                                          <p:val>
                                            <p:strVal val="#ppt_x-0.05"/>
                                          </p:val>
                                        </p:tav>
                                        <p:tav tm="100000">
                                          <p:val>
                                            <p:strVal val="#ppt_x"/>
                                          </p:val>
                                        </p:tav>
                                      </p:tavLst>
                                    </p:anim>
                                    <p:anim calcmode="lin" valueType="num">
                                      <p:cBhvr>
                                        <p:cTn id="19" dur="100" accel="100000" fill="hold">
                                          <p:stCondLst>
                                            <p:cond delay="400"/>
                                          </p:stCondLst>
                                        </p:cTn>
                                        <p:tgtEl>
                                          <p:spTgt spid="26626"/>
                                        </p:tgtEl>
                                        <p:attrNameLst>
                                          <p:attrName>ppt_y</p:attrName>
                                        </p:attrNameLst>
                                      </p:cBhvr>
                                      <p:tavLst>
                                        <p:tav tm="0">
                                          <p:val>
                                            <p:strVal val="#ppt_y+0.1"/>
                                          </p:val>
                                        </p:tav>
                                        <p:tav tm="100000">
                                          <p:val>
                                            <p:strVal val="#ppt_y"/>
                                          </p:val>
                                        </p:tav>
                                      </p:tavLst>
                                    </p:anim>
                                  </p:childTnLst>
                                </p:cTn>
                              </p:par>
                              <p:par>
                                <p:cTn id="20" presetID="3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400" decel="100000"/>
                                        <p:tgtEl>
                                          <p:spTgt spid="6"/>
                                        </p:tgtEl>
                                      </p:cBhvr>
                                    </p:animEffect>
                                    <p:anim calcmode="lin" valueType="num">
                                      <p:cBhvr>
                                        <p:cTn id="23" dur="400" decel="100000" fill="hold"/>
                                        <p:tgtEl>
                                          <p:spTgt spid="6"/>
                                        </p:tgtEl>
                                        <p:attrNameLst>
                                          <p:attrName>style.rotation</p:attrName>
                                        </p:attrNameLst>
                                      </p:cBhvr>
                                      <p:tavLst>
                                        <p:tav tm="0">
                                          <p:val>
                                            <p:fltVal val="-90"/>
                                          </p:val>
                                        </p:tav>
                                        <p:tav tm="100000">
                                          <p:val>
                                            <p:fltVal val="0"/>
                                          </p:val>
                                        </p:tav>
                                      </p:tavLst>
                                    </p:anim>
                                    <p:anim calcmode="lin" valueType="num">
                                      <p:cBhvr>
                                        <p:cTn id="24" dur="400" decel="100000" fill="hold"/>
                                        <p:tgtEl>
                                          <p:spTgt spid="6"/>
                                        </p:tgtEl>
                                        <p:attrNameLst>
                                          <p:attrName>ppt_x</p:attrName>
                                        </p:attrNameLst>
                                      </p:cBhvr>
                                      <p:tavLst>
                                        <p:tav tm="0">
                                          <p:val>
                                            <p:strVal val="#ppt_x+0.4"/>
                                          </p:val>
                                        </p:tav>
                                        <p:tav tm="100000">
                                          <p:val>
                                            <p:strVal val="#ppt_x-0.05"/>
                                          </p:val>
                                        </p:tav>
                                      </p:tavLst>
                                    </p:anim>
                                    <p:anim calcmode="lin" valueType="num">
                                      <p:cBhvr>
                                        <p:cTn id="25" dur="400" decel="100000" fill="hold"/>
                                        <p:tgtEl>
                                          <p:spTgt spid="6"/>
                                        </p:tgtEl>
                                        <p:attrNameLst>
                                          <p:attrName>ppt_y</p:attrName>
                                        </p:attrNameLst>
                                      </p:cBhvr>
                                      <p:tavLst>
                                        <p:tav tm="0">
                                          <p:val>
                                            <p:strVal val="#ppt_y-0.4"/>
                                          </p:val>
                                        </p:tav>
                                        <p:tav tm="100000">
                                          <p:val>
                                            <p:strVal val="#ppt_y+0.1"/>
                                          </p:val>
                                        </p:tav>
                                      </p:tavLst>
                                    </p:anim>
                                    <p:anim calcmode="lin" valueType="num">
                                      <p:cBhvr>
                                        <p:cTn id="26" dur="100" accel="100000" fill="hold">
                                          <p:stCondLst>
                                            <p:cond delay="400"/>
                                          </p:stCondLst>
                                        </p:cTn>
                                        <p:tgtEl>
                                          <p:spTgt spid="6"/>
                                        </p:tgtEl>
                                        <p:attrNameLst>
                                          <p:attrName>ppt_x</p:attrName>
                                        </p:attrNameLst>
                                      </p:cBhvr>
                                      <p:tavLst>
                                        <p:tav tm="0">
                                          <p:val>
                                            <p:strVal val="#ppt_x-0.05"/>
                                          </p:val>
                                        </p:tav>
                                        <p:tav tm="100000">
                                          <p:val>
                                            <p:strVal val="#ppt_x"/>
                                          </p:val>
                                        </p:tav>
                                      </p:tavLst>
                                    </p:anim>
                                    <p:anim calcmode="lin" valueType="num">
                                      <p:cBhvr>
                                        <p:cTn id="27" dur="100" accel="100000" fill="hold">
                                          <p:stCondLst>
                                            <p:cond delay="400"/>
                                          </p:stCondLst>
                                        </p:cTn>
                                        <p:tgtEl>
                                          <p:spTgt spid="6"/>
                                        </p:tgtEl>
                                        <p:attrNameLst>
                                          <p:attrName>ppt_y</p:attrName>
                                        </p:attrNameLst>
                                      </p:cBhvr>
                                      <p:tavLst>
                                        <p:tav tm="0">
                                          <p:val>
                                            <p:strVal val="#ppt_y+0.1"/>
                                          </p:val>
                                        </p:tav>
                                        <p:tav tm="100000">
                                          <p:val>
                                            <p:strVal val="#ppt_y"/>
                                          </p:val>
                                        </p:tav>
                                      </p:tavLst>
                                    </p:anim>
                                  </p:childTnLst>
                                </p:cTn>
                              </p:par>
                              <p:par>
                                <p:cTn id="28" presetID="30"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400" decel="100000"/>
                                        <p:tgtEl>
                                          <p:spTgt spid="5"/>
                                        </p:tgtEl>
                                      </p:cBhvr>
                                    </p:animEffect>
                                    <p:anim calcmode="lin" valueType="num">
                                      <p:cBhvr>
                                        <p:cTn id="31" dur="400" decel="100000" fill="hold"/>
                                        <p:tgtEl>
                                          <p:spTgt spid="5"/>
                                        </p:tgtEl>
                                        <p:attrNameLst>
                                          <p:attrName>style.rotation</p:attrName>
                                        </p:attrNameLst>
                                      </p:cBhvr>
                                      <p:tavLst>
                                        <p:tav tm="0">
                                          <p:val>
                                            <p:fltVal val="-90"/>
                                          </p:val>
                                        </p:tav>
                                        <p:tav tm="100000">
                                          <p:val>
                                            <p:fltVal val="0"/>
                                          </p:val>
                                        </p:tav>
                                      </p:tavLst>
                                    </p:anim>
                                    <p:anim calcmode="lin" valueType="num">
                                      <p:cBhvr>
                                        <p:cTn id="32" dur="400" decel="100000" fill="hold"/>
                                        <p:tgtEl>
                                          <p:spTgt spid="5"/>
                                        </p:tgtEl>
                                        <p:attrNameLst>
                                          <p:attrName>ppt_x</p:attrName>
                                        </p:attrNameLst>
                                      </p:cBhvr>
                                      <p:tavLst>
                                        <p:tav tm="0">
                                          <p:val>
                                            <p:strVal val="#ppt_x+0.4"/>
                                          </p:val>
                                        </p:tav>
                                        <p:tav tm="100000">
                                          <p:val>
                                            <p:strVal val="#ppt_x-0.05"/>
                                          </p:val>
                                        </p:tav>
                                      </p:tavLst>
                                    </p:anim>
                                    <p:anim calcmode="lin" valueType="num">
                                      <p:cBhvr>
                                        <p:cTn id="33" dur="400" decel="100000" fill="hold"/>
                                        <p:tgtEl>
                                          <p:spTgt spid="5"/>
                                        </p:tgtEl>
                                        <p:attrNameLst>
                                          <p:attrName>ppt_y</p:attrName>
                                        </p:attrNameLst>
                                      </p:cBhvr>
                                      <p:tavLst>
                                        <p:tav tm="0">
                                          <p:val>
                                            <p:strVal val="#ppt_y-0.4"/>
                                          </p:val>
                                        </p:tav>
                                        <p:tav tm="100000">
                                          <p:val>
                                            <p:strVal val="#ppt_y+0.1"/>
                                          </p:val>
                                        </p:tav>
                                      </p:tavLst>
                                    </p:anim>
                                    <p:anim calcmode="lin" valueType="num">
                                      <p:cBhvr>
                                        <p:cTn id="34" dur="100" accel="100000" fill="hold">
                                          <p:stCondLst>
                                            <p:cond delay="400"/>
                                          </p:stCondLst>
                                        </p:cTn>
                                        <p:tgtEl>
                                          <p:spTgt spid="5"/>
                                        </p:tgtEl>
                                        <p:attrNameLst>
                                          <p:attrName>ppt_x</p:attrName>
                                        </p:attrNameLst>
                                      </p:cBhvr>
                                      <p:tavLst>
                                        <p:tav tm="0">
                                          <p:val>
                                            <p:strVal val="#ppt_x-0.05"/>
                                          </p:val>
                                        </p:tav>
                                        <p:tav tm="100000">
                                          <p:val>
                                            <p:strVal val="#ppt_x"/>
                                          </p:val>
                                        </p:tav>
                                      </p:tavLst>
                                    </p:anim>
                                    <p:anim calcmode="lin" valueType="num">
                                      <p:cBhvr>
                                        <p:cTn id="35" dur="100" accel="100000" fill="hold">
                                          <p:stCondLst>
                                            <p:cond delay="4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533547" y="1296708"/>
            <a:ext cx="7610453" cy="5863144"/>
          </a:xfrm>
          <a:prstGeom prst="rect">
            <a:avLst/>
          </a:prstGeom>
          <a:noFill/>
        </p:spPr>
        <p:txBody>
          <a:bodyPr wrap="square" lIns="91440" tIns="45720" rIns="91440" bIns="45720">
            <a:spAutoFit/>
          </a:bodyPr>
          <a:lstStyle/>
          <a:p>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Крила, ноги і решта частин тіла здійснюють рух з допомогою приблизно 175 різних скелетних поперечносмугастих м'язів. Вони називаються також довільними, тобто їх скорочення можуть контролюватися «свідомо» - головним мозком. В більшості випадків вони парні, симетрично розміщені з двох боків тіла. </a:t>
            </a:r>
          </a:p>
          <a:p>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Політ забезпечують в основному два великі м'язи, грудний і </a:t>
            </a:r>
            <a:r>
              <a:rPr lang="uk-UA" sz="1500" b="0" cap="none" spc="0" dirty="0" err="1"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надкоракоїдальний</a:t>
            </a:r>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(той що знаходиться над воронячою кісткою). Обидва вони розпочинаються на грудині. Грудний м'яз, найбільший, тягне крило вниз і тим самим в повітрі обумовлює рух птаха вперед і вгору. </a:t>
            </a:r>
            <a:r>
              <a:rPr lang="uk-UA" sz="1500" b="0" cap="none" spc="0" dirty="0" err="1"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Надкоракоїдальний</a:t>
            </a:r>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м'яз тягне крило вгору, готуючи його до наступного помаху. У свійської курки та </a:t>
            </a:r>
            <a:r>
              <a:rPr lang="uk-UA" sz="1500" b="0" cap="none" spc="0" dirty="0" err="1"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індич-</a:t>
            </a:r>
            <a:endPar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endParaRPr>
          </a:p>
          <a:p>
            <a:r>
              <a:rPr lang="uk-UA" sz="1500" b="0" cap="none" spc="0" dirty="0" err="1"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ки</a:t>
            </a:r>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ці два м'язи являють собою </a:t>
            </a:r>
          </a:p>
          <a:p>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«біле м'ясо», а решта </a:t>
            </a:r>
            <a:r>
              <a:rPr lang="uk-UA" sz="1500" b="0" cap="none" spc="0" dirty="0" err="1"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відповіда-</a:t>
            </a:r>
            <a:endPar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endParaRPr>
          </a:p>
          <a:p>
            <a:r>
              <a:rPr lang="uk-UA" sz="1500" b="0" cap="none" spc="0" dirty="0" err="1"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ють</a:t>
            </a:r>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«темному м'ясу».</a:t>
            </a:r>
          </a:p>
          <a:p>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Окрім скелетних м'язів у птахів є</a:t>
            </a:r>
          </a:p>
          <a:p>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гладкі, що залягають шарами в </a:t>
            </a:r>
          </a:p>
          <a:p>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стінках органів дихальної, </a:t>
            </a:r>
            <a:r>
              <a:rPr lang="uk-UA" sz="1500" b="0" cap="none" spc="0" dirty="0" err="1"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крово-</a:t>
            </a:r>
            <a:endPar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endParaRPr>
          </a:p>
          <a:p>
            <a:r>
              <a:rPr lang="uk-UA" sz="1500" b="0" cap="none" spc="0" dirty="0" err="1"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носної</a:t>
            </a:r>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травної та сечостатевої </a:t>
            </a:r>
          </a:p>
          <a:p>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систем. Гладкі м'язи знаходяться </a:t>
            </a:r>
          </a:p>
          <a:p>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також в шкірі, де вони </a:t>
            </a:r>
            <a:r>
              <a:rPr lang="uk-UA" sz="1500" b="0" cap="none" spc="0" dirty="0" err="1"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обумовлю-</a:t>
            </a:r>
            <a:endPar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endParaRPr>
          </a:p>
          <a:p>
            <a:r>
              <a:rPr lang="uk-UA" sz="1500" b="0" cap="none" spc="0" dirty="0" err="1"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ють</a:t>
            </a:r>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рух пір'я, і в очах, де вони </a:t>
            </a:r>
            <a:r>
              <a:rPr lang="uk-UA" sz="1500" b="0" cap="none" spc="0" dirty="0" err="1"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за-</a:t>
            </a:r>
            <a:endPar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endParaRPr>
          </a:p>
          <a:p>
            <a:r>
              <a:rPr lang="uk-UA" sz="1500" b="0" cap="none" spc="0" dirty="0" err="1"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безпечують</a:t>
            </a:r>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акомодацію, тобто </a:t>
            </a:r>
          </a:p>
          <a:p>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фокусування зображення на </a:t>
            </a:r>
            <a:r>
              <a:rPr lang="uk-UA" sz="1500" b="0" cap="none" spc="0" dirty="0" err="1"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сітків-</a:t>
            </a:r>
            <a:endPar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endParaRPr>
          </a:p>
          <a:p>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ці. Їх називають мимовільними, </a:t>
            </a:r>
            <a:r>
              <a:rPr lang="uk-UA" sz="1500" b="0" cap="none" spc="0" dirty="0" err="1"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ос-</a:t>
            </a:r>
            <a:endPar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endParaRPr>
          </a:p>
          <a:p>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кільки працюють вони без «</a:t>
            </a:r>
            <a:r>
              <a:rPr lang="uk-UA" sz="1500" b="0" cap="none" spc="0" dirty="0" err="1"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вольо-</a:t>
            </a:r>
            <a:endPar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endParaRPr>
          </a:p>
          <a:p>
            <a:r>
              <a:rPr lang="uk-UA" sz="1500" b="0" cap="none" spc="0" dirty="0" err="1"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вого</a:t>
            </a:r>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контролю» з боку головного мозку.</a:t>
            </a:r>
          </a:p>
          <a:p>
            <a:r>
              <a:rPr lang="uk-UA" sz="1500" b="0" dirty="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p>
        </p:txBody>
      </p:sp>
      <p:pic>
        <p:nvPicPr>
          <p:cNvPr id="27650" name="Picture 2" descr="D:\Аня ;)\Школа\Биология\0_16ed6_eb4c8c3b_XL.jpeg"/>
          <p:cNvPicPr>
            <a:picLocks noChangeAspect="1" noChangeArrowheads="1"/>
          </p:cNvPicPr>
          <p:nvPr/>
        </p:nvPicPr>
        <p:blipFill>
          <a:blip r:embed="rId2"/>
          <a:srcRect/>
          <a:stretch>
            <a:fillRect/>
          </a:stretch>
        </p:blipFill>
        <p:spPr bwMode="auto">
          <a:xfrm>
            <a:off x="4572000" y="3246435"/>
            <a:ext cx="4491099" cy="3368325"/>
          </a:xfrm>
          <a:prstGeom prst="rect">
            <a:avLst/>
          </a:prstGeom>
          <a:noFill/>
          <a:ln>
            <a:solidFill>
              <a:schemeClr val="accent4">
                <a:lumMod val="10000"/>
              </a:schemeClr>
            </a:solidFill>
          </a:ln>
          <a:effectLst>
            <a:outerShdw blurRad="50800" dist="38100" dir="2700000" algn="tl" rotWithShape="0">
              <a:prstClr val="black">
                <a:alpha val="40000"/>
              </a:prstClr>
            </a:outerShdw>
          </a:effectLst>
        </p:spPr>
      </p:pic>
      <p:sp>
        <p:nvSpPr>
          <p:cNvPr id="4" name="Прямоугольник 3"/>
          <p:cNvSpPr/>
          <p:nvPr/>
        </p:nvSpPr>
        <p:spPr>
          <a:xfrm>
            <a:off x="1533547" y="434934"/>
            <a:ext cx="7610454" cy="861774"/>
          </a:xfrm>
          <a:prstGeom prst="rect">
            <a:avLst/>
          </a:prstGeom>
        </p:spPr>
        <p:style>
          <a:lnRef idx="0">
            <a:scrgbClr r="0" g="0" b="0"/>
          </a:lnRef>
          <a:fillRef idx="1001">
            <a:schemeClr val="dk1"/>
          </a:fillRef>
          <a:effectRef idx="0">
            <a:scrgbClr r="0" g="0" b="0"/>
          </a:effectRef>
          <a:fontRef idx="major"/>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uk-UA" sz="5000" spc="50" dirty="0" smtClean="0">
                <a:ln w="11430"/>
                <a:gradFill flip="none" rotWithShape="1">
                  <a:gsLst>
                    <a:gs pos="0">
                      <a:srgbClr val="07A58B">
                        <a:shade val="30000"/>
                        <a:satMod val="115000"/>
                      </a:srgbClr>
                    </a:gs>
                    <a:gs pos="50000">
                      <a:srgbClr val="07A58B">
                        <a:shade val="67500"/>
                        <a:satMod val="115000"/>
                      </a:srgbClr>
                    </a:gs>
                    <a:gs pos="100000">
                      <a:srgbClr val="07A58B">
                        <a:shade val="100000"/>
                        <a:satMod val="115000"/>
                      </a:srgbClr>
                    </a:gs>
                  </a:gsLst>
                  <a:lin ang="16200000" scaled="1"/>
                  <a:tileRect/>
                </a:gradFill>
                <a:effectLst>
                  <a:glow rad="101600">
                    <a:schemeClr val="accent1">
                      <a:satMod val="175000"/>
                      <a:alpha val="40000"/>
                    </a:schemeClr>
                  </a:glow>
                  <a:outerShdw blurRad="76200" dist="50800" dir="5400000" algn="tl" rotWithShape="0">
                    <a:srgbClr val="000000">
                      <a:alpha val="65000"/>
                    </a:srgbClr>
                  </a:outerShdw>
                </a:effectLst>
                <a:latin typeface="Candara" pitchFamily="34" charset="0"/>
              </a:rPr>
              <a:t>М'язи </a:t>
            </a:r>
            <a:endParaRPr lang="uk-UA" sz="5000" cap="none" spc="50" dirty="0">
              <a:ln w="11430"/>
              <a:gradFill flip="none" rotWithShape="1">
                <a:gsLst>
                  <a:gs pos="0">
                    <a:srgbClr val="07A58B">
                      <a:shade val="30000"/>
                      <a:satMod val="115000"/>
                    </a:srgbClr>
                  </a:gs>
                  <a:gs pos="50000">
                    <a:srgbClr val="07A58B">
                      <a:shade val="67500"/>
                      <a:satMod val="115000"/>
                    </a:srgbClr>
                  </a:gs>
                  <a:gs pos="100000">
                    <a:srgbClr val="07A58B">
                      <a:shade val="100000"/>
                      <a:satMod val="115000"/>
                    </a:srgbClr>
                  </a:gs>
                </a:gsLst>
                <a:lin ang="16200000" scaled="1"/>
                <a:tileRect/>
              </a:gradFill>
              <a:effectLst>
                <a:glow rad="101600">
                  <a:schemeClr val="accent1">
                    <a:satMod val="175000"/>
                    <a:alpha val="40000"/>
                  </a:schemeClr>
                </a:glow>
                <a:outerShdw blurRad="76200" dist="50800" dir="5400000" algn="tl" rotWithShape="0">
                  <a:srgbClr val="000000">
                    <a:alpha val="65000"/>
                  </a:srgbClr>
                </a:outerShdw>
              </a:effectLst>
              <a:latin typeface="Candara" pitchFamily="34"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1000"/>
                                        <p:tgtEl>
                                          <p:spTgt spid="5"/>
                                        </p:tgtEl>
                                      </p:cBhvr>
                                    </p:animEffect>
                                  </p:childTnLst>
                                </p:cTn>
                              </p:par>
                            </p:childTnLst>
                          </p:cTn>
                        </p:par>
                        <p:par>
                          <p:cTn id="15" fill="hold">
                            <p:stCondLst>
                              <p:cond delay="1500"/>
                            </p:stCondLst>
                            <p:childTnLst>
                              <p:par>
                                <p:cTn id="16" presetID="30" presetClass="entr" presetSubtype="0" fill="hold" nodeType="afterEffect">
                                  <p:stCondLst>
                                    <p:cond delay="0"/>
                                  </p:stCondLst>
                                  <p:childTnLst>
                                    <p:set>
                                      <p:cBhvr>
                                        <p:cTn id="17" dur="1" fill="hold">
                                          <p:stCondLst>
                                            <p:cond delay="0"/>
                                          </p:stCondLst>
                                        </p:cTn>
                                        <p:tgtEl>
                                          <p:spTgt spid="27650"/>
                                        </p:tgtEl>
                                        <p:attrNameLst>
                                          <p:attrName>style.visibility</p:attrName>
                                        </p:attrNameLst>
                                      </p:cBhvr>
                                      <p:to>
                                        <p:strVal val="visible"/>
                                      </p:to>
                                    </p:set>
                                    <p:animEffect transition="in" filter="fade">
                                      <p:cBhvr>
                                        <p:cTn id="18" dur="400" decel="100000"/>
                                        <p:tgtEl>
                                          <p:spTgt spid="27650"/>
                                        </p:tgtEl>
                                      </p:cBhvr>
                                    </p:animEffect>
                                    <p:anim calcmode="lin" valueType="num">
                                      <p:cBhvr>
                                        <p:cTn id="19" dur="400" decel="100000" fill="hold"/>
                                        <p:tgtEl>
                                          <p:spTgt spid="27650"/>
                                        </p:tgtEl>
                                        <p:attrNameLst>
                                          <p:attrName>style.rotation</p:attrName>
                                        </p:attrNameLst>
                                      </p:cBhvr>
                                      <p:tavLst>
                                        <p:tav tm="0">
                                          <p:val>
                                            <p:fltVal val="-90"/>
                                          </p:val>
                                        </p:tav>
                                        <p:tav tm="100000">
                                          <p:val>
                                            <p:fltVal val="0"/>
                                          </p:val>
                                        </p:tav>
                                      </p:tavLst>
                                    </p:anim>
                                    <p:anim calcmode="lin" valueType="num">
                                      <p:cBhvr>
                                        <p:cTn id="20" dur="400" decel="100000" fill="hold"/>
                                        <p:tgtEl>
                                          <p:spTgt spid="27650"/>
                                        </p:tgtEl>
                                        <p:attrNameLst>
                                          <p:attrName>ppt_x</p:attrName>
                                        </p:attrNameLst>
                                      </p:cBhvr>
                                      <p:tavLst>
                                        <p:tav tm="0">
                                          <p:val>
                                            <p:strVal val="#ppt_x+0.4"/>
                                          </p:val>
                                        </p:tav>
                                        <p:tav tm="100000">
                                          <p:val>
                                            <p:strVal val="#ppt_x-0.05"/>
                                          </p:val>
                                        </p:tav>
                                      </p:tavLst>
                                    </p:anim>
                                    <p:anim calcmode="lin" valueType="num">
                                      <p:cBhvr>
                                        <p:cTn id="21" dur="400" decel="100000" fill="hold"/>
                                        <p:tgtEl>
                                          <p:spTgt spid="27650"/>
                                        </p:tgtEl>
                                        <p:attrNameLst>
                                          <p:attrName>ppt_y</p:attrName>
                                        </p:attrNameLst>
                                      </p:cBhvr>
                                      <p:tavLst>
                                        <p:tav tm="0">
                                          <p:val>
                                            <p:strVal val="#ppt_y-0.4"/>
                                          </p:val>
                                        </p:tav>
                                        <p:tav tm="100000">
                                          <p:val>
                                            <p:strVal val="#ppt_y+0.1"/>
                                          </p:val>
                                        </p:tav>
                                      </p:tavLst>
                                    </p:anim>
                                    <p:anim calcmode="lin" valueType="num">
                                      <p:cBhvr>
                                        <p:cTn id="22" dur="100" accel="100000" fill="hold">
                                          <p:stCondLst>
                                            <p:cond delay="400"/>
                                          </p:stCondLst>
                                        </p:cTn>
                                        <p:tgtEl>
                                          <p:spTgt spid="27650"/>
                                        </p:tgtEl>
                                        <p:attrNameLst>
                                          <p:attrName>ppt_x</p:attrName>
                                        </p:attrNameLst>
                                      </p:cBhvr>
                                      <p:tavLst>
                                        <p:tav tm="0">
                                          <p:val>
                                            <p:strVal val="#ppt_x-0.05"/>
                                          </p:val>
                                        </p:tav>
                                        <p:tav tm="100000">
                                          <p:val>
                                            <p:strVal val="#ppt_x"/>
                                          </p:val>
                                        </p:tav>
                                      </p:tavLst>
                                    </p:anim>
                                    <p:anim calcmode="lin" valueType="num">
                                      <p:cBhvr>
                                        <p:cTn id="23" dur="100" accel="100000" fill="hold">
                                          <p:stCondLst>
                                            <p:cond delay="400"/>
                                          </p:stCondLst>
                                        </p:cTn>
                                        <p:tgtEl>
                                          <p:spTgt spid="2765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D:\Аня ;)\Школа\Биология\Beauty_of_The_Birds_by_John_Soong__10-550x535.jpg"/>
          <p:cNvPicPr>
            <a:picLocks noChangeAspect="1" noChangeArrowheads="1"/>
          </p:cNvPicPr>
          <p:nvPr/>
        </p:nvPicPr>
        <p:blipFill>
          <a:blip r:embed="rId2"/>
          <a:srcRect/>
          <a:stretch>
            <a:fillRect/>
          </a:stretch>
        </p:blipFill>
        <p:spPr bwMode="auto">
          <a:xfrm>
            <a:off x="1650960" y="3448569"/>
            <a:ext cx="3359196" cy="3267581"/>
          </a:xfrm>
          <a:prstGeom prst="rect">
            <a:avLst/>
          </a:prstGeom>
          <a:noFill/>
          <a:ln>
            <a:solidFill>
              <a:schemeClr val="accent4">
                <a:lumMod val="10000"/>
              </a:schemeClr>
            </a:solidFill>
          </a:ln>
          <a:effectLst>
            <a:outerShdw blurRad="50800" dist="38100" dir="2700000" algn="tl" rotWithShape="0">
              <a:prstClr val="black">
                <a:alpha val="40000"/>
              </a:prstClr>
            </a:outerShdw>
          </a:effectLst>
        </p:spPr>
      </p:pic>
      <p:sp>
        <p:nvSpPr>
          <p:cNvPr id="5" name="Прямоугольник 4"/>
          <p:cNvSpPr/>
          <p:nvPr/>
        </p:nvSpPr>
        <p:spPr>
          <a:xfrm>
            <a:off x="1533547" y="1296708"/>
            <a:ext cx="7610453" cy="4939814"/>
          </a:xfrm>
          <a:prstGeom prst="rect">
            <a:avLst/>
          </a:prstGeom>
          <a:noFill/>
        </p:spPr>
        <p:txBody>
          <a:bodyPr wrap="square" lIns="91440" tIns="45720" rIns="91440" bIns="45720">
            <a:spAutoFit/>
          </a:bodyPr>
          <a:lstStyle/>
          <a:p>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Органи травлення також своєрідно. Дзьоб птахів пристосований до різноманітних складних рухів і, незважаючи на відсутність зубів, це сприяє різноманітності кормів, які використовують птахи. Глотка, стравохід переходять у шлунок, який у птахів своєрідно влаштований. Він складається з залозистого і м'язового. Добре змочена травними ферментами їжа перетирається у шлунку завдяки ритмічним скороченням його стінок. Перетиранню їжі допомагають камінці, що потрапляють до шлунка і відіграють роль </a:t>
            </a:r>
            <a:r>
              <a:rPr lang="uk-UA" sz="1500" b="0" cap="none" spc="0" dirty="0" err="1"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жорнів</a:t>
            </a:r>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Отже, м'язовий шлунок виконує таку саму роль, що і зуби під час </a:t>
            </a:r>
            <a:r>
              <a:rPr lang="uk-UA" sz="1500" b="0" cap="none" spc="0" dirty="0" err="1"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пережовуван-ня</a:t>
            </a:r>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їжі. Дрібно перетерта їжа проходить у кишки, а та, що не перетравлюється (кістки, хітин, волосся), у багатьох птахів збивається у щільний клубок (</a:t>
            </a:r>
            <a:r>
              <a:rPr lang="uk-UA" sz="1500" b="0" cap="none" spc="0" dirty="0" err="1"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погадку</a:t>
            </a:r>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і через </a:t>
            </a:r>
          </a:p>
          <a:p>
            <a:r>
              <a:rPr lang="uk-UA" sz="1500" b="0" dirty="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стравохід і ротову порожнину викидається.</a:t>
            </a:r>
            <a:r>
              <a:rPr lang="uk-UA" sz="1500" b="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p>
          <a:p>
            <a:r>
              <a:rPr lang="uk-UA" sz="1500" b="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Швидкість травлення у птахів дуже висока. </a:t>
            </a:r>
          </a:p>
          <a:p>
            <a:r>
              <a:rPr lang="uk-UA" sz="1500" b="0" dirty="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Наприклад, у горобців від заковтування гусені </a:t>
            </a:r>
          </a:p>
          <a:p>
            <a:r>
              <a:rPr lang="uk-UA" sz="1500" b="0" dirty="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до виділення з екскрементами </a:t>
            </a:r>
            <a:r>
              <a:rPr lang="uk-UA" sz="1500" b="0" dirty="0" err="1"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неперетравле-</a:t>
            </a:r>
            <a:endParaRPr lang="uk-UA" sz="1500" b="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endParaRPr>
          </a:p>
          <a:p>
            <a:r>
              <a:rPr lang="uk-UA" sz="1500" b="0" dirty="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них решток проходить лише 15–20 хв. Висока </a:t>
            </a:r>
          </a:p>
          <a:p>
            <a:r>
              <a:rPr lang="uk-UA" sz="1500" b="0" dirty="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швидкість перетравлення зв'язана з </a:t>
            </a:r>
            <a:r>
              <a:rPr lang="uk-UA" sz="1500" b="0" dirty="0" err="1"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інтенсив-</a:t>
            </a:r>
            <a:endParaRPr lang="uk-UA" sz="1500" b="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endParaRPr>
          </a:p>
          <a:p>
            <a:r>
              <a:rPr lang="uk-UA" sz="1500" b="0" dirty="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ним обміном речовин (температура тіла </a:t>
            </a:r>
          </a:p>
          <a:p>
            <a:r>
              <a:rPr lang="uk-UA" sz="1500" b="0" dirty="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птахів +42°С).</a:t>
            </a:r>
          </a:p>
          <a:p>
            <a:r>
              <a:rPr lang="uk-UA" sz="1500" b="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Птахи поїдають багато їжі, яка часто складає </a:t>
            </a:r>
          </a:p>
          <a:p>
            <a:r>
              <a:rPr lang="uk-UA" sz="1500" b="0" dirty="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50–80 % їхньої маси. Особливо це стосується </a:t>
            </a:r>
          </a:p>
          <a:p>
            <a:r>
              <a:rPr lang="uk-UA" sz="1500" b="0" dirty="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дрібних пташок, які без їжі гинуть через </a:t>
            </a:r>
          </a:p>
          <a:p>
            <a:r>
              <a:rPr lang="uk-UA" sz="1500" b="0" dirty="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a:t>
            </a:r>
            <a:r>
              <a:rPr lang="uk-UA" sz="1500" b="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15–30 год.</a:t>
            </a:r>
          </a:p>
        </p:txBody>
      </p:sp>
      <p:sp>
        <p:nvSpPr>
          <p:cNvPr id="4" name="Прямоугольник 3"/>
          <p:cNvSpPr/>
          <p:nvPr/>
        </p:nvSpPr>
        <p:spPr>
          <a:xfrm>
            <a:off x="1533547" y="434934"/>
            <a:ext cx="7610454" cy="861774"/>
          </a:xfrm>
          <a:prstGeom prst="rect">
            <a:avLst/>
          </a:prstGeom>
        </p:spPr>
        <p:style>
          <a:lnRef idx="0">
            <a:scrgbClr r="0" g="0" b="0"/>
          </a:lnRef>
          <a:fillRef idx="1001">
            <a:schemeClr val="dk1"/>
          </a:fillRef>
          <a:effectRef idx="0">
            <a:scrgbClr r="0" g="0" b="0"/>
          </a:effectRef>
          <a:fontRef idx="major"/>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uk-UA" sz="5000" spc="50" dirty="0" smtClean="0">
                <a:ln w="11430"/>
                <a:gradFill flip="none" rotWithShape="1">
                  <a:gsLst>
                    <a:gs pos="0">
                      <a:srgbClr val="07A58B">
                        <a:shade val="30000"/>
                        <a:satMod val="115000"/>
                      </a:srgbClr>
                    </a:gs>
                    <a:gs pos="50000">
                      <a:srgbClr val="07A58B">
                        <a:shade val="67500"/>
                        <a:satMod val="115000"/>
                      </a:srgbClr>
                    </a:gs>
                    <a:gs pos="100000">
                      <a:srgbClr val="07A58B">
                        <a:shade val="100000"/>
                        <a:satMod val="115000"/>
                      </a:srgbClr>
                    </a:gs>
                  </a:gsLst>
                  <a:lin ang="16200000" scaled="1"/>
                  <a:tileRect/>
                </a:gradFill>
                <a:effectLst>
                  <a:glow rad="101600">
                    <a:schemeClr val="accent1">
                      <a:satMod val="175000"/>
                      <a:alpha val="40000"/>
                    </a:schemeClr>
                  </a:glow>
                  <a:outerShdw blurRad="76200" dist="50800" dir="5400000" algn="tl" rotWithShape="0">
                    <a:srgbClr val="000000">
                      <a:alpha val="65000"/>
                    </a:srgbClr>
                  </a:outerShdw>
                </a:effectLst>
                <a:latin typeface="Candara" pitchFamily="34" charset="0"/>
              </a:rPr>
              <a:t>Травна система </a:t>
            </a:r>
            <a:endParaRPr lang="uk-UA" sz="5000" cap="none" spc="50" dirty="0">
              <a:ln w="11430"/>
              <a:gradFill flip="none" rotWithShape="1">
                <a:gsLst>
                  <a:gs pos="0">
                    <a:srgbClr val="07A58B">
                      <a:shade val="30000"/>
                      <a:satMod val="115000"/>
                    </a:srgbClr>
                  </a:gs>
                  <a:gs pos="50000">
                    <a:srgbClr val="07A58B">
                      <a:shade val="67500"/>
                      <a:satMod val="115000"/>
                    </a:srgbClr>
                  </a:gs>
                  <a:gs pos="100000">
                    <a:srgbClr val="07A58B">
                      <a:shade val="100000"/>
                      <a:satMod val="115000"/>
                    </a:srgbClr>
                  </a:gs>
                </a:gsLst>
                <a:lin ang="16200000" scaled="1"/>
                <a:tileRect/>
              </a:gradFill>
              <a:effectLst>
                <a:glow rad="101600">
                  <a:schemeClr val="accent1">
                    <a:satMod val="175000"/>
                    <a:alpha val="40000"/>
                  </a:schemeClr>
                </a:glow>
                <a:outerShdw blurRad="76200" dist="50800" dir="5400000" algn="tl" rotWithShape="0">
                  <a:srgbClr val="000000">
                    <a:alpha val="65000"/>
                  </a:srgbClr>
                </a:outerShdw>
              </a:effectLst>
              <a:latin typeface="Candara" pitchFamily="34" charset="0"/>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1000"/>
                                        <p:tgtEl>
                                          <p:spTgt spid="5"/>
                                        </p:tgtEl>
                                      </p:cBhvr>
                                    </p:animEffect>
                                  </p:childTnLst>
                                </p:cTn>
                              </p:par>
                            </p:childTnLst>
                          </p:cTn>
                        </p:par>
                        <p:par>
                          <p:cTn id="15" fill="hold">
                            <p:stCondLst>
                              <p:cond delay="1500"/>
                            </p:stCondLst>
                            <p:childTnLst>
                              <p:par>
                                <p:cTn id="16" presetID="30" presetClass="entr" presetSubtype="0" fill="hold" nodeType="afterEffect">
                                  <p:stCondLst>
                                    <p:cond delay="0"/>
                                  </p:stCondLst>
                                  <p:childTnLst>
                                    <p:set>
                                      <p:cBhvr>
                                        <p:cTn id="17" dur="1" fill="hold">
                                          <p:stCondLst>
                                            <p:cond delay="0"/>
                                          </p:stCondLst>
                                        </p:cTn>
                                        <p:tgtEl>
                                          <p:spTgt spid="28674"/>
                                        </p:tgtEl>
                                        <p:attrNameLst>
                                          <p:attrName>style.visibility</p:attrName>
                                        </p:attrNameLst>
                                      </p:cBhvr>
                                      <p:to>
                                        <p:strVal val="visible"/>
                                      </p:to>
                                    </p:set>
                                    <p:animEffect transition="in" filter="fade">
                                      <p:cBhvr>
                                        <p:cTn id="18" dur="400" decel="100000"/>
                                        <p:tgtEl>
                                          <p:spTgt spid="28674"/>
                                        </p:tgtEl>
                                      </p:cBhvr>
                                    </p:animEffect>
                                    <p:anim calcmode="lin" valueType="num">
                                      <p:cBhvr>
                                        <p:cTn id="19" dur="400" decel="100000" fill="hold"/>
                                        <p:tgtEl>
                                          <p:spTgt spid="28674"/>
                                        </p:tgtEl>
                                        <p:attrNameLst>
                                          <p:attrName>style.rotation</p:attrName>
                                        </p:attrNameLst>
                                      </p:cBhvr>
                                      <p:tavLst>
                                        <p:tav tm="0">
                                          <p:val>
                                            <p:fltVal val="-90"/>
                                          </p:val>
                                        </p:tav>
                                        <p:tav tm="100000">
                                          <p:val>
                                            <p:fltVal val="0"/>
                                          </p:val>
                                        </p:tav>
                                      </p:tavLst>
                                    </p:anim>
                                    <p:anim calcmode="lin" valueType="num">
                                      <p:cBhvr>
                                        <p:cTn id="20" dur="400" decel="100000" fill="hold"/>
                                        <p:tgtEl>
                                          <p:spTgt spid="28674"/>
                                        </p:tgtEl>
                                        <p:attrNameLst>
                                          <p:attrName>ppt_x</p:attrName>
                                        </p:attrNameLst>
                                      </p:cBhvr>
                                      <p:tavLst>
                                        <p:tav tm="0">
                                          <p:val>
                                            <p:strVal val="#ppt_x+0.4"/>
                                          </p:val>
                                        </p:tav>
                                        <p:tav tm="100000">
                                          <p:val>
                                            <p:strVal val="#ppt_x-0.05"/>
                                          </p:val>
                                        </p:tav>
                                      </p:tavLst>
                                    </p:anim>
                                    <p:anim calcmode="lin" valueType="num">
                                      <p:cBhvr>
                                        <p:cTn id="21" dur="400" decel="100000" fill="hold"/>
                                        <p:tgtEl>
                                          <p:spTgt spid="28674"/>
                                        </p:tgtEl>
                                        <p:attrNameLst>
                                          <p:attrName>ppt_y</p:attrName>
                                        </p:attrNameLst>
                                      </p:cBhvr>
                                      <p:tavLst>
                                        <p:tav tm="0">
                                          <p:val>
                                            <p:strVal val="#ppt_y-0.4"/>
                                          </p:val>
                                        </p:tav>
                                        <p:tav tm="100000">
                                          <p:val>
                                            <p:strVal val="#ppt_y+0.1"/>
                                          </p:val>
                                        </p:tav>
                                      </p:tavLst>
                                    </p:anim>
                                    <p:anim calcmode="lin" valueType="num">
                                      <p:cBhvr>
                                        <p:cTn id="22" dur="100" accel="100000" fill="hold">
                                          <p:stCondLst>
                                            <p:cond delay="400"/>
                                          </p:stCondLst>
                                        </p:cTn>
                                        <p:tgtEl>
                                          <p:spTgt spid="28674"/>
                                        </p:tgtEl>
                                        <p:attrNameLst>
                                          <p:attrName>ppt_x</p:attrName>
                                        </p:attrNameLst>
                                      </p:cBhvr>
                                      <p:tavLst>
                                        <p:tav tm="0">
                                          <p:val>
                                            <p:strVal val="#ppt_x-0.05"/>
                                          </p:val>
                                        </p:tav>
                                        <p:tav tm="100000">
                                          <p:val>
                                            <p:strVal val="#ppt_x"/>
                                          </p:val>
                                        </p:tav>
                                      </p:tavLst>
                                    </p:anim>
                                    <p:anim calcmode="lin" valueType="num">
                                      <p:cBhvr>
                                        <p:cTn id="23" dur="100" accel="100000" fill="hold">
                                          <p:stCondLst>
                                            <p:cond delay="400"/>
                                          </p:stCondLst>
                                        </p:cTn>
                                        <p:tgtEl>
                                          <p:spTgt spid="286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533547" y="1296708"/>
            <a:ext cx="7610453" cy="5632311"/>
          </a:xfrm>
          <a:prstGeom prst="rect">
            <a:avLst/>
          </a:prstGeom>
          <a:noFill/>
        </p:spPr>
        <p:txBody>
          <a:bodyPr wrap="square" lIns="91440" tIns="45720" rIns="91440" bIns="45720">
            <a:spAutoFit/>
          </a:bodyPr>
          <a:lstStyle/>
          <a:p>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У більшості птахів ніздрі ведуть у носові порожнини у основи дзьоба. Однак у бакланів, </a:t>
            </a:r>
            <a:r>
              <a:rPr lang="uk-UA" sz="1500" b="0" cap="none" spc="0" dirty="0" err="1"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олуш</a:t>
            </a:r>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та деяких інших видів ніздрі відсутні, і вони змушені дихати ротом. Повітря, потрапивши у ніздрі прямує до рота, спрямовується у гортань, від якої розпочинається трахея. У птахів (на відміну від ссавців) гортань не видає звуків, а утворює лише клапанний апарат, який захищає нижні </a:t>
            </a:r>
            <a:r>
              <a:rPr lang="uk-UA" sz="1500" b="0" cap="none" spc="0" dirty="0" err="1"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ди-</a:t>
            </a:r>
            <a:endPar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endParaRPr>
          </a:p>
          <a:p>
            <a:r>
              <a:rPr lang="uk-UA" sz="1500" b="0" cap="none" spc="0" dirty="0" err="1"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хальні</a:t>
            </a:r>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шляхи від потрапляння до них їжі і </a:t>
            </a:r>
            <a:r>
              <a:rPr lang="uk-UA" sz="1500" b="0" cap="none" spc="0" dirty="0" err="1"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во-</a:t>
            </a:r>
            <a:endPar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endParaRPr>
          </a:p>
          <a:p>
            <a:r>
              <a:rPr lang="uk-UA" sz="1500" b="0" cap="none" spc="0" dirty="0" err="1"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ди</a:t>
            </a:r>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Поблизу легень трахея розгалужується на </a:t>
            </a:r>
          </a:p>
          <a:p>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два бронхи, кожний з яких прямує у свою </a:t>
            </a:r>
            <a:r>
              <a:rPr lang="uk-UA" sz="1500" b="0" cap="none" spc="0" dirty="0" err="1"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по-</a:t>
            </a:r>
            <a:endPar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endParaRPr>
          </a:p>
          <a:p>
            <a:r>
              <a:rPr lang="uk-UA" sz="1500" b="0" cap="none" spc="0" dirty="0" err="1"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ловину</a:t>
            </a:r>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легень. В точці їх розділення </a:t>
            </a:r>
            <a:r>
              <a:rPr lang="uk-UA" sz="1500" b="0" cap="none" spc="0" dirty="0" err="1"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розміще-</a:t>
            </a:r>
            <a:endPar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endParaRPr>
          </a:p>
          <a:p>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на нижня гортань, що є голосовим апаратом. </a:t>
            </a:r>
          </a:p>
          <a:p>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Вона утворена розширеними кістковими </a:t>
            </a:r>
          </a:p>
          <a:p>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кільцями трахеї і бронхів та внутрішніми </a:t>
            </a:r>
            <a:r>
              <a:rPr lang="uk-UA" sz="1500" b="0" cap="none" spc="0" dirty="0" err="1"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пе-</a:t>
            </a:r>
            <a:endPar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endParaRPr>
          </a:p>
          <a:p>
            <a:r>
              <a:rPr lang="uk-UA" sz="1500" b="0" cap="none" spc="0" dirty="0" err="1"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ретинками</a:t>
            </a:r>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До них прикріплено пари </a:t>
            </a:r>
            <a:r>
              <a:rPr lang="uk-UA" sz="1500" b="0" cap="none" spc="0" dirty="0" err="1"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особли-</a:t>
            </a:r>
            <a:endPar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endParaRPr>
          </a:p>
          <a:p>
            <a:r>
              <a:rPr lang="uk-UA" sz="1500" b="0" cap="none" spc="0" dirty="0" err="1"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вих</a:t>
            </a:r>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співочих м'язів. Коли через нижню </a:t>
            </a:r>
            <a:r>
              <a:rPr lang="uk-UA" sz="1500" b="0" cap="none" spc="0" dirty="0" err="1"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гор-</a:t>
            </a:r>
            <a:endPar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endParaRPr>
          </a:p>
          <a:p>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тань проходить повітря, яке видихається із</a:t>
            </a:r>
          </a:p>
          <a:p>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легень, то воно викликає вібрацію </a:t>
            </a:r>
            <a:r>
              <a:rPr lang="uk-UA" sz="1500" b="0" cap="none" spc="0" dirty="0" err="1"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перети-</a:t>
            </a:r>
            <a:endPar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endParaRPr>
          </a:p>
          <a:p>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нок, що видає звуки. У птахів із широким </a:t>
            </a:r>
            <a:r>
              <a:rPr lang="uk-UA" sz="1500" b="0" cap="none" spc="0" dirty="0" err="1"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діа-</a:t>
            </a:r>
            <a:endPar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endParaRPr>
          </a:p>
          <a:p>
            <a:r>
              <a:rPr lang="uk-UA" sz="1500" b="0" cap="none" spc="0" dirty="0" err="1"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пазоном</a:t>
            </a:r>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звукових тонів (співочих) голосових </a:t>
            </a:r>
          </a:p>
          <a:p>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перетинок та співочих м'язів більше, ніж у </a:t>
            </a:r>
            <a:r>
              <a:rPr lang="uk-UA" sz="1500" b="0" cap="none" spc="0" dirty="0" err="1"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ви-</a:t>
            </a:r>
            <a:endPar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endParaRPr>
          </a:p>
          <a:p>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дів, які співають погано. При вході до легень </a:t>
            </a:r>
          </a:p>
          <a:p>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кожний бронх розділяється на окремі </a:t>
            </a:r>
            <a:r>
              <a:rPr lang="uk-UA" sz="1500" b="0" cap="none" spc="0" dirty="0" err="1"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тру-</a:t>
            </a:r>
            <a:endPar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endParaRPr>
          </a:p>
          <a:p>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бочки. Їх стінки пронизано кровоносними </a:t>
            </a:r>
            <a:r>
              <a:rPr lang="uk-UA" sz="1500" b="0" cap="none" spc="0" dirty="0" err="1"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ка-</a:t>
            </a:r>
            <a:endPar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endParaRPr>
          </a:p>
          <a:p>
            <a:r>
              <a:rPr lang="uk-UA" sz="1500" b="0" cap="none" spc="0" dirty="0" err="1"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пілярами</a:t>
            </a:r>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 що отримують із повітря кисень і </a:t>
            </a:r>
          </a:p>
          <a:p>
            <a:r>
              <a:rPr lang="uk-UA" sz="1500" b="0" cap="none" spc="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rPr>
              <a:t>віддають до нього вуглекислий газ. </a:t>
            </a:r>
            <a:endParaRPr lang="uk-UA" sz="1500" b="0" dirty="0" smtClean="0">
              <a:ln w="3175" cmpd="sng">
                <a:solidFill>
                  <a:srgbClr val="BBF3FB"/>
                </a:solidFill>
                <a:prstDash val="solid"/>
                <a:miter lim="800000"/>
              </a:ln>
              <a:solidFill>
                <a:srgbClr val="BBF3FB"/>
              </a:solidFill>
              <a:effectLst>
                <a:outerShdw blurRad="55000" dist="50800" dir="5400000" algn="tl">
                  <a:srgbClr val="000000">
                    <a:alpha val="33000"/>
                  </a:srgbClr>
                </a:outerShdw>
              </a:effectLst>
              <a:latin typeface="Candara" pitchFamily="34" charset="0"/>
            </a:endParaRPr>
          </a:p>
        </p:txBody>
      </p:sp>
      <p:pic>
        <p:nvPicPr>
          <p:cNvPr id="29698" name="Picture 2" descr="D:\Аня ;)\Школа\Биология\482px-Red_Lory_(Eos_bornea)-6.jpg"/>
          <p:cNvPicPr>
            <a:picLocks noChangeAspect="1" noChangeArrowheads="1"/>
          </p:cNvPicPr>
          <p:nvPr/>
        </p:nvPicPr>
        <p:blipFill>
          <a:blip r:embed="rId2"/>
          <a:srcRect/>
          <a:stretch>
            <a:fillRect/>
          </a:stretch>
        </p:blipFill>
        <p:spPr bwMode="auto">
          <a:xfrm>
            <a:off x="5411799" y="2297097"/>
            <a:ext cx="3578274" cy="4454283"/>
          </a:xfrm>
          <a:prstGeom prst="rect">
            <a:avLst/>
          </a:prstGeom>
          <a:noFill/>
          <a:ln>
            <a:solidFill>
              <a:schemeClr val="accent4">
                <a:lumMod val="10000"/>
              </a:schemeClr>
            </a:solidFill>
          </a:ln>
          <a:effectLst>
            <a:outerShdw blurRad="50800" dist="38100" dir="2700000" algn="tl" rotWithShape="0">
              <a:prstClr val="black">
                <a:alpha val="40000"/>
              </a:prstClr>
            </a:outerShdw>
          </a:effectLst>
        </p:spPr>
      </p:pic>
      <p:sp>
        <p:nvSpPr>
          <p:cNvPr id="4" name="Прямоугольник 3"/>
          <p:cNvSpPr/>
          <p:nvPr/>
        </p:nvSpPr>
        <p:spPr>
          <a:xfrm>
            <a:off x="1533547" y="434934"/>
            <a:ext cx="7610454" cy="861774"/>
          </a:xfrm>
          <a:prstGeom prst="rect">
            <a:avLst/>
          </a:prstGeom>
        </p:spPr>
        <p:style>
          <a:lnRef idx="0">
            <a:scrgbClr r="0" g="0" b="0"/>
          </a:lnRef>
          <a:fillRef idx="1001">
            <a:schemeClr val="dk1"/>
          </a:fillRef>
          <a:effectRef idx="0">
            <a:scrgbClr r="0" g="0" b="0"/>
          </a:effectRef>
          <a:fontRef idx="major"/>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uk-UA" sz="5000" spc="50" dirty="0" smtClean="0">
                <a:ln w="11430"/>
                <a:gradFill flip="none" rotWithShape="1">
                  <a:gsLst>
                    <a:gs pos="0">
                      <a:srgbClr val="07A58B">
                        <a:shade val="30000"/>
                        <a:satMod val="115000"/>
                      </a:srgbClr>
                    </a:gs>
                    <a:gs pos="50000">
                      <a:srgbClr val="07A58B">
                        <a:shade val="67500"/>
                        <a:satMod val="115000"/>
                      </a:srgbClr>
                    </a:gs>
                    <a:gs pos="100000">
                      <a:srgbClr val="07A58B">
                        <a:shade val="100000"/>
                        <a:satMod val="115000"/>
                      </a:srgbClr>
                    </a:gs>
                  </a:gsLst>
                  <a:lin ang="16200000" scaled="1"/>
                  <a:tileRect/>
                </a:gradFill>
                <a:effectLst>
                  <a:glow rad="101600">
                    <a:schemeClr val="accent1">
                      <a:satMod val="175000"/>
                      <a:alpha val="40000"/>
                    </a:schemeClr>
                  </a:glow>
                  <a:outerShdw blurRad="76200" dist="50800" dir="5400000" algn="tl" rotWithShape="0">
                    <a:srgbClr val="000000">
                      <a:alpha val="65000"/>
                    </a:srgbClr>
                  </a:outerShdw>
                </a:effectLst>
                <a:latin typeface="Candara" pitchFamily="34" charset="0"/>
              </a:rPr>
              <a:t>Дихальна система </a:t>
            </a:r>
            <a:endParaRPr lang="uk-UA" sz="5000" cap="none" spc="50" dirty="0">
              <a:ln w="11430"/>
              <a:gradFill flip="none" rotWithShape="1">
                <a:gsLst>
                  <a:gs pos="0">
                    <a:srgbClr val="07A58B">
                      <a:shade val="30000"/>
                      <a:satMod val="115000"/>
                    </a:srgbClr>
                  </a:gs>
                  <a:gs pos="50000">
                    <a:srgbClr val="07A58B">
                      <a:shade val="67500"/>
                      <a:satMod val="115000"/>
                    </a:srgbClr>
                  </a:gs>
                  <a:gs pos="100000">
                    <a:srgbClr val="07A58B">
                      <a:shade val="100000"/>
                      <a:satMod val="115000"/>
                    </a:srgbClr>
                  </a:gs>
                </a:gsLst>
                <a:lin ang="16200000" scaled="1"/>
                <a:tileRect/>
              </a:gradFill>
              <a:effectLst>
                <a:glow rad="101600">
                  <a:schemeClr val="accent1">
                    <a:satMod val="175000"/>
                    <a:alpha val="40000"/>
                  </a:schemeClr>
                </a:glow>
                <a:outerShdw blurRad="76200" dist="50800" dir="5400000" algn="tl" rotWithShape="0">
                  <a:srgbClr val="000000">
                    <a:alpha val="65000"/>
                  </a:srgbClr>
                </a:outerShdw>
              </a:effectLst>
              <a:latin typeface="Candara" pitchFamily="34" charset="0"/>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1000"/>
                                        <p:tgtEl>
                                          <p:spTgt spid="5"/>
                                        </p:tgtEl>
                                      </p:cBhvr>
                                    </p:animEffect>
                                  </p:childTnLst>
                                </p:cTn>
                              </p:par>
                            </p:childTnLst>
                          </p:cTn>
                        </p:par>
                        <p:par>
                          <p:cTn id="15" fill="hold">
                            <p:stCondLst>
                              <p:cond delay="1500"/>
                            </p:stCondLst>
                            <p:childTnLst>
                              <p:par>
                                <p:cTn id="16" presetID="30" presetClass="entr" presetSubtype="0" fill="hold" nodeType="afterEffect">
                                  <p:stCondLst>
                                    <p:cond delay="0"/>
                                  </p:stCondLst>
                                  <p:childTnLst>
                                    <p:set>
                                      <p:cBhvr>
                                        <p:cTn id="17" dur="1" fill="hold">
                                          <p:stCondLst>
                                            <p:cond delay="0"/>
                                          </p:stCondLst>
                                        </p:cTn>
                                        <p:tgtEl>
                                          <p:spTgt spid="29698"/>
                                        </p:tgtEl>
                                        <p:attrNameLst>
                                          <p:attrName>style.visibility</p:attrName>
                                        </p:attrNameLst>
                                      </p:cBhvr>
                                      <p:to>
                                        <p:strVal val="visible"/>
                                      </p:to>
                                    </p:set>
                                    <p:animEffect transition="in" filter="fade">
                                      <p:cBhvr>
                                        <p:cTn id="18" dur="400" decel="100000"/>
                                        <p:tgtEl>
                                          <p:spTgt spid="29698"/>
                                        </p:tgtEl>
                                      </p:cBhvr>
                                    </p:animEffect>
                                    <p:anim calcmode="lin" valueType="num">
                                      <p:cBhvr>
                                        <p:cTn id="19" dur="400" decel="100000" fill="hold"/>
                                        <p:tgtEl>
                                          <p:spTgt spid="29698"/>
                                        </p:tgtEl>
                                        <p:attrNameLst>
                                          <p:attrName>style.rotation</p:attrName>
                                        </p:attrNameLst>
                                      </p:cBhvr>
                                      <p:tavLst>
                                        <p:tav tm="0">
                                          <p:val>
                                            <p:fltVal val="-90"/>
                                          </p:val>
                                        </p:tav>
                                        <p:tav tm="100000">
                                          <p:val>
                                            <p:fltVal val="0"/>
                                          </p:val>
                                        </p:tav>
                                      </p:tavLst>
                                    </p:anim>
                                    <p:anim calcmode="lin" valueType="num">
                                      <p:cBhvr>
                                        <p:cTn id="20" dur="400" decel="100000" fill="hold"/>
                                        <p:tgtEl>
                                          <p:spTgt spid="29698"/>
                                        </p:tgtEl>
                                        <p:attrNameLst>
                                          <p:attrName>ppt_x</p:attrName>
                                        </p:attrNameLst>
                                      </p:cBhvr>
                                      <p:tavLst>
                                        <p:tav tm="0">
                                          <p:val>
                                            <p:strVal val="#ppt_x+0.4"/>
                                          </p:val>
                                        </p:tav>
                                        <p:tav tm="100000">
                                          <p:val>
                                            <p:strVal val="#ppt_x-0.05"/>
                                          </p:val>
                                        </p:tav>
                                      </p:tavLst>
                                    </p:anim>
                                    <p:anim calcmode="lin" valueType="num">
                                      <p:cBhvr>
                                        <p:cTn id="21" dur="400" decel="100000" fill="hold"/>
                                        <p:tgtEl>
                                          <p:spTgt spid="29698"/>
                                        </p:tgtEl>
                                        <p:attrNameLst>
                                          <p:attrName>ppt_y</p:attrName>
                                        </p:attrNameLst>
                                      </p:cBhvr>
                                      <p:tavLst>
                                        <p:tav tm="0">
                                          <p:val>
                                            <p:strVal val="#ppt_y-0.4"/>
                                          </p:val>
                                        </p:tav>
                                        <p:tav tm="100000">
                                          <p:val>
                                            <p:strVal val="#ppt_y+0.1"/>
                                          </p:val>
                                        </p:tav>
                                      </p:tavLst>
                                    </p:anim>
                                    <p:anim calcmode="lin" valueType="num">
                                      <p:cBhvr>
                                        <p:cTn id="22" dur="100" accel="100000" fill="hold">
                                          <p:stCondLst>
                                            <p:cond delay="400"/>
                                          </p:stCondLst>
                                        </p:cTn>
                                        <p:tgtEl>
                                          <p:spTgt spid="29698"/>
                                        </p:tgtEl>
                                        <p:attrNameLst>
                                          <p:attrName>ppt_x</p:attrName>
                                        </p:attrNameLst>
                                      </p:cBhvr>
                                      <p:tavLst>
                                        <p:tav tm="0">
                                          <p:val>
                                            <p:strVal val="#ppt_x-0.05"/>
                                          </p:val>
                                        </p:tav>
                                        <p:tav tm="100000">
                                          <p:val>
                                            <p:strVal val="#ppt_x"/>
                                          </p:val>
                                        </p:tav>
                                      </p:tavLst>
                                    </p:anim>
                                    <p:anim calcmode="lin" valueType="num">
                                      <p:cBhvr>
                                        <p:cTn id="23" dur="100" accel="100000" fill="hold">
                                          <p:stCondLst>
                                            <p:cond delay="400"/>
                                          </p:stCondLst>
                                        </p:cTn>
                                        <p:tgtEl>
                                          <p:spTgt spid="2969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Lst>
  </p:timing>
</p:sld>
</file>

<file path=ppt/theme/theme1.xml><?xml version="1.0" encoding="utf-8"?>
<a:theme xmlns:a="http://schemas.openxmlformats.org/drawingml/2006/main" name="Default Design">
  <a:themeElements>
    <a:clrScheme name="Default Design 4">
      <a:dk1>
        <a:srgbClr val="66CCCC"/>
      </a:dk1>
      <a:lt1>
        <a:srgbClr val="FFFFFF"/>
      </a:lt1>
      <a:dk2>
        <a:srgbClr val="2E6B6B"/>
      </a:dk2>
      <a:lt2>
        <a:srgbClr val="2E6B6B"/>
      </a:lt2>
      <a:accent1>
        <a:srgbClr val="45A3A1"/>
      </a:accent1>
      <a:accent2>
        <a:srgbClr val="9ADEDC"/>
      </a:accent2>
      <a:accent3>
        <a:srgbClr val="ADBABA"/>
      </a:accent3>
      <a:accent4>
        <a:srgbClr val="DADADA"/>
      </a:accent4>
      <a:accent5>
        <a:srgbClr val="B0CECD"/>
      </a:accent5>
      <a:accent6>
        <a:srgbClr val="8BC9C7"/>
      </a:accent6>
      <a:hlink>
        <a:srgbClr val="B3E6E6"/>
      </a:hlink>
      <a:folHlink>
        <a:srgbClr val="33CCCC"/>
      </a:folHlink>
    </a:clrScheme>
    <a:fontScheme name="Default Design">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5A58"/>
        </a:dk1>
        <a:lt1>
          <a:srgbClr val="FFFFFF"/>
        </a:lt1>
        <a:dk2>
          <a:srgbClr val="008080"/>
        </a:dk2>
        <a:lt2>
          <a:srgbClr val="FFFFCC"/>
        </a:lt2>
        <a:accent1>
          <a:srgbClr val="006462"/>
        </a:accent1>
        <a:accent2>
          <a:srgbClr val="008080"/>
        </a:accent2>
        <a:accent3>
          <a:srgbClr val="AAC0C0"/>
        </a:accent3>
        <a:accent4>
          <a:srgbClr val="DADADA"/>
        </a:accent4>
        <a:accent5>
          <a:srgbClr val="AAB8B7"/>
        </a:accent5>
        <a:accent6>
          <a:srgbClr val="007373"/>
        </a:accent6>
        <a:hlink>
          <a:srgbClr val="00ACA8"/>
        </a:hlink>
        <a:folHlink>
          <a:srgbClr val="004444"/>
        </a:folHlink>
      </a:clrScheme>
      <a:clrMap bg1="dk2" tx1="lt1" bg2="dk1" tx2="lt2" accent1="accent1" accent2="accent2" accent3="accent3" accent4="accent4" accent5="accent5" accent6="accent6" hlink="hlink" folHlink="folHlink"/>
    </a:extraClrScheme>
    <a:extraClrScheme>
      <a:clrScheme name="Default Design 2">
        <a:dk1>
          <a:srgbClr val="342F61"/>
        </a:dk1>
        <a:lt1>
          <a:srgbClr val="FFFFFF"/>
        </a:lt1>
        <a:dk2>
          <a:srgbClr val="8794D5"/>
        </a:dk2>
        <a:lt2>
          <a:srgbClr val="FFFFFF"/>
        </a:lt2>
        <a:accent1>
          <a:srgbClr val="504D80"/>
        </a:accent1>
        <a:accent2>
          <a:srgbClr val="9791CA"/>
        </a:accent2>
        <a:accent3>
          <a:srgbClr val="C3C8E7"/>
        </a:accent3>
        <a:accent4>
          <a:srgbClr val="DADADA"/>
        </a:accent4>
        <a:accent5>
          <a:srgbClr val="B3B2C0"/>
        </a:accent5>
        <a:accent6>
          <a:srgbClr val="8883B7"/>
        </a:accent6>
        <a:hlink>
          <a:srgbClr val="322D5A"/>
        </a:hlink>
        <a:folHlink>
          <a:srgbClr val="544C9E"/>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DBA6"/>
        </a:lt1>
        <a:dk2>
          <a:srgbClr val="000000"/>
        </a:dk2>
        <a:lt2>
          <a:srgbClr val="FFAC31"/>
        </a:lt2>
        <a:accent1>
          <a:srgbClr val="FF9900"/>
        </a:accent1>
        <a:accent2>
          <a:srgbClr val="FFCC80"/>
        </a:accent2>
        <a:accent3>
          <a:srgbClr val="FFEAD0"/>
        </a:accent3>
        <a:accent4>
          <a:srgbClr val="000000"/>
        </a:accent4>
        <a:accent5>
          <a:srgbClr val="FFCAAA"/>
        </a:accent5>
        <a:accent6>
          <a:srgbClr val="E7B973"/>
        </a:accent6>
        <a:hlink>
          <a:srgbClr val="E68A00"/>
        </a:hlink>
        <a:folHlink>
          <a:srgbClr val="FF6600"/>
        </a:folHlink>
      </a:clrScheme>
      <a:clrMap bg1="lt1" tx1="dk1" bg2="lt2" tx2="dk2" accent1="accent1" accent2="accent2" accent3="accent3" accent4="accent4" accent5="accent5" accent6="accent6" hlink="hlink" folHlink="folHlink"/>
    </a:extraClrScheme>
    <a:extraClrScheme>
      <a:clrScheme name="Default Design 4">
        <a:dk1>
          <a:srgbClr val="66CCCC"/>
        </a:dk1>
        <a:lt1>
          <a:srgbClr val="FFFFFF"/>
        </a:lt1>
        <a:dk2>
          <a:srgbClr val="2E6B6B"/>
        </a:dk2>
        <a:lt2>
          <a:srgbClr val="2E6B6B"/>
        </a:lt2>
        <a:accent1>
          <a:srgbClr val="45A3A1"/>
        </a:accent1>
        <a:accent2>
          <a:srgbClr val="9ADEDC"/>
        </a:accent2>
        <a:accent3>
          <a:srgbClr val="ADBABA"/>
        </a:accent3>
        <a:accent4>
          <a:srgbClr val="DADADA"/>
        </a:accent4>
        <a:accent5>
          <a:srgbClr val="B0CECD"/>
        </a:accent5>
        <a:accent6>
          <a:srgbClr val="8BC9C7"/>
        </a:accent6>
        <a:hlink>
          <a:srgbClr val="B3E6E6"/>
        </a:hlink>
        <a:folHlink>
          <a:srgbClr val="33CCCC"/>
        </a:folHlink>
      </a:clrScheme>
      <a:clrMap bg1="dk2" tx1="lt1" bg2="dk1" tx2="lt2" accent1="accent1" accent2="accent2" accent3="accent3" accent4="accent4" accent5="accent5" accent6="accent6" hlink="hlink" folHlink="folHlink"/>
    </a:extraClrScheme>
    <a:extraClrScheme>
      <a:clrScheme name="Default Design 5">
        <a:dk1>
          <a:srgbClr val="B3CCE6"/>
        </a:dk1>
        <a:lt1>
          <a:srgbClr val="FFFFFF"/>
        </a:lt1>
        <a:dk2>
          <a:srgbClr val="6698CC"/>
        </a:dk2>
        <a:lt2>
          <a:srgbClr val="FFFFFF"/>
        </a:lt2>
        <a:accent1>
          <a:srgbClr val="336599"/>
        </a:accent1>
        <a:accent2>
          <a:srgbClr val="2E4C6B"/>
        </a:accent2>
        <a:accent3>
          <a:srgbClr val="B8CAE2"/>
        </a:accent3>
        <a:accent4>
          <a:srgbClr val="DADADA"/>
        </a:accent4>
        <a:accent5>
          <a:srgbClr val="ADB8CA"/>
        </a:accent5>
        <a:accent6>
          <a:srgbClr val="294460"/>
        </a:accent6>
        <a:hlink>
          <a:srgbClr val="0B54A3"/>
        </a:hlink>
        <a:folHlink>
          <a:srgbClr val="0B73E0"/>
        </a:folHlink>
      </a:clrScheme>
      <a:clrMap bg1="dk2" tx1="lt1" bg2="dk1" tx2="lt2" accent1="accent1" accent2="accent2" accent3="accent3" accent4="accent4" accent5="accent5" accent6="accent6" hlink="hlink" folHlink="folHlink"/>
    </a:extraClrScheme>
    <a:extraClrScheme>
      <a:clrScheme name="Default Design 6">
        <a:dk1>
          <a:srgbClr val="496B2E"/>
        </a:dk1>
        <a:lt1>
          <a:srgbClr val="CCE3B5"/>
        </a:lt1>
        <a:dk2>
          <a:srgbClr val="619933"/>
        </a:dk2>
        <a:lt2>
          <a:srgbClr val="F2F8ED"/>
        </a:lt2>
        <a:accent1>
          <a:srgbClr val="92CC66"/>
        </a:accent1>
        <a:accent2>
          <a:srgbClr val="FFFFFF"/>
        </a:accent2>
        <a:accent3>
          <a:srgbClr val="E2EFD7"/>
        </a:accent3>
        <a:accent4>
          <a:srgbClr val="3D5A26"/>
        </a:accent4>
        <a:accent5>
          <a:srgbClr val="C7E2B8"/>
        </a:accent5>
        <a:accent6>
          <a:srgbClr val="E7E7E7"/>
        </a:accent6>
        <a:hlink>
          <a:srgbClr val="4891EA"/>
        </a:hlink>
        <a:folHlink>
          <a:srgbClr val="7AAFF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1607</TotalTime>
  <Words>2379</Words>
  <Application>Microsoft Office PowerPoint</Application>
  <PresentationFormat>Экран (4:3)</PresentationFormat>
  <Paragraphs>154</Paragraphs>
  <Slides>15</Slides>
  <Notes>1</Notes>
  <HiddenSlides>0</HiddenSlides>
  <MMClips>0</MMClips>
  <ScaleCrop>false</ScaleCrop>
  <HeadingPairs>
    <vt:vector size="6" baseType="variant">
      <vt:variant>
        <vt:lpstr>Использованные шрифты</vt:lpstr>
      </vt:variant>
      <vt:variant>
        <vt:i4>1</vt:i4>
      </vt:variant>
      <vt:variant>
        <vt:lpstr>Тема</vt:lpstr>
      </vt:variant>
      <vt:variant>
        <vt:i4>1</vt:i4>
      </vt:variant>
      <vt:variant>
        <vt:lpstr>Заголовки слайдов</vt:lpstr>
      </vt:variant>
      <vt:variant>
        <vt:i4>15</vt:i4>
      </vt:variant>
    </vt:vector>
  </HeadingPairs>
  <TitlesOfParts>
    <vt:vector size="17" baseType="lpstr">
      <vt:lpstr>Arial</vt:lpstr>
      <vt:lpstr>Default Design</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Company>Presentation Magazine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Margins Purple</dc:title>
  <dc:creator>Presentation Magazine</dc:creator>
  <cp:lastModifiedBy>Admin</cp:lastModifiedBy>
  <cp:revision>60</cp:revision>
  <dcterms:created xsi:type="dcterms:W3CDTF">2005-03-15T10:04:38Z</dcterms:created>
  <dcterms:modified xsi:type="dcterms:W3CDTF">2011-03-01T22:16:07Z</dcterms:modified>
</cp:coreProperties>
</file>