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65" r:id="rId17"/>
    <p:sldId id="271" r:id="rId18"/>
    <p:sldId id="272" r:id="rId19"/>
    <p:sldId id="273" r:id="rId20"/>
    <p:sldId id="274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теринка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0ED4FA-2903-4696-9306-816704CE1D76}" type="datetimeFigureOut">
              <a:rPr lang="ru-RU" smtClean="0"/>
              <a:pPr/>
              <a:t>09.04.2014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571480"/>
            <a:ext cx="6786610" cy="3071834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Розвиток органічного світу в мезозойську еру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учениця </a:t>
            </a:r>
            <a:r>
              <a:rPr lang="uk-UA" dirty="0" smtClean="0"/>
              <a:t>11 Б </a:t>
            </a:r>
          </a:p>
          <a:p>
            <a:r>
              <a:rPr lang="uk-UA" dirty="0" smtClean="0"/>
              <a:t>Ковальчук Катерина 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4" cy="3680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2264" y="150017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бронтозавр</a:t>
            </a:r>
            <a:endParaRPr lang="uk-UA" sz="2400" b="1" dirty="0"/>
          </a:p>
        </p:txBody>
      </p:sp>
      <p:pic>
        <p:nvPicPr>
          <p:cNvPr id="6" name="Рисунок 5" descr="дипл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214686"/>
            <a:ext cx="5738826" cy="3643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4572008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/>
              <a:t>диплодок</a:t>
            </a:r>
            <a:endParaRPr lang="uk-UA" sz="24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000232" y="4643446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500694" y="1500174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4357718" cy="6429396"/>
          </a:xfrm>
        </p:spPr>
        <p:txBody>
          <a:bodyPr/>
          <a:lstStyle/>
          <a:p>
            <a:r>
              <a:rPr lang="uk-UA" dirty="0" smtClean="0"/>
              <a:t>У морях – розквіт головоногих( амонітів і белемнітів),двостулкових, губок, морських Їжаків.</a:t>
            </a:r>
          </a:p>
          <a:p>
            <a:r>
              <a:rPr lang="uk-UA" dirty="0" smtClean="0"/>
              <a:t>Новий розквіт хрящових риб.</a:t>
            </a:r>
          </a:p>
          <a:p>
            <a:r>
              <a:rPr lang="uk-UA" dirty="0" smtClean="0"/>
              <a:t>З'являються сучасні групи земноводних(хвостаті і безхвості)</a:t>
            </a:r>
          </a:p>
          <a:p>
            <a:r>
              <a:rPr lang="uk-UA" dirty="0" smtClean="0"/>
              <a:t> З'являються перші птахи</a:t>
            </a:r>
            <a:endParaRPr lang="uk-UA" dirty="0"/>
          </a:p>
        </p:txBody>
      </p:sp>
      <p:pic>
        <p:nvPicPr>
          <p:cNvPr id="4" name="Рисунок 3" descr="Ammoni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0"/>
            <a:ext cx="2849554" cy="2137166"/>
          </a:xfrm>
          <a:prstGeom prst="rect">
            <a:avLst/>
          </a:prstGeom>
        </p:spPr>
      </p:pic>
      <p:pic>
        <p:nvPicPr>
          <p:cNvPr id="5" name="Рисунок 4" descr="ammon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2143116"/>
            <a:ext cx="2886075" cy="285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4876" y="2714620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а</a:t>
            </a:r>
            <a:r>
              <a:rPr lang="uk-UA" dirty="0" smtClean="0">
                <a:solidFill>
                  <a:srgbClr val="FFFF00"/>
                </a:solidFill>
              </a:rPr>
              <a:t>моніти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Belemn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357694"/>
            <a:ext cx="2778428" cy="19288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43240" y="58578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белемніт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9975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467600" cy="560406"/>
          </a:xfrm>
        </p:spPr>
        <p:txBody>
          <a:bodyPr/>
          <a:lstStyle/>
          <a:p>
            <a:r>
              <a:rPr lang="uk-UA" dirty="0" smtClean="0"/>
              <a:t>Крейдяний період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7467600" cy="4873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Набір континентів в основному відповідає сучасному.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Клімат стійкий теплий і вологий(крім приполярних областей)</a:t>
            </a:r>
            <a:endParaRPr lang="uk-UA" dirty="0"/>
          </a:p>
        </p:txBody>
      </p:sp>
      <p:pic>
        <p:nvPicPr>
          <p:cNvPr id="4" name="Рисунок 3" descr="кр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86058"/>
            <a:ext cx="5286412" cy="35004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467600" cy="4873752"/>
          </a:xfrm>
        </p:spPr>
        <p:txBody>
          <a:bodyPr/>
          <a:lstStyle/>
          <a:p>
            <a:r>
              <a:rPr lang="uk-UA" dirty="0" smtClean="0"/>
              <a:t>В середині періоду сталася зміна флор. Широко поширились покритонасінні рослини. У зв'язку з цим різко зросла різноманітність комах.  </a:t>
            </a:r>
            <a:endParaRPr lang="uk-UA" dirty="0"/>
          </a:p>
        </p:txBody>
      </p:sp>
      <p:pic>
        <p:nvPicPr>
          <p:cNvPr id="5" name="Рисунок 4" descr="1310P634260-15Z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85992"/>
            <a:ext cx="4572000" cy="3429000"/>
          </a:xfrm>
          <a:prstGeom prst="rect">
            <a:avLst/>
          </a:prstGeom>
        </p:spPr>
      </p:pic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4521200" cy="49911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7467600" cy="4873752"/>
          </a:xfrm>
        </p:spPr>
        <p:txBody>
          <a:bodyPr/>
          <a:lstStyle/>
          <a:p>
            <a:r>
              <a:rPr lang="uk-UA" dirty="0" smtClean="0"/>
              <a:t>У морі поширені форамініфери, що утворюють поклади крейди.</a:t>
            </a:r>
          </a:p>
          <a:p>
            <a:r>
              <a:rPr lang="uk-UA" dirty="0" smtClean="0"/>
              <a:t>Висока різноманітність молюсків,костистих риб,плезіозаврів і мозазаврів.</a:t>
            </a:r>
            <a:endParaRPr lang="uk-UA" dirty="0"/>
          </a:p>
        </p:txBody>
      </p:sp>
      <p:pic>
        <p:nvPicPr>
          <p:cNvPr id="4" name="Рисунок 3" descr="21287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857364"/>
            <a:ext cx="2633666" cy="3500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57950" y="5429264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форамініфера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4f87bda07d1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3859208" cy="25147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6248" y="2928934"/>
            <a:ext cx="1186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мозазавр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іх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5037261" cy="4429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214290"/>
            <a:ext cx="1556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іхтіозавр</a:t>
            </a:r>
            <a:endParaRPr lang="uk-UA" sz="2400" b="1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857356" y="642918"/>
            <a:ext cx="857256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пл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14290"/>
            <a:ext cx="3748096" cy="46434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57950" y="6286520"/>
            <a:ext cx="1850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плезіозавр</a:t>
            </a:r>
            <a:endParaRPr lang="uk-UA" sz="2400" b="1" dirty="0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6929454" y="5286388"/>
            <a:ext cx="642942" cy="785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cretace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"/>
            <a:ext cx="9184845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214290"/>
            <a:ext cx="7467600" cy="4873752"/>
          </a:xfrm>
        </p:spPr>
        <p:txBody>
          <a:bodyPr/>
          <a:lstStyle/>
          <a:p>
            <a:pPr marL="457200" indent="-457200" algn="r">
              <a:buFont typeface="+mj-lt"/>
              <a:buAutoNum type="arabicPeriod"/>
            </a:pPr>
            <a:r>
              <a:rPr lang="uk-UA" dirty="0" smtClean="0"/>
              <a:t>На суші переважають динозаври.</a:t>
            </a:r>
          </a:p>
          <a:p>
            <a:pPr marL="457200" indent="-457200" algn="r">
              <a:buFont typeface="+mj-lt"/>
              <a:buAutoNum type="arabicPeriod"/>
            </a:pPr>
            <a:r>
              <a:rPr lang="uk-UA" dirty="0" smtClean="0"/>
              <a:t>Зростає різноманіття птахів.</a:t>
            </a:r>
          </a:p>
          <a:p>
            <a:pPr marL="457200" indent="-457200" algn="r">
              <a:buFont typeface="+mj-lt"/>
              <a:buAutoNum type="arabicPeriod"/>
            </a:pPr>
            <a:r>
              <a:rPr lang="uk-UA" dirty="0" smtClean="0"/>
              <a:t>З'явилися беззубі птахи і плацентарні ссавці. </a:t>
            </a:r>
          </a:p>
          <a:p>
            <a:pPr marL="457200" indent="-457200">
              <a:buFont typeface="+mj-lt"/>
              <a:buAutoNum type="arabicPeriod"/>
            </a:pPr>
            <a:endParaRPr lang="uk-UA" dirty="0"/>
          </a:p>
        </p:txBody>
      </p:sp>
      <p:pic>
        <p:nvPicPr>
          <p:cNvPr id="4" name="Рисунок 3" descr="кр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1857364"/>
            <a:ext cx="7548545" cy="48536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29190" y="642918"/>
            <a:ext cx="3324196" cy="4873752"/>
          </a:xfrm>
        </p:spPr>
        <p:txBody>
          <a:bodyPr/>
          <a:lstStyle/>
          <a:p>
            <a:r>
              <a:rPr lang="uk-UA" dirty="0" smtClean="0"/>
              <a:t>У кінці періоду - глобальне вимирання. Зникло близько 16% родин і 50% родів тварин.</a:t>
            </a:r>
            <a:endParaRPr lang="uk-UA" dirty="0"/>
          </a:p>
        </p:txBody>
      </p:sp>
      <p:pic>
        <p:nvPicPr>
          <p:cNvPr id="4" name="Рисунок 3" descr="20120517165507!1277451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3438525" cy="4648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358246" cy="6000792"/>
          </a:xfrm>
        </p:spPr>
        <p:txBody>
          <a:bodyPr/>
          <a:lstStyle/>
          <a:p>
            <a:r>
              <a:rPr lang="uk-UA" b="1" dirty="0" smtClean="0"/>
              <a:t>Мезозойська ера </a:t>
            </a:r>
            <a:r>
              <a:rPr lang="uk-UA" dirty="0" smtClean="0"/>
              <a:t>- ділянка часу в геологічній історії Землі.</a:t>
            </a:r>
            <a:endParaRPr lang="uk-UA" dirty="0"/>
          </a:p>
        </p:txBody>
      </p:sp>
      <p:pic>
        <p:nvPicPr>
          <p:cNvPr id="4" name="Рисунок 3" descr="zdenek-burian_258374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1142984"/>
            <a:ext cx="8215371" cy="54292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3929090" cy="4873752"/>
          </a:xfrm>
        </p:spPr>
        <p:txBody>
          <a:bodyPr/>
          <a:lstStyle/>
          <a:p>
            <a:r>
              <a:rPr lang="uk-UA" dirty="0" smtClean="0"/>
              <a:t>Кризу в кінці крейди часто пов'язують з падінням великого метеорита в Мексиканську затоку. Ця подія загострила кризу і прискорила вимирання деяких груп, але не була єдиною причиною глобальних змін </a:t>
            </a:r>
            <a:endParaRPr lang="uk-UA" dirty="0"/>
          </a:p>
        </p:txBody>
      </p:sp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7" y="785794"/>
            <a:ext cx="3591903" cy="42862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6813" y="2967335"/>
            <a:ext cx="560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Дякую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за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увагу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290" y="0"/>
            <a:ext cx="7467600" cy="4873752"/>
          </a:xfrm>
        </p:spPr>
        <p:txBody>
          <a:bodyPr/>
          <a:lstStyle/>
          <a:p>
            <a:r>
              <a:rPr lang="uk-UA" dirty="0" smtClean="0"/>
              <a:t>Мезозойська ера була 248-65 млн. років тому</a:t>
            </a:r>
            <a:endParaRPr lang="uk-UA" dirty="0"/>
          </a:p>
        </p:txBody>
      </p:sp>
      <p:pic>
        <p:nvPicPr>
          <p:cNvPr id="4" name="Рисунок 3" descr="extincic3b3n-del-pc3a9rm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4286250" cy="5010150"/>
          </a:xfrm>
          <a:prstGeom prst="rect">
            <a:avLst/>
          </a:prstGeom>
        </p:spPr>
      </p:pic>
      <p:pic>
        <p:nvPicPr>
          <p:cNvPr id="5" name="Рисунок 4" descr="20120517165507!12774519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328208"/>
            <a:ext cx="3724277" cy="50344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643050"/>
            <a:ext cx="3619509" cy="32385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Періоди мезозою:</a:t>
            </a:r>
          </a:p>
          <a:p>
            <a:r>
              <a:rPr lang="uk-UA" dirty="0" smtClean="0"/>
              <a:t>Тріасовий період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Юрський період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Крейдяний період</a:t>
            </a:r>
          </a:p>
          <a:p>
            <a:endParaRPr lang="uk-UA" dirty="0"/>
          </a:p>
        </p:txBody>
      </p:sp>
      <p:pic>
        <p:nvPicPr>
          <p:cNvPr id="4" name="Рисунок 3" descr="0011-024-Urok-Kogda-zhili-dinozav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3357586" cy="2000251"/>
          </a:xfrm>
          <a:prstGeom prst="rect">
            <a:avLst/>
          </a:prstGeom>
        </p:spPr>
      </p:pic>
      <p:pic>
        <p:nvPicPr>
          <p:cNvPr id="6" name="Рисунок 5" descr="0016-015-Mezozojskaja-e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071942"/>
            <a:ext cx="3214710" cy="24620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03282"/>
          </a:xfrm>
        </p:spPr>
        <p:txBody>
          <a:bodyPr>
            <a:normAutofit/>
          </a:bodyPr>
          <a:lstStyle/>
          <a:p>
            <a:r>
              <a:rPr lang="uk-UA" dirty="0" smtClean="0"/>
              <a:t>Тріасовий </a:t>
            </a:r>
            <a:r>
              <a:rPr lang="uk-UA" dirty="0" smtClean="0"/>
              <a:t>період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14678" y="857232"/>
            <a:ext cx="5643602" cy="56436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Клімат переважно </a:t>
            </a:r>
            <a:r>
              <a:rPr lang="uk-UA" dirty="0" smtClean="0"/>
              <a:t>посушливий,континентальний,представлений континентом </a:t>
            </a:r>
            <a:r>
              <a:rPr lang="uk-UA" dirty="0" err="1" smtClean="0"/>
              <a:t>Пангеєю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Панували </a:t>
            </a:r>
            <a:r>
              <a:rPr lang="uk-UA" dirty="0" smtClean="0"/>
              <a:t>голонасінні,хвощі, папороті </a:t>
            </a:r>
            <a:r>
              <a:rPr lang="uk-UA" dirty="0" smtClean="0"/>
              <a:t>та </a:t>
            </a:r>
            <a:r>
              <a:rPr lang="uk-UA" dirty="0" smtClean="0"/>
              <a:t>плазуни(архозаври), </a:t>
            </a:r>
            <a:r>
              <a:rPr lang="uk-UA" dirty="0" smtClean="0"/>
              <a:t>які мали адаптації до несприятливих умов, нестачі води.</a:t>
            </a:r>
          </a:p>
          <a:p>
            <a:pPr marL="457200" indent="-457200">
              <a:buNone/>
            </a:pPr>
            <a:endParaRPr lang="uk-UA" dirty="0"/>
          </a:p>
        </p:txBody>
      </p:sp>
      <p:pic>
        <p:nvPicPr>
          <p:cNvPr id="4" name="Рисунок 3" descr="300px-Blakey_220m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2743200" cy="2143140"/>
          </a:xfrm>
          <a:prstGeom prst="rect">
            <a:avLst/>
          </a:prstGeom>
        </p:spPr>
      </p:pic>
      <p:pic>
        <p:nvPicPr>
          <p:cNvPr id="5" name="Рисунок 4" descr="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571876"/>
            <a:ext cx="4756267" cy="3143272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357562"/>
            <a:ext cx="2214578" cy="316841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4429156" cy="635795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Поява плазунів була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smtClean="0"/>
              <a:t>язана з рядом ароморфозів: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Внутрішнє запліднення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Щільні оболонки і запас поживних речовин в яйцеклітині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Рогові покриви тіла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Досконаліша дихальна і кровоносна системами</a:t>
            </a:r>
            <a:endParaRPr lang="uk-UA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14290"/>
            <a:ext cx="4176265" cy="2643206"/>
          </a:xfrm>
          <a:prstGeom prst="rect">
            <a:avLst/>
          </a:prstGeom>
        </p:spPr>
      </p:pic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071810"/>
            <a:ext cx="4662494" cy="350124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285728"/>
            <a:ext cx="7467600" cy="4873752"/>
          </a:xfrm>
        </p:spPr>
        <p:txBody>
          <a:bodyPr/>
          <a:lstStyle/>
          <a:p>
            <a:r>
              <a:rPr lang="uk-UA" dirty="0" smtClean="0"/>
              <a:t>У середині тріасу з'явилися костисті риби. </a:t>
            </a:r>
            <a:endParaRPr lang="uk-UA" dirty="0"/>
          </a:p>
        </p:txBody>
      </p:sp>
      <p:pic>
        <p:nvPicPr>
          <p:cNvPr id="4" name="Рисунок 3" descr="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4214842" cy="3161132"/>
          </a:xfrm>
          <a:prstGeom prst="rect">
            <a:avLst/>
          </a:prstGeom>
        </p:spPr>
      </p:pic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898101"/>
            <a:ext cx="5238760" cy="29598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5516" cy="3532949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5929322" cy="3286124"/>
          </a:xfrm>
          <a:prstGeom prst="rect">
            <a:avLst/>
          </a:prstGeom>
        </p:spPr>
      </p:pic>
      <p:pic>
        <p:nvPicPr>
          <p:cNvPr id="7" name="Рисунок 6" descr="1251103923_dinozav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00108"/>
            <a:ext cx="3143240" cy="42862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03282"/>
          </a:xfrm>
        </p:spPr>
        <p:txBody>
          <a:bodyPr/>
          <a:lstStyle/>
          <a:p>
            <a:pPr algn="r"/>
            <a:r>
              <a:rPr lang="uk-UA" dirty="0" smtClean="0"/>
              <a:t>Юрський період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4572032" cy="5429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Клімат вологіший і тепліший, що сприяло розвитку пишної рослинності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Поява гігантських плазунів (завдяки потужній кормовій базі)</a:t>
            </a:r>
            <a:endParaRPr lang="uk-UA" dirty="0"/>
          </a:p>
        </p:txBody>
      </p:sp>
      <p:pic>
        <p:nvPicPr>
          <p:cNvPr id="4" name="Рисунок 3" descr="300px-Blakey_150m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071546"/>
            <a:ext cx="2743200" cy="1928826"/>
          </a:xfrm>
          <a:prstGeom prst="rect">
            <a:avLst/>
          </a:prstGeom>
        </p:spPr>
      </p:pic>
      <p:pic>
        <p:nvPicPr>
          <p:cNvPr id="5" name="Рисунок 4" descr="1242789111_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500438"/>
            <a:ext cx="5715000" cy="30099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285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Розвиток органічного світу в мезозойську еру</vt:lpstr>
      <vt:lpstr>Слайд 2</vt:lpstr>
      <vt:lpstr>Слайд 3</vt:lpstr>
      <vt:lpstr>Слайд 4</vt:lpstr>
      <vt:lpstr>Тріасовий період</vt:lpstr>
      <vt:lpstr>Слайд 6</vt:lpstr>
      <vt:lpstr>Слайд 7</vt:lpstr>
      <vt:lpstr>Слайд 8</vt:lpstr>
      <vt:lpstr>Юрський період</vt:lpstr>
      <vt:lpstr>Слайд 10</vt:lpstr>
      <vt:lpstr>Слайд 11</vt:lpstr>
      <vt:lpstr>Слайд 12</vt:lpstr>
      <vt:lpstr>Крейдяний період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органічного світу в мезозойську еру</dc:title>
  <dc:creator>Катеринка</dc:creator>
  <cp:lastModifiedBy>Катеринка</cp:lastModifiedBy>
  <cp:revision>20</cp:revision>
  <dcterms:created xsi:type="dcterms:W3CDTF">2014-04-07T19:27:22Z</dcterms:created>
  <dcterms:modified xsi:type="dcterms:W3CDTF">2014-04-09T21:46:19Z</dcterms:modified>
</cp:coreProperties>
</file>