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90" r:id="rId8"/>
    <p:sldId id="265" r:id="rId9"/>
    <p:sldId id="266" r:id="rId10"/>
    <p:sldId id="287" r:id="rId11"/>
    <p:sldId id="267" r:id="rId12"/>
    <p:sldId id="268" r:id="rId13"/>
    <p:sldId id="269" r:id="rId14"/>
    <p:sldId id="270" r:id="rId15"/>
    <p:sldId id="272" r:id="rId16"/>
    <p:sldId id="275" r:id="rId17"/>
    <p:sldId id="276" r:id="rId18"/>
    <p:sldId id="274" r:id="rId19"/>
    <p:sldId id="288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chemeClr val="tx1"/>
    </p:penClr>
  </p:showPr>
  <p:clrMru>
    <a:srgbClr val="FFCCFF"/>
    <a:srgbClr val="00CC00"/>
    <a:srgbClr val="F769C8"/>
    <a:srgbClr val="6600CC"/>
    <a:srgbClr val="FF0000"/>
    <a:srgbClr val="006600"/>
    <a:srgbClr val="99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0" autoAdjust="0"/>
    <p:restoredTop sz="91364" autoAdjust="0"/>
  </p:normalViewPr>
  <p:slideViewPr>
    <p:cSldViewPr>
      <p:cViewPr>
        <p:scale>
          <a:sx n="70" d="100"/>
          <a:sy n="70" d="100"/>
        </p:scale>
        <p:origin x="-32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617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2BF2BA-992D-4D41-81B9-AD967C0F0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9F8C-FF84-439E-9518-34F646CA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BB59-00CD-40A2-96B2-3260C508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A06E-13A9-4391-BC10-28D827F6E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DD11-7320-40D7-9819-E8367C012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E372-D90F-4A80-A13A-05C9A40C1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09C6-B9F1-4FAF-82CF-E23753976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2482-83FA-484B-8F0F-9A990A4FA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39EC-53B9-4348-8834-AF63373EA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49F0-E92F-4CCE-ACB6-48DD98C8E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5167-553C-479B-8624-062EC2E3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1941-B65C-4637-8933-EECED74D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7EF571-CD1F-4E10-B1C6-34270D33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4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3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chapter8/section1/paragraph2/images/08010207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9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1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3.gif" TargetMode="External"/><Relationship Id="rId7" Type="http://schemas.openxmlformats.org/officeDocument/2006/relationships/image" Target="http://www.college.ru/biology/course/content/javagifs/08010205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http://www.college.ru/biology/course/content/javagifs/08010204.gif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82550"/>
            <a:ext cx="28114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4402138"/>
            <a:ext cx="2784476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1979613" y="6858000"/>
            <a:ext cx="163512" cy="100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42938" y="741363"/>
            <a:ext cx="7775575" cy="2303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319"/>
              </a:avLst>
            </a:prstTxWarp>
          </a:bodyPr>
          <a:lstStyle/>
          <a:p>
            <a:pPr algn="ctr"/>
            <a:endParaRPr lang="ru-RU" sz="3600" kern="10" normalizeH="1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Impact"/>
            </a:endParaRP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250825" y="2565400"/>
            <a:ext cx="8569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600" b="1" dirty="0">
                <a:solidFill>
                  <a:srgbClr val="C00000"/>
                </a:solidFill>
                <a:latin typeface="Arial" charset="0"/>
                <a:cs typeface="Arial" charset="0"/>
              </a:rPr>
              <a:t>Вуглеводи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093296"/>
            <a:ext cx="543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Виконала:Апостолова Аліна 11-м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64575" cy="1008062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C00000"/>
                </a:solidFill>
              </a:rPr>
              <a:t>Хімічні властивості сахарози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196975"/>
            <a:ext cx="8691563" cy="4864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Реакція гідролізу: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С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→ С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С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uk-UA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Реакція повного окиснення: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+ 12O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12CO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+ 11H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>
              <a:buFont typeface="Wingdings" pitchFamily="2" charset="2"/>
              <a:buNone/>
              <a:defRPr/>
            </a:pPr>
            <a:endParaRPr lang="uk-UA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Якісна реакція на сахарозу (з додаванням С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(ОН)</a:t>
            </a:r>
            <a:r>
              <a:rPr lang="uk-UA" sz="2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 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нагрівання)</a:t>
            </a:r>
          </a:p>
          <a:p>
            <a:pPr marL="3944938" indent="-3944938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Cu(OH)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утворюється розчин яскраво синього кольору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79888" y="457200"/>
            <a:ext cx="47355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2"/>
                </a:solidFill>
              </a:rPr>
              <a:t>Найважливіша з дисахаридів – </a:t>
            </a:r>
            <a:r>
              <a:rPr lang="uk-UA" sz="2800" b="1" i="1">
                <a:solidFill>
                  <a:schemeClr val="bg2"/>
                </a:solidFill>
              </a:rPr>
              <a:t>сахароза</a:t>
            </a:r>
            <a:r>
              <a:rPr lang="uk-UA" sz="2800">
                <a:solidFill>
                  <a:schemeClr val="bg2"/>
                </a:solidFill>
              </a:rPr>
              <a:t> – дуже поширена у природі. Це хімічна назва звичайного цукру, його називають ще тростинним чи буряковим.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50825" y="4292600"/>
            <a:ext cx="4537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800">
                <a:solidFill>
                  <a:schemeClr val="bg2"/>
                </a:solidFill>
              </a:rPr>
              <a:t>Буряковий цукор широко застосовується в харчовій промисловості, кулінарії, приготуванні вин, пива і т.д.</a:t>
            </a:r>
          </a:p>
        </p:txBody>
      </p:sp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367347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644900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www.college.ru/biology/course/content/javagifs/08010204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0" y="381000"/>
            <a:ext cx="43434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388" y="449263"/>
            <a:ext cx="43211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chemeClr val="bg2"/>
                </a:solidFill>
              </a:rPr>
              <a:t>Лактоза</a:t>
            </a:r>
            <a:r>
              <a:rPr lang="uk-UA">
                <a:solidFill>
                  <a:schemeClr val="bg2"/>
                </a:solidFill>
              </a:rPr>
              <a:t>, що виражається формулою C</a:t>
            </a:r>
            <a:r>
              <a:rPr lang="uk-UA" baseline="-25000">
                <a:solidFill>
                  <a:schemeClr val="bg2"/>
                </a:solidFill>
              </a:rPr>
              <a:t>12</a:t>
            </a:r>
            <a:r>
              <a:rPr lang="uk-UA">
                <a:solidFill>
                  <a:schemeClr val="bg2"/>
                </a:solidFill>
              </a:rPr>
              <a:t>H</a:t>
            </a:r>
            <a:r>
              <a:rPr lang="uk-UA" baseline="-25000">
                <a:solidFill>
                  <a:schemeClr val="bg2"/>
                </a:solidFill>
              </a:rPr>
              <a:t>22</a:t>
            </a:r>
            <a:r>
              <a:rPr lang="uk-UA">
                <a:solidFill>
                  <a:schemeClr val="bg2"/>
                </a:solidFill>
              </a:rPr>
              <a:t>O</a:t>
            </a:r>
            <a:r>
              <a:rPr lang="uk-UA" baseline="-25000">
                <a:solidFill>
                  <a:schemeClr val="bg2"/>
                </a:solidFill>
              </a:rPr>
              <a:t>11</a:t>
            </a:r>
            <a:r>
              <a:rPr lang="uk-UA">
                <a:solidFill>
                  <a:schemeClr val="bg2"/>
                </a:solidFill>
              </a:rPr>
              <a:t>, є вуглеводом, який міститься в молоці ссавців, вона присутня в ньому в кількості близько 2% - 8%. Вперше лактоза була виявлена ​​Фабріціо Бартолетті в 1619 році.</a:t>
            </a:r>
          </a:p>
          <a:p>
            <a:endParaRPr lang="uk-UA">
              <a:solidFill>
                <a:schemeClr val="bg2"/>
              </a:solidFill>
            </a:endParaRPr>
          </a:p>
          <a:p>
            <a:r>
              <a:rPr lang="uk-UA" b="1" i="1">
                <a:solidFill>
                  <a:schemeClr val="bg2"/>
                </a:solidFill>
              </a:rPr>
              <a:t>Лактоза</a:t>
            </a:r>
            <a:r>
              <a:rPr lang="uk-UA">
                <a:solidFill>
                  <a:schemeClr val="bg2"/>
                </a:solidFill>
              </a:rPr>
              <a:t> відрізняється від інших цукрів відсутністю гігроскопічності. Значення лактози дуже велике, тому що вона є важливою живильною речовиною, особливо для організму людини і тварин.</a:t>
            </a:r>
            <a:endParaRPr lang="uk-UA" sz="2300">
              <a:solidFill>
                <a:schemeClr val="bg2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 flipH="1">
            <a:off x="-539750" y="3562350"/>
            <a:ext cx="541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eaLnBrk="0" hangingPunct="0"/>
            <a:endParaRPr lang="uk-UA" sz="2800">
              <a:solidFill>
                <a:schemeClr val="bg2"/>
              </a:solidFill>
            </a:endParaRPr>
          </a:p>
        </p:txBody>
      </p:sp>
      <p:pic>
        <p:nvPicPr>
          <p:cNvPr id="29701" name="Picture 6" descr="pyramid_d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3"/>
            <a:ext cx="4340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utoUpdateAnimBg="0"/>
      <p:bldP spid="1844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www.college.ru/biology/course/content/javagifs/0801020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04800" y="304800"/>
            <a:ext cx="4343400" cy="2895600"/>
          </a:xfrm>
          <a:solidFill>
            <a:schemeClr val="tx1"/>
          </a:solidFill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92500" y="5876925"/>
            <a:ext cx="352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Мальтозний сироп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4787900" y="260350"/>
            <a:ext cx="41052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i="1">
                <a:solidFill>
                  <a:schemeClr val="bg2"/>
                </a:solidFill>
              </a:rPr>
              <a:t>Мальтоза</a:t>
            </a:r>
            <a:r>
              <a:rPr lang="uk-UA">
                <a:solidFill>
                  <a:schemeClr val="bg2"/>
                </a:solidFill>
              </a:rPr>
              <a:t> (від англ. Malt — солод) - солодовий цукор, природний дисахарид, що складається з двох залишків глюкози; міститься у великих кількостях в пророслих зернах (солоді) ячменю, жита та інших зернових; виявлена також у томатах, в пилку та нектарі ряду рослин. Входить до складу деяких марок пива.</a:t>
            </a:r>
          </a:p>
        </p:txBody>
      </p:sp>
      <p:pic>
        <p:nvPicPr>
          <p:cNvPr id="30725" name="Picture 8" descr="200px-Maltose_syr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500438"/>
            <a:ext cx="27559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polisaharid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10038"/>
            <a:ext cx="561498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    </a:t>
            </a:r>
            <a:r>
              <a:rPr lang="ru-RU" b="1" smtClean="0">
                <a:solidFill>
                  <a:srgbClr val="C00000"/>
                </a:solidFill>
              </a:rPr>
              <a:t>П О Л І С А Х А Р И Д И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9388" y="1125538"/>
            <a:ext cx="86407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25" indent="-2333625">
              <a:defRPr/>
            </a:pPr>
            <a:r>
              <a:rPr lang="uk-UA" b="1" i="1" dirty="0">
                <a:solidFill>
                  <a:schemeClr val="bg2"/>
                </a:solidFill>
              </a:rPr>
              <a:t>Полісахариди</a:t>
            </a:r>
            <a:r>
              <a:rPr lang="uk-UA" dirty="0">
                <a:solidFill>
                  <a:schemeClr val="bg2"/>
                </a:solidFill>
              </a:rPr>
              <a:t> — вуглеводи, які багато в чому відрізняються від моносахаридів і дисахаридів, не мають солодкого смаку і майже не розчинні в воді.</a:t>
            </a:r>
          </a:p>
          <a:p>
            <a:pPr>
              <a:defRPr/>
            </a:pPr>
            <a:r>
              <a:rPr lang="uk-UA" dirty="0">
                <a:solidFill>
                  <a:schemeClr val="bg2"/>
                </a:solidFill>
              </a:rPr>
              <a:t>Важливі представники полісахаридів — крохмаль і целюлоза. Їх молекули побудовані з ланок — (С</a:t>
            </a:r>
            <a:r>
              <a:rPr lang="uk-UA" baseline="-25000" dirty="0">
                <a:solidFill>
                  <a:schemeClr val="bg2"/>
                </a:solidFill>
              </a:rPr>
              <a:t>6</a:t>
            </a:r>
            <a:r>
              <a:rPr lang="uk-UA" dirty="0">
                <a:solidFill>
                  <a:schemeClr val="bg2"/>
                </a:solidFill>
              </a:rPr>
              <a:t>Н</a:t>
            </a:r>
            <a:r>
              <a:rPr lang="uk-UA" baseline="-25000" dirty="0">
                <a:solidFill>
                  <a:schemeClr val="bg2"/>
                </a:solidFill>
              </a:rPr>
              <a:t>10</a:t>
            </a:r>
            <a:r>
              <a:rPr lang="uk-UA" dirty="0">
                <a:solidFill>
                  <a:schemeClr val="bg2"/>
                </a:solidFill>
              </a:rPr>
              <a:t>О</a:t>
            </a:r>
            <a:r>
              <a:rPr lang="uk-UA" baseline="-25000" dirty="0">
                <a:solidFill>
                  <a:schemeClr val="bg2"/>
                </a:solidFill>
              </a:rPr>
              <a:t>5</a:t>
            </a:r>
            <a:r>
              <a:rPr lang="uk-UA" dirty="0">
                <a:solidFill>
                  <a:schemeClr val="bg2"/>
                </a:solidFill>
              </a:rPr>
              <a:t>), є залишками шестичленних циклічних форм молекул глюкози, що втратили молекулу води, тому склад крохмалю та целюлози виражається однією формулою (С</a:t>
            </a:r>
            <a:r>
              <a:rPr lang="uk-UA" baseline="-25000" dirty="0">
                <a:solidFill>
                  <a:schemeClr val="bg2"/>
                </a:solidFill>
              </a:rPr>
              <a:t>6</a:t>
            </a:r>
            <a:r>
              <a:rPr lang="uk-UA" dirty="0">
                <a:solidFill>
                  <a:schemeClr val="bg2"/>
                </a:solidFill>
              </a:rPr>
              <a:t>Н</a:t>
            </a:r>
            <a:r>
              <a:rPr lang="uk-UA" baseline="-25000" dirty="0">
                <a:solidFill>
                  <a:schemeClr val="bg2"/>
                </a:solidFill>
              </a:rPr>
              <a:t>10</a:t>
            </a:r>
            <a:r>
              <a:rPr lang="uk-UA" dirty="0">
                <a:solidFill>
                  <a:schemeClr val="bg2"/>
                </a:solidFill>
              </a:rPr>
              <a:t>О</a:t>
            </a:r>
            <a:r>
              <a:rPr lang="uk-UA" baseline="-25000" dirty="0">
                <a:solidFill>
                  <a:schemeClr val="bg2"/>
                </a:solidFill>
              </a:rPr>
              <a:t>5</a:t>
            </a:r>
            <a:r>
              <a:rPr lang="uk-UA" dirty="0">
                <a:solidFill>
                  <a:schemeClr val="bg2"/>
                </a:solidFill>
              </a:rPr>
              <a:t>).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flipH="1">
            <a:off x="180975" y="4857750"/>
            <a:ext cx="430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800">
              <a:solidFill>
                <a:schemeClr val="bg2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7175" y="5300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733800" y="476250"/>
            <a:ext cx="5105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/>
            <a:r>
              <a:rPr lang="uk-UA" sz="2800" b="1" i="1">
                <a:solidFill>
                  <a:schemeClr val="bg2"/>
                </a:solidFill>
              </a:rPr>
              <a:t>Крохмаль</a:t>
            </a:r>
            <a:r>
              <a:rPr lang="uk-UA" sz="2800">
                <a:solidFill>
                  <a:schemeClr val="bg2"/>
                </a:solidFill>
              </a:rPr>
              <a:t> (C</a:t>
            </a:r>
            <a:r>
              <a:rPr lang="uk-UA" sz="2800" baseline="-25000">
                <a:solidFill>
                  <a:schemeClr val="bg2"/>
                </a:solidFill>
              </a:rPr>
              <a:t>6</a:t>
            </a:r>
            <a:r>
              <a:rPr lang="uk-UA" sz="2800">
                <a:solidFill>
                  <a:schemeClr val="bg2"/>
                </a:solidFill>
              </a:rPr>
              <a:t>Н</a:t>
            </a:r>
            <a:r>
              <a:rPr lang="uk-UA" sz="2800" baseline="-25000">
                <a:solidFill>
                  <a:schemeClr val="bg2"/>
                </a:solidFill>
              </a:rPr>
              <a:t>10</a:t>
            </a:r>
            <a:r>
              <a:rPr lang="uk-UA" sz="2800">
                <a:solidFill>
                  <a:schemeClr val="bg2"/>
                </a:solidFill>
              </a:rPr>
              <a:t>О</a:t>
            </a:r>
            <a:r>
              <a:rPr lang="uk-UA" sz="2800" baseline="-25000">
                <a:solidFill>
                  <a:schemeClr val="bg2"/>
                </a:solidFill>
              </a:rPr>
              <a:t>5</a:t>
            </a:r>
            <a:r>
              <a:rPr lang="uk-UA" sz="2800">
                <a:solidFill>
                  <a:schemeClr val="bg2"/>
                </a:solidFill>
              </a:rPr>
              <a:t>)</a:t>
            </a:r>
            <a:r>
              <a:rPr lang="uk-UA" sz="2800" baseline="-25000">
                <a:solidFill>
                  <a:schemeClr val="bg2"/>
                </a:solidFill>
              </a:rPr>
              <a:t>n</a:t>
            </a:r>
            <a:r>
              <a:rPr lang="uk-UA" sz="2800">
                <a:solidFill>
                  <a:schemeClr val="bg2"/>
                </a:solidFill>
              </a:rPr>
              <a:t> - це біополімер, що складається із залишків глюкози – перший видимий продукт фотосинтезу. При фотосинтезі крохмаль утворюється в рослинах і відкладається в коренях, бульбах, насінні.</a:t>
            </a:r>
          </a:p>
          <a:p>
            <a:pPr indent="269875"/>
            <a:r>
              <a:rPr lang="uk-UA" sz="2800" b="1" i="1">
                <a:solidFill>
                  <a:schemeClr val="bg2"/>
                </a:solidFill>
              </a:rPr>
              <a:t>Крохмаль</a:t>
            </a:r>
            <a:r>
              <a:rPr lang="uk-UA" sz="2800">
                <a:solidFill>
                  <a:schemeClr val="bg2"/>
                </a:solidFill>
              </a:rPr>
              <a:t> – це біла речовина, що складається з найдрібніших зерен, які нагадують борошно, тому його друга назва «картопляне борошно».</a:t>
            </a:r>
          </a:p>
        </p:txBody>
      </p:sp>
      <p:graphicFrame>
        <p:nvGraphicFramePr>
          <p:cNvPr id="29696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3850" y="2420938"/>
          <a:ext cx="3286125" cy="4114800"/>
        </p:xfrm>
        <a:graphic>
          <a:graphicData uri="http://schemas.openxmlformats.org/presentationml/2006/ole">
            <p:oleObj spid="_x0000_s32771" r:id="rId3" imgW="1895856" imgH="2372868" progId="Word.Picture.8">
              <p:embed/>
            </p:oleObj>
          </a:graphicData>
        </a:graphic>
      </p:graphicFrame>
      <p:pic>
        <p:nvPicPr>
          <p:cNvPr id="32772" name="Picture 11" descr="крахм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311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5888"/>
            <a:ext cx="835342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ЗНАЧЕННЯ КРОХМАЛЮ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4392613" cy="5400675"/>
          </a:xfrm>
        </p:spPr>
        <p:txBody>
          <a:bodyPr/>
          <a:lstStyle/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uk-UA" sz="2600" smtClean="0">
                <a:solidFill>
                  <a:schemeClr val="bg2"/>
                </a:solidFill>
                <a:effectLst/>
              </a:rPr>
              <a:t>в якості харчового продукту (хліб, картопля, крупи і т. д.)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uk-UA" sz="2600" smtClean="0">
                <a:solidFill>
                  <a:schemeClr val="bg2"/>
                </a:solidFill>
                <a:effectLst/>
              </a:rPr>
              <a:t>для виготовлення канцелярського клею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uk-UA" sz="2600" smtClean="0">
                <a:solidFill>
                  <a:schemeClr val="bg2"/>
                </a:solidFill>
                <a:effectLst/>
              </a:rPr>
              <a:t>у медицині для приготування присипок, паст (густих мазей), а також при виробництві таблеток.</a:t>
            </a:r>
          </a:p>
        </p:txBody>
      </p:sp>
      <p:pic>
        <p:nvPicPr>
          <p:cNvPr id="33796" name="Picture 6" descr="12659829802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40322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067175" y="4402138"/>
            <a:ext cx="4141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</a:rPr>
              <a:t>Целюлоза (С</a:t>
            </a:r>
            <a:r>
              <a:rPr lang="ru-RU" sz="2800" baseline="-25000">
                <a:solidFill>
                  <a:schemeClr val="bg2"/>
                </a:solidFill>
              </a:rPr>
              <a:t>6</a:t>
            </a:r>
            <a:r>
              <a:rPr lang="ru-RU" sz="2800">
                <a:solidFill>
                  <a:schemeClr val="bg2"/>
                </a:solidFill>
              </a:rPr>
              <a:t>Н</a:t>
            </a:r>
            <a:r>
              <a:rPr lang="ru-RU" sz="2800" baseline="-25000">
                <a:solidFill>
                  <a:schemeClr val="bg2"/>
                </a:solidFill>
              </a:rPr>
              <a:t>10</a:t>
            </a:r>
            <a:r>
              <a:rPr lang="ru-RU" sz="2800">
                <a:solidFill>
                  <a:schemeClr val="bg2"/>
                </a:solidFill>
              </a:rPr>
              <a:t>О</a:t>
            </a:r>
            <a:r>
              <a:rPr lang="ru-RU" sz="2800" baseline="-25000">
                <a:solidFill>
                  <a:schemeClr val="bg2"/>
                </a:solidFill>
              </a:rPr>
              <a:t>5</a:t>
            </a:r>
            <a:r>
              <a:rPr lang="ru-RU" sz="2800">
                <a:solidFill>
                  <a:schemeClr val="bg2"/>
                </a:solidFill>
              </a:rPr>
              <a:t>)</a:t>
            </a:r>
            <a:r>
              <a:rPr lang="en-US" sz="2800" baseline="-25000">
                <a:solidFill>
                  <a:schemeClr val="bg2"/>
                </a:solidFill>
              </a:rPr>
              <a:t>n</a:t>
            </a:r>
            <a:endParaRPr lang="ru-RU" sz="2800" baseline="-25000">
              <a:solidFill>
                <a:schemeClr val="bg2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0825" y="246063"/>
            <a:ext cx="87137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chemeClr val="bg2"/>
                </a:solidFill>
              </a:rPr>
              <a:t>Целюлоза</a:t>
            </a:r>
            <a:r>
              <a:rPr lang="uk-UA">
                <a:solidFill>
                  <a:schemeClr val="bg2"/>
                </a:solidFill>
              </a:rPr>
              <a:t> — полісахарид; головна складова частина клітинних оболонок рослин.</a:t>
            </a:r>
          </a:p>
          <a:p>
            <a:r>
              <a:rPr lang="uk-UA">
                <a:solidFill>
                  <a:schemeClr val="bg2"/>
                </a:solidFill>
              </a:rPr>
              <a:t>Майже чистою клітковиною є бавовна, яка йде на виготовлення тканини. Із целюлози деревини одержують папір. Целюлозу та її ефіри використовують для отримання штучного волокна (віскозний, ацетатний, мідно-аміачний шовк, штучна шерсть), пластмас, кіно і фотоплівок, лаків, бездимного пороху і т. д.</a:t>
            </a:r>
          </a:p>
          <a:p>
            <a:r>
              <a:rPr lang="uk-UA" b="1" i="1">
                <a:solidFill>
                  <a:schemeClr val="bg2"/>
                </a:solidFill>
              </a:rPr>
              <a:t>Целюлоза</a:t>
            </a:r>
            <a:r>
              <a:rPr lang="uk-UA">
                <a:solidFill>
                  <a:schemeClr val="bg2"/>
                </a:solidFill>
              </a:rPr>
              <a:t> — стійка речовина, не руйнується при нагріванні до 200°C. Не розчиняється у воді та слабких кислотах. Володіє міцністю, але еластична. Зареєстрована як харчова добавка E460.</a:t>
            </a:r>
          </a:p>
        </p:txBody>
      </p:sp>
      <p:pic>
        <p:nvPicPr>
          <p:cNvPr id="34820" name="Picture 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6288" y="4154488"/>
            <a:ext cx="2787650" cy="2703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utoUpdateAnimBg="0"/>
      <p:bldP spid="266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://www.college.ru/biology/course/content/chapter8/section1/paragraph2/images/0801020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28625" y="260350"/>
            <a:ext cx="3943350" cy="5854700"/>
          </a:xfr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00563" y="549275"/>
            <a:ext cx="433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2"/>
                </a:solidFill>
              </a:rPr>
              <a:t>Целюлоза</a:t>
            </a:r>
            <a:r>
              <a:rPr lang="uk-UA" sz="2800">
                <a:solidFill>
                  <a:schemeClr val="bg2"/>
                </a:solidFill>
              </a:rPr>
              <a:t> є полімером глюкози.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643438" y="1928813"/>
            <a:ext cx="41910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2"/>
                </a:solidFill>
              </a:rPr>
              <a:t>У ній вміщено близько 50% вуглецю, що міститься в рослинах. За загальною масою на Землі, целюлоза займає перше місце серед органічних сполук.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2458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91550" cy="720725"/>
          </a:xfrm>
        </p:spPr>
        <p:txBody>
          <a:bodyPr/>
          <a:lstStyle/>
          <a:p>
            <a:pPr algn="ctr"/>
            <a:r>
              <a:rPr lang="uk-UA" sz="4000" b="1" smtClean="0">
                <a:solidFill>
                  <a:srgbClr val="C00000"/>
                </a:solidFill>
              </a:rPr>
              <a:t>Хімічні властивості полісахаридів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196975"/>
            <a:ext cx="8713788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 b="1" u="sng" smtClean="0">
                <a:solidFill>
                  <a:srgbClr val="FF0000"/>
                </a:solidFill>
                <a:effectLst/>
              </a:rPr>
              <a:t>1) Реакція повного окиснення</a:t>
            </a:r>
          </a:p>
          <a:p>
            <a:pPr>
              <a:buFont typeface="Wingdings" pitchFamily="2" charset="2"/>
              <a:buNone/>
            </a:pPr>
            <a:r>
              <a:rPr lang="uk-UA" sz="2800" smtClean="0">
                <a:solidFill>
                  <a:schemeClr val="bg2"/>
                </a:solidFill>
                <a:effectLst/>
              </a:rPr>
              <a:t>     (С</a:t>
            </a:r>
            <a:r>
              <a:rPr lang="uk-UA" sz="2800" baseline="-25000" smtClean="0">
                <a:solidFill>
                  <a:schemeClr val="bg2"/>
                </a:solidFill>
                <a:effectLst/>
              </a:rPr>
              <a:t>6</a:t>
            </a:r>
            <a:r>
              <a:rPr lang="uk-UA" sz="2800" smtClean="0">
                <a:solidFill>
                  <a:schemeClr val="bg2"/>
                </a:solidFill>
                <a:effectLst/>
              </a:rPr>
              <a:t>Н</a:t>
            </a:r>
            <a:r>
              <a:rPr lang="uk-UA" sz="2800" baseline="-25000" smtClean="0">
                <a:solidFill>
                  <a:schemeClr val="bg2"/>
                </a:solidFill>
                <a:effectLst/>
              </a:rPr>
              <a:t>10</a:t>
            </a:r>
            <a:r>
              <a:rPr lang="uk-UA" sz="2800" smtClean="0">
                <a:solidFill>
                  <a:schemeClr val="bg2"/>
                </a:solidFill>
                <a:effectLst/>
              </a:rPr>
              <a:t>О</a:t>
            </a:r>
            <a:r>
              <a:rPr lang="uk-UA" sz="2800" baseline="-25000" smtClean="0">
                <a:solidFill>
                  <a:schemeClr val="bg2"/>
                </a:solidFill>
                <a:effectLst/>
              </a:rPr>
              <a:t>5</a:t>
            </a:r>
            <a:r>
              <a:rPr lang="uk-UA" sz="2800" smtClean="0">
                <a:solidFill>
                  <a:schemeClr val="bg2"/>
                </a:solidFill>
                <a:effectLst/>
              </a:rPr>
              <a:t>)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n</a:t>
            </a:r>
            <a:r>
              <a:rPr lang="uk-UA" sz="2800" smtClean="0">
                <a:solidFill>
                  <a:schemeClr val="bg2"/>
                </a:solidFill>
                <a:effectLst/>
              </a:rPr>
              <a:t> + 6</a:t>
            </a:r>
            <a:r>
              <a:rPr lang="en-US" sz="2800" smtClean="0">
                <a:solidFill>
                  <a:schemeClr val="bg2"/>
                </a:solidFill>
                <a:effectLst/>
              </a:rPr>
              <a:t>nO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 → 6nCO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 + 5nH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</a:t>
            </a:r>
            <a:endParaRPr lang="uk-UA" sz="2800" smtClean="0">
              <a:solidFill>
                <a:schemeClr val="bg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uk-UA" sz="140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smtClean="0">
                <a:solidFill>
                  <a:srgbClr val="FF0000"/>
                </a:solidFill>
                <a:effectLst/>
              </a:rPr>
              <a:t>2) Реакція гідролізу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effectLst/>
              </a:rPr>
              <a:t>     (C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6</a:t>
            </a:r>
            <a:r>
              <a:rPr lang="en-US" sz="2800" smtClean="0">
                <a:solidFill>
                  <a:schemeClr val="bg2"/>
                </a:solidFill>
                <a:effectLst/>
              </a:rPr>
              <a:t>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10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5</a:t>
            </a:r>
            <a:r>
              <a:rPr lang="en-US" sz="2800" smtClean="0">
                <a:solidFill>
                  <a:schemeClr val="bg2"/>
                </a:solidFill>
                <a:effectLst/>
              </a:rPr>
              <a:t>)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n</a:t>
            </a:r>
            <a:r>
              <a:rPr lang="en-US" sz="2800" smtClean="0">
                <a:solidFill>
                  <a:schemeClr val="bg2"/>
                </a:solidFill>
                <a:effectLst/>
              </a:rPr>
              <a:t> + nH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 →  nC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6</a:t>
            </a:r>
            <a:r>
              <a:rPr lang="en-US" sz="2800" smtClean="0">
                <a:solidFill>
                  <a:schemeClr val="bg2"/>
                </a:solidFill>
                <a:effectLst/>
              </a:rPr>
              <a:t>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12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6</a:t>
            </a:r>
            <a:endParaRPr lang="uk-UA" sz="2800" baseline="-25000" smtClean="0">
              <a:solidFill>
                <a:schemeClr val="bg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uk-UA" sz="1400" baseline="-2500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smtClean="0">
                <a:solidFill>
                  <a:srgbClr val="FF0000"/>
                </a:solidFill>
                <a:effectLst/>
              </a:rPr>
              <a:t>3) Якісна реакція на крохмаль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effectLst/>
              </a:rPr>
              <a:t>   </a:t>
            </a:r>
            <a:r>
              <a:rPr lang="uk-UA" sz="2800" smtClean="0">
                <a:solidFill>
                  <a:schemeClr val="bg2"/>
                </a:solidFill>
                <a:effectLst/>
              </a:rPr>
              <a:t>йодокрохмальна реакція з утворення синього розчину</a:t>
            </a:r>
          </a:p>
          <a:p>
            <a:pPr>
              <a:buFont typeface="Wingdings" pitchFamily="2" charset="2"/>
              <a:buNone/>
            </a:pPr>
            <a:endParaRPr lang="uk-UA" sz="140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smtClean="0">
                <a:solidFill>
                  <a:srgbClr val="FF0000"/>
                </a:solidFill>
                <a:effectLst/>
              </a:rPr>
              <a:t>4) Реакція естерифікації целюлози</a:t>
            </a:r>
            <a:endParaRPr lang="en-US" sz="2800" b="1" u="sng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smtClean="0">
                <a:solidFill>
                  <a:schemeClr val="bg1"/>
                </a:solidFill>
                <a:effectLst/>
              </a:rPr>
              <a:t>	</a:t>
            </a:r>
            <a:r>
              <a:rPr lang="uk-UA" sz="2800" smtClean="0">
                <a:solidFill>
                  <a:schemeClr val="bg2"/>
                </a:solidFill>
                <a:effectLst/>
              </a:rPr>
              <a:t>(</a:t>
            </a:r>
            <a:r>
              <a:rPr lang="en-US" sz="2800" smtClean="0">
                <a:solidFill>
                  <a:schemeClr val="bg2"/>
                </a:solidFill>
                <a:effectLst/>
              </a:rPr>
              <a:t>C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6</a:t>
            </a:r>
            <a:r>
              <a:rPr lang="en-US" sz="2800" smtClean="0">
                <a:solidFill>
                  <a:schemeClr val="bg2"/>
                </a:solidFill>
                <a:effectLst/>
              </a:rPr>
              <a:t>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10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5</a:t>
            </a:r>
            <a:r>
              <a:rPr lang="en-US" sz="2800" smtClean="0">
                <a:solidFill>
                  <a:schemeClr val="bg2"/>
                </a:solidFill>
                <a:effectLst/>
              </a:rPr>
              <a:t>)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n </a:t>
            </a:r>
            <a:r>
              <a:rPr lang="en-US" sz="2800" smtClean="0">
                <a:solidFill>
                  <a:schemeClr val="bg2"/>
                </a:solidFill>
                <a:effectLst/>
              </a:rPr>
              <a:t>+ CH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3</a:t>
            </a:r>
            <a:r>
              <a:rPr lang="en-US" sz="2800" smtClean="0">
                <a:solidFill>
                  <a:schemeClr val="bg2"/>
                </a:solidFill>
                <a:effectLst/>
              </a:rPr>
              <a:t>COOH → C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6</a:t>
            </a:r>
            <a:r>
              <a:rPr lang="en-US" sz="2800" smtClean="0">
                <a:solidFill>
                  <a:schemeClr val="bg2"/>
                </a:solidFill>
                <a:effectLst/>
              </a:rPr>
              <a:t>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7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(OCOCH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3</a:t>
            </a:r>
            <a:r>
              <a:rPr lang="en-US" sz="2800" smtClean="0">
                <a:solidFill>
                  <a:schemeClr val="bg2"/>
                </a:solidFill>
                <a:effectLst/>
              </a:rPr>
              <a:t>)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n</a:t>
            </a:r>
            <a:r>
              <a:rPr lang="en-US" sz="2800" smtClean="0">
                <a:solidFill>
                  <a:schemeClr val="bg2"/>
                </a:solidFill>
                <a:effectLst/>
              </a:rPr>
              <a:t>+ H</a:t>
            </a:r>
            <a:r>
              <a:rPr lang="en-US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en-US" sz="2800" smtClean="0">
                <a:solidFill>
                  <a:schemeClr val="bg2"/>
                </a:solidFill>
                <a:effectLst/>
              </a:rPr>
              <a:t>O  </a:t>
            </a:r>
            <a:endParaRPr lang="ru-RU" sz="280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60350"/>
            <a:ext cx="8785225" cy="5689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2800" b="1" i="1" smtClean="0">
                <a:solidFill>
                  <a:srgbClr val="C00000"/>
                </a:solidFill>
                <a:effectLst/>
              </a:rPr>
              <a:t>Вуглеводи</a:t>
            </a:r>
            <a:r>
              <a:rPr lang="uk-UA" sz="2800" smtClean="0">
                <a:solidFill>
                  <a:schemeClr val="bg2"/>
                </a:solidFill>
                <a:effectLst/>
              </a:rPr>
              <a:t> - речовини з загальною формулою C</a:t>
            </a:r>
            <a:r>
              <a:rPr lang="uk-UA" sz="2800" baseline="-25000" smtClean="0">
                <a:solidFill>
                  <a:schemeClr val="bg2"/>
                </a:solidFill>
                <a:effectLst/>
              </a:rPr>
              <a:t>x</a:t>
            </a:r>
            <a:r>
              <a:rPr lang="uk-UA" sz="2800" smtClean="0">
                <a:solidFill>
                  <a:schemeClr val="bg2"/>
                </a:solidFill>
                <a:effectLst/>
              </a:rPr>
              <a:t>(H</a:t>
            </a:r>
            <a:r>
              <a:rPr lang="uk-UA" sz="2800" baseline="-25000" smtClean="0">
                <a:solidFill>
                  <a:schemeClr val="bg2"/>
                </a:solidFill>
                <a:effectLst/>
              </a:rPr>
              <a:t>2</a:t>
            </a:r>
            <a:r>
              <a:rPr lang="uk-UA" sz="2800" smtClean="0">
                <a:solidFill>
                  <a:schemeClr val="bg2"/>
                </a:solidFill>
                <a:effectLst/>
              </a:rPr>
              <a:t>O)</a:t>
            </a:r>
            <a:r>
              <a:rPr lang="uk-UA" sz="2800" baseline="-25000" smtClean="0">
                <a:solidFill>
                  <a:schemeClr val="bg2"/>
                </a:solidFill>
                <a:effectLst/>
              </a:rPr>
              <a:t>y</a:t>
            </a:r>
            <a:r>
              <a:rPr lang="uk-UA" sz="2800" smtClean="0">
                <a:solidFill>
                  <a:schemeClr val="bg2"/>
                </a:solidFill>
                <a:effectLst/>
              </a:rPr>
              <a:t>, де x і y - натуральні числа. </a:t>
            </a:r>
          </a:p>
          <a:p>
            <a:pPr marL="0" indent="0">
              <a:buFont typeface="Wingdings" pitchFamily="2" charset="2"/>
              <a:buNone/>
            </a:pPr>
            <a:r>
              <a:rPr lang="uk-UA" sz="2800" smtClean="0">
                <a:solidFill>
                  <a:schemeClr val="bg2"/>
                </a:solidFill>
                <a:effectLst/>
              </a:rPr>
              <a:t>Назва «вуглеводи» говорить про те, що в їх молекулах водень і кисень знаходяться в тому ж відношенні, що і у воді.</a:t>
            </a:r>
          </a:p>
          <a:p>
            <a:pPr marL="0" indent="0">
              <a:buFont typeface="Wingdings" pitchFamily="2" charset="2"/>
              <a:buNone/>
            </a:pPr>
            <a:r>
              <a:rPr lang="uk-UA" sz="2800" smtClean="0">
                <a:solidFill>
                  <a:schemeClr val="bg2"/>
                </a:solidFill>
                <a:effectLst/>
              </a:rPr>
              <a:t>У тваринних клітинах міститься невелика кількість вуглеводів, а в рослинних - майже 70% від загальної кількості органічних речовин.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i="1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19200" y="2636838"/>
            <a:ext cx="6305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9460" name="Picture 6" descr="1499089_f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911600"/>
            <a:ext cx="52562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 advAuto="0"/>
      <p:bldP spid="10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://www.college.ru/biology/course/content/javagifs/08010209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228600"/>
            <a:ext cx="8534400" cy="2514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23838" y="3573463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2"/>
                </a:solidFill>
              </a:rPr>
              <a:t>Хітин</a:t>
            </a:r>
            <a:r>
              <a:rPr lang="uk-UA" sz="2800">
                <a:solidFill>
                  <a:schemeClr val="bg2"/>
                </a:solidFill>
              </a:rPr>
              <a:t> близький до целюлози, він зустрічається у деяких формах грибів, а також як важливий компонент зовнішнього скелету деяких тварин.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429000"/>
            <a:ext cx="39560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76250"/>
            <a:ext cx="8736013" cy="12192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</a:rPr>
              <a:t>КЛАСИФІКАЦІЯ ВУГЛЕВОДІВ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7338" y="3141663"/>
            <a:ext cx="3708400" cy="1800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  <a:effectLst/>
              </a:rPr>
              <a:t>ПРОСТІ </a:t>
            </a:r>
          </a:p>
          <a:p>
            <a:pPr algn="ctr">
              <a:buFont typeface="Wingdings" pitchFamily="2" charset="2"/>
              <a:buNone/>
            </a:pPr>
            <a:r>
              <a:rPr lang="ru-RU" sz="2800" i="1" smtClean="0">
                <a:solidFill>
                  <a:srgbClr val="0000FF"/>
                </a:solidFill>
                <a:effectLst/>
              </a:rPr>
              <a:t>моносахариди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11638" y="3213100"/>
            <a:ext cx="4584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800" b="1">
                <a:solidFill>
                  <a:srgbClr val="0000FF"/>
                </a:solidFill>
              </a:rPr>
              <a:t>СКЛАДНІ</a:t>
            </a:r>
          </a:p>
          <a:p>
            <a:pPr marL="342900" indent="-342900" algn="ctr"/>
            <a:r>
              <a:rPr lang="ru-RU" sz="2800" i="1">
                <a:solidFill>
                  <a:srgbClr val="0000FF"/>
                </a:solidFill>
              </a:rPr>
              <a:t> олігосахариди, полісахариди,</a:t>
            </a:r>
          </a:p>
          <a:p>
            <a:pPr marL="342900" indent="-342900" algn="ctr"/>
            <a:r>
              <a:rPr lang="uk-UA" sz="2800" i="1">
                <a:solidFill>
                  <a:srgbClr val="0000FF"/>
                </a:solidFill>
              </a:rPr>
              <a:t>  (дисахариди)</a:t>
            </a:r>
            <a:endParaRPr lang="ru-RU" sz="2800" i="1">
              <a:solidFill>
                <a:srgbClr val="0000FF"/>
              </a:solidFill>
            </a:endParaRPr>
          </a:p>
          <a:p>
            <a:pPr marL="342900" indent="-342900" algn="ctr"/>
            <a:endParaRPr lang="ru-RU" sz="2800" i="1">
              <a:solidFill>
                <a:srgbClr val="0000FF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581275" y="1557338"/>
            <a:ext cx="1630363" cy="148272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343400" y="1557338"/>
            <a:ext cx="1741488" cy="143986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 advAuto="0"/>
      <p:bldP spid="8197" grpId="0" autoUpdateAnimBg="0"/>
      <p:bldP spid="8199" grpId="0" animBg="1"/>
      <p:bldP spid="82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 О Н О С А Х А Р И Д И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3810000"/>
            <a:ext cx="8640762" cy="2859088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тетрози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С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4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Н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8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О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4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пентози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С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5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Н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10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О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5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(</a:t>
            </a:r>
            <a:r>
              <a:rPr lang="ru-RU" sz="2800" dirty="0" err="1" smtClean="0">
                <a:solidFill>
                  <a:schemeClr val="bg2"/>
                </a:solidFill>
                <a:effectLst/>
              </a:rPr>
              <a:t>арабіноза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, ксилоза, рибоза)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гексози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С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6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Н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12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О</a:t>
            </a:r>
            <a:r>
              <a:rPr lang="ru-RU" sz="2800" baseline="-25000" dirty="0" smtClean="0">
                <a:solidFill>
                  <a:schemeClr val="bg2"/>
                </a:solidFill>
                <a:effectLst/>
              </a:rPr>
              <a:t>6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(глюкоза, </a:t>
            </a:r>
            <a:r>
              <a:rPr lang="ru-RU" sz="2800" dirty="0" err="1" smtClean="0">
                <a:solidFill>
                  <a:schemeClr val="bg2"/>
                </a:solidFill>
                <a:effectLst/>
              </a:rPr>
              <a:t>маноза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, галактоза, фруктоза)</a:t>
            </a:r>
            <a:endParaRPr lang="uk-UA" sz="2800" dirty="0" smtClean="0">
              <a:solidFill>
                <a:schemeClr val="bg2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447800"/>
            <a:ext cx="8748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uk-UA" sz="2800">
              <a:solidFill>
                <a:schemeClr val="bg2"/>
              </a:solidFill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79388" y="1484313"/>
            <a:ext cx="8713787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6450" indent="-806450">
              <a:defRPr/>
            </a:pPr>
            <a:r>
              <a:rPr lang="uk-UA" sz="2800" b="1" i="1" dirty="0">
                <a:solidFill>
                  <a:schemeClr val="bg2"/>
                </a:solidFill>
              </a:rPr>
              <a:t>Моносахариди</a:t>
            </a:r>
            <a:r>
              <a:rPr lang="uk-UA" sz="2800" dirty="0">
                <a:solidFill>
                  <a:schemeClr val="bg2"/>
                </a:solidFill>
              </a:rPr>
              <a:t> — прості вуглеводи, вони не піддаються гідролізу — не розщеплюються водою на простіші вуглеводи, у них число атомів вуглецю дорівнює кількості атомів кисню С</a:t>
            </a:r>
            <a:r>
              <a:rPr lang="uk-UA" sz="2800" baseline="-25000" dirty="0">
                <a:solidFill>
                  <a:schemeClr val="bg2"/>
                </a:solidFill>
              </a:rPr>
              <a:t>n</a:t>
            </a:r>
            <a:r>
              <a:rPr lang="uk-UA" sz="2800" dirty="0">
                <a:solidFill>
                  <a:schemeClr val="bg2"/>
                </a:solidFill>
              </a:rPr>
              <a:t>Н</a:t>
            </a:r>
            <a:r>
              <a:rPr lang="uk-UA" sz="2800" baseline="-25000" dirty="0">
                <a:solidFill>
                  <a:schemeClr val="bg2"/>
                </a:solidFill>
              </a:rPr>
              <a:t>2n</a:t>
            </a:r>
            <a:r>
              <a:rPr lang="uk-UA" sz="2800" dirty="0">
                <a:solidFill>
                  <a:schemeClr val="bg2"/>
                </a:solidFill>
              </a:rPr>
              <a:t>О</a:t>
            </a:r>
            <a:r>
              <a:rPr lang="uk-UA" sz="2800" baseline="-25000" dirty="0">
                <a:solidFill>
                  <a:schemeClr val="bg2"/>
                </a:solidFill>
              </a:rPr>
              <a:t>n</a:t>
            </a:r>
            <a:r>
              <a:rPr lang="uk-UA" sz="2800" dirty="0">
                <a:solidFill>
                  <a:schemeClr val="bg2"/>
                </a:solidFill>
              </a:rPr>
              <a:t>.</a:t>
            </a:r>
          </a:p>
          <a:p>
            <a:pPr>
              <a:defRPr/>
            </a:pPr>
            <a:r>
              <a:rPr lang="uk-UA" sz="2800" dirty="0">
                <a:solidFill>
                  <a:schemeClr val="bg2"/>
                </a:solidFill>
              </a:rPr>
              <a:t>До моносахаридів відносяться: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build="p" autoUpdateAnimBg="0" advAuto="0"/>
      <p:bldP spid="92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79838" y="228600"/>
            <a:ext cx="50974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 b="1" i="1">
                <a:solidFill>
                  <a:schemeClr val="bg2"/>
                </a:solidFill>
              </a:rPr>
              <a:t>Глюкозу</a:t>
            </a:r>
            <a:r>
              <a:rPr lang="uk-UA" sz="2800">
                <a:solidFill>
                  <a:schemeClr val="bg2"/>
                </a:solidFill>
              </a:rPr>
              <a:t> називають також виноградним цукром, так як вона міститься у великій кількості у виноградному соку. Крім винограду глюкоза знаходиться і в інших солодких плодах і навіть у різних частинах рослин</a:t>
            </a:r>
            <a:r>
              <a:rPr lang="uk-UA" sz="2800">
                <a:solidFill>
                  <a:srgbClr val="6600CC"/>
                </a:solidFill>
              </a:rPr>
              <a:t>.</a:t>
            </a:r>
            <a:endParaRPr lang="ru-RU" sz="2800">
              <a:solidFill>
                <a:srgbClr val="6600CC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4419600"/>
            <a:ext cx="8572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800">
                <a:solidFill>
                  <a:schemeClr val="bg2"/>
                </a:solidFill>
              </a:rPr>
              <a:t>Поширена глюкоза і в тваринному світі: 0,1%.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800">
                <a:solidFill>
                  <a:schemeClr val="bg2"/>
                </a:solidFill>
              </a:rPr>
              <a:t>Глюкозу знаходять в крові. Глюкоза розноситься по всьому тілу і служить джерелом енергії для організму. Вона також входить до складу сахарози, лактози, целюлози, крохмалю.</a:t>
            </a:r>
          </a:p>
          <a:p>
            <a:endParaRPr lang="ru-RU" sz="2800">
              <a:solidFill>
                <a:srgbClr val="6600CC"/>
              </a:solidFill>
              <a:cs typeface="Times New Roman" pitchFamily="18" charset="0"/>
            </a:endParaRPr>
          </a:p>
        </p:txBody>
      </p:sp>
      <p:pic>
        <p:nvPicPr>
          <p:cNvPr id="12294" name="Picture 6" descr="http://www.college.ru/biology/course/content/javagifs/08010201.gif"/>
          <p:cNvPicPr>
            <a:picLocks noChangeAspect="1" noChangeArrowheads="1"/>
          </p:cNvPicPr>
          <p:nvPr/>
        </p:nvPicPr>
        <p:blipFill>
          <a:blip r:embed="rId2" r:link="rId3" cstate="print">
            <a:lum contrast="-24000"/>
          </a:blip>
          <a:srcRect/>
          <a:stretch>
            <a:fillRect/>
          </a:stretch>
        </p:blipFill>
        <p:spPr bwMode="auto">
          <a:xfrm>
            <a:off x="304800" y="557213"/>
            <a:ext cx="3076575" cy="3313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03200" y="611188"/>
            <a:ext cx="50895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3000">
                <a:solidFill>
                  <a:schemeClr val="bg2"/>
                </a:solidFill>
              </a:rPr>
              <a:t>У рослинному світі широко поширена </a:t>
            </a:r>
            <a:r>
              <a:rPr lang="uk-UA" sz="3000" b="1" i="1">
                <a:solidFill>
                  <a:schemeClr val="bg2"/>
                </a:solidFill>
              </a:rPr>
              <a:t>фруктоза</a:t>
            </a:r>
            <a:r>
              <a:rPr lang="uk-UA" sz="3000">
                <a:solidFill>
                  <a:schemeClr val="bg2"/>
                </a:solidFill>
              </a:rPr>
              <a:t> або фруктовий (плодовий) цукор. Фруктоза міститься в солодких плодах, меді. Витягуючи з кольорових солодких плодів соки, бджоли готують мед, який за хімічним складом являє собою в основному суміш глюкози і фруктози. Також фруктоза входить до складу складних цукрів, наприклад тростинного та бурякового</a:t>
            </a:r>
            <a:r>
              <a:rPr lang="uk-UA" sz="320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sz="3200">
              <a:solidFill>
                <a:schemeClr val="bg2"/>
              </a:solidFill>
            </a:endParaRPr>
          </a:p>
        </p:txBody>
      </p:sp>
      <p:pic>
        <p:nvPicPr>
          <p:cNvPr id="23555" name="Picture 6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860800"/>
            <a:ext cx="30956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7dcf46644bff844298734cdc9a7047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07975"/>
            <a:ext cx="3095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5888"/>
            <a:ext cx="8280400" cy="620712"/>
          </a:xfrm>
        </p:spPr>
        <p:txBody>
          <a:bodyPr/>
          <a:lstStyle/>
          <a:p>
            <a:pPr algn="ctr"/>
            <a:r>
              <a:rPr lang="uk-UA" sz="4000" b="1" smtClean="0">
                <a:solidFill>
                  <a:srgbClr val="C00000"/>
                </a:solidFill>
              </a:rPr>
              <a:t>Хімічні властивості глюкози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438" y="908050"/>
            <a:ext cx="8856662" cy="5762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u="sng" dirty="0" smtClean="0">
                <a:solidFill>
                  <a:srgbClr val="FF0000"/>
                </a:solidFill>
                <a:effectLst/>
              </a:rPr>
              <a:t>1) Повне окиснення глюкози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</a:rPr>
              <a:t>C</a:t>
            </a:r>
            <a:r>
              <a:rPr lang="en-US" sz="2000" b="1" baseline="-25000" dirty="0" smtClean="0">
                <a:solidFill>
                  <a:schemeClr val="bg1"/>
                </a:solidFill>
                <a:effectLst/>
              </a:rPr>
              <a:t>6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H</a:t>
            </a:r>
            <a:r>
              <a:rPr lang="en-US" sz="2000" b="1" baseline="-25000" dirty="0" smtClean="0">
                <a:solidFill>
                  <a:schemeClr val="bg1"/>
                </a:solidFill>
                <a:effectLst/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  <a:effectLst/>
              </a:rPr>
              <a:t>6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 + 6O</a:t>
            </a:r>
            <a:r>
              <a:rPr lang="en-US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 →</a:t>
            </a:r>
            <a:r>
              <a:rPr lang="uk-UA" sz="2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6CO</a:t>
            </a:r>
            <a:r>
              <a:rPr lang="en-US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 + H</a:t>
            </a:r>
            <a:r>
              <a:rPr lang="en-US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u="sng" dirty="0" smtClean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u="sng" dirty="0" smtClean="0">
                <a:solidFill>
                  <a:srgbClr val="FF0000"/>
                </a:solidFill>
                <a:effectLst/>
              </a:rPr>
              <a:t>2) Реагує як альдегід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6600"/>
                </a:solidFill>
                <a:effectLst/>
              </a:rPr>
              <a:t>а) Окиснення, реакція “ срібного дзеркала 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СН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ОН – (СНОН)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– СОН + Ag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O </a:t>
            </a:r>
            <a:r>
              <a:rPr lang="ru-RU" sz="2000" b="1" dirty="0" smtClean="0">
                <a:solidFill>
                  <a:schemeClr val="bg1"/>
                </a:solidFill>
                <a:effectLst/>
                <a:cs typeface="Arial" charset="0"/>
              </a:rPr>
              <a:t>→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СН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ОН – (СНОН)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– СООН + 2Ag↓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200" b="1" dirty="0" smtClean="0">
              <a:solidFill>
                <a:srgbClr val="0066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6600"/>
                </a:solidFill>
                <a:effectLst/>
              </a:rPr>
              <a:t>б) Окиснення </a:t>
            </a:r>
            <a:r>
              <a:rPr lang="en-US" sz="2000" b="1" dirty="0" smtClean="0">
                <a:solidFill>
                  <a:srgbClr val="006600"/>
                </a:solidFill>
                <a:effectLst/>
              </a:rPr>
              <a:t>Cu(OH</a:t>
            </a:r>
            <a:r>
              <a:rPr lang="uk-UA" sz="2000" b="1" dirty="0" smtClean="0">
                <a:solidFill>
                  <a:srgbClr val="006600"/>
                </a:solidFill>
                <a:effectLst/>
              </a:rPr>
              <a:t>)</a:t>
            </a:r>
            <a:r>
              <a:rPr lang="en-US" sz="2000" b="1" baseline="-25000" dirty="0" smtClean="0">
                <a:solidFill>
                  <a:srgbClr val="006600"/>
                </a:solidFill>
                <a:effectLst/>
              </a:rPr>
              <a:t>2</a:t>
            </a:r>
            <a:r>
              <a:rPr lang="uk-UA" sz="2000" b="1" dirty="0" smtClean="0">
                <a:solidFill>
                  <a:srgbClr val="006600"/>
                </a:solidFill>
                <a:effectLst/>
              </a:rPr>
              <a:t> при нагріванні:</a:t>
            </a:r>
            <a:endParaRPr lang="en-US" sz="2000" b="1" dirty="0" smtClean="0">
              <a:solidFill>
                <a:srgbClr val="0066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effectLst/>
              </a:rPr>
              <a:t>СН</a:t>
            </a:r>
            <a:r>
              <a:rPr lang="ru-RU" sz="19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1900" b="1" dirty="0" smtClean="0">
                <a:solidFill>
                  <a:schemeClr val="bg1"/>
                </a:solidFill>
                <a:effectLst/>
              </a:rPr>
              <a:t>ОН–(СНОН)</a:t>
            </a:r>
            <a:r>
              <a:rPr lang="ru-RU" sz="1900" b="1" baseline="-25000" dirty="0" smtClean="0">
                <a:solidFill>
                  <a:schemeClr val="bg1"/>
                </a:solidFill>
                <a:effectLst/>
              </a:rPr>
              <a:t>4</a:t>
            </a:r>
            <a:r>
              <a:rPr lang="ru-RU" sz="1900" b="1" dirty="0" smtClean="0">
                <a:solidFill>
                  <a:schemeClr val="bg1"/>
                </a:solidFill>
                <a:effectLst/>
              </a:rPr>
              <a:t>–СОН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+2С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u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(ОН)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→</a:t>
            </a:r>
            <a:r>
              <a:rPr lang="ru-RU" sz="1900" b="1" dirty="0" smtClean="0">
                <a:solidFill>
                  <a:schemeClr val="bg1"/>
                </a:solidFill>
                <a:effectLst/>
              </a:rPr>
              <a:t>СН</a:t>
            </a:r>
            <a:r>
              <a:rPr lang="ru-RU" sz="19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1900" b="1" dirty="0" smtClean="0">
                <a:solidFill>
                  <a:schemeClr val="bg1"/>
                </a:solidFill>
                <a:effectLst/>
              </a:rPr>
              <a:t>ОН–(СНОН)</a:t>
            </a:r>
            <a:r>
              <a:rPr lang="ru-RU" sz="1900" b="1" baseline="-25000" dirty="0" smtClean="0">
                <a:solidFill>
                  <a:schemeClr val="bg1"/>
                </a:solidFill>
                <a:effectLst/>
              </a:rPr>
              <a:t>4</a:t>
            </a:r>
            <a:r>
              <a:rPr lang="ru-RU" sz="1900" b="1" dirty="0" smtClean="0">
                <a:solidFill>
                  <a:schemeClr val="bg1"/>
                </a:solidFill>
                <a:effectLst/>
              </a:rPr>
              <a:t>–СООН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+С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u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 +2Н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u="sng" dirty="0" smtClean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/>
              </a:rPr>
              <a:t>3) </a:t>
            </a:r>
            <a:r>
              <a:rPr lang="uk-UA" sz="2000" b="1" u="sng" dirty="0" smtClean="0">
                <a:solidFill>
                  <a:srgbClr val="FF0000"/>
                </a:solidFill>
                <a:effectLst/>
              </a:rPr>
              <a:t>Реакція бродіння</a:t>
            </a:r>
          </a:p>
          <a:p>
            <a:pPr marL="531813" indent="-25876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336600"/>
                </a:solidFill>
                <a:effectLst/>
              </a:rPr>
              <a:t>а) спиртове бродіння: 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С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12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→ 2 С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ОН + 2СО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</a:p>
          <a:p>
            <a:pPr marL="531813" indent="-25876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336600"/>
                </a:solidFill>
                <a:effectLst/>
              </a:rPr>
              <a:t>б) </a:t>
            </a:r>
            <a:r>
              <a:rPr lang="uk-UA" sz="2000" b="1" dirty="0" err="1" smtClean="0">
                <a:solidFill>
                  <a:srgbClr val="336600"/>
                </a:solidFill>
                <a:effectLst/>
              </a:rPr>
              <a:t>молочно-кисле</a:t>
            </a:r>
            <a:r>
              <a:rPr lang="uk-UA" sz="2000" b="1" dirty="0" smtClean="0">
                <a:solidFill>
                  <a:srgbClr val="336600"/>
                </a:solidFill>
                <a:effectLst/>
              </a:rPr>
              <a:t> бродіння: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3366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solidFill>
                <a:srgbClr val="336600"/>
              </a:solidFill>
              <a:effectLst/>
            </a:endParaRPr>
          </a:p>
          <a:p>
            <a:pPr indent="-698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336600"/>
                </a:solidFill>
                <a:effectLst/>
              </a:rPr>
              <a:t>в) масляне бродіння:   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С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12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О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→ С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3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СООН + 2Н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↑ +2СО</a:t>
            </a:r>
            <a:r>
              <a:rPr lang="ru-RU" sz="2000" b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↑</a:t>
            </a:r>
            <a:endParaRPr lang="ru-RU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24580" name="Picture 4" descr="Глюкоза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437063"/>
            <a:ext cx="3590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9688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</a:rPr>
              <a:t>Д И С А Х А Р И Д И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 flipH="1" flipV="1">
            <a:off x="0" y="7461250"/>
            <a:ext cx="282575" cy="144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800" smtClean="0">
              <a:solidFill>
                <a:schemeClr val="bg2"/>
              </a:solidFill>
              <a:effectLst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90805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55713" indent="-1255713" algn="just">
              <a:defRPr/>
            </a:pPr>
            <a:r>
              <a:rPr lang="uk-UA" b="1" i="1" dirty="0">
                <a:solidFill>
                  <a:srgbClr val="993300"/>
                </a:solidFill>
              </a:rPr>
              <a:t>Дисахариди</a:t>
            </a:r>
            <a:r>
              <a:rPr lang="uk-UA" dirty="0">
                <a:solidFill>
                  <a:srgbClr val="993300"/>
                </a:solidFill>
              </a:rPr>
              <a:t> - вуглеводи, які при нагріванні з водою в присутності мінеральних кислот чи під дією ферментів піддаються гідролізу, розкладаючись на дві молекули моносахаридів. </a:t>
            </a:r>
          </a:p>
          <a:p>
            <a:pPr algn="just">
              <a:defRPr/>
            </a:pPr>
            <a:r>
              <a:rPr lang="uk-UA" dirty="0">
                <a:solidFill>
                  <a:srgbClr val="993300"/>
                </a:solidFill>
              </a:rPr>
              <a:t>Легко розчиняються у воді, добре кристалізуються, солодкі на смак. Як у вільному стані, так і в складі ін. молекул дуже поширені в тваринних і рослинних організмах. Найпоширеніші дисахариди: сахароза (цукор), лактоза, мальтоза. Дисахариди – цінні харчові й смакові речовини; деякі дисахариди застосовують у мікробіології та фармакології.</a:t>
            </a:r>
            <a:endParaRPr lang="uk-UA" dirty="0">
              <a:solidFill>
                <a:srgbClr val="9933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endParaRPr lang="uk-UA" dirty="0">
              <a:solidFill>
                <a:srgbClr val="993300"/>
              </a:solidFill>
            </a:endParaRPr>
          </a:p>
        </p:txBody>
      </p:sp>
      <p:pic>
        <p:nvPicPr>
          <p:cNvPr id="25605" name="Picture 7" descr="o52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508500"/>
            <a:ext cx="63373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build="p" autoUpdateAnimBg="0" advAuto="0"/>
      <p:bldP spid="153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69063" y="228600"/>
            <a:ext cx="2065337" cy="608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chemeClr val="bg2"/>
                </a:solidFill>
                <a:effectLst/>
              </a:rPr>
              <a:t>Мальтоза</a:t>
            </a:r>
          </a:p>
        </p:txBody>
      </p:sp>
      <p:pic>
        <p:nvPicPr>
          <p:cNvPr id="16393" name="Picture 9" descr="http://www.college.ru/biology/course/content/javagifs/0801020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28600" y="228600"/>
            <a:ext cx="4370388" cy="2654300"/>
          </a:xfrm>
          <a:solidFill>
            <a:schemeClr val="tx1"/>
          </a:solidFill>
        </p:spPr>
      </p:pic>
      <p:pic>
        <p:nvPicPr>
          <p:cNvPr id="16394" name="Picture 10" descr="http://www.college.ru/biology/course/content/javagifs/08010204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876800" y="1219200"/>
            <a:ext cx="42672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295400" y="3124200"/>
            <a:ext cx="1905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Лактоза</a:t>
            </a:r>
          </a:p>
        </p:txBody>
      </p:sp>
      <p:pic>
        <p:nvPicPr>
          <p:cNvPr id="16397" name="Picture 13" descr="http://www.college.ru/biology/course/content/javagifs/08010205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28600" y="3962400"/>
            <a:ext cx="4267200" cy="2400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4716463" y="476250"/>
            <a:ext cx="1752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3352800" y="3200400"/>
            <a:ext cx="1295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324600" y="4572000"/>
            <a:ext cx="1905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Сахароза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4876800" y="4876800"/>
            <a:ext cx="1295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 advAuto="0"/>
      <p:bldP spid="16396" grpId="0" autoUpdateAnimBg="0"/>
      <p:bldP spid="16399" grpId="0" animBg="1"/>
      <p:bldP spid="16400" grpId="0" animBg="1"/>
      <p:bldP spid="16401" grpId="0" autoUpdateAnimBg="0"/>
      <p:bldP spid="16402" grpId="0" animBg="1"/>
    </p:bldLst>
  </p:timing>
</p:sld>
</file>

<file path=ppt/theme/theme1.xml><?xml version="1.0" encoding="utf-8"?>
<a:theme xmlns:a="http://schemas.openxmlformats.org/drawingml/2006/main" name="Синие тона">
  <a:themeElements>
    <a:clrScheme name="Синие тона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Синие тон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иние тона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е тона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тона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Designs\Синие тона.pot</Template>
  <TotalTime>654</TotalTime>
  <Words>1037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Синие тона</vt:lpstr>
      <vt:lpstr>Microsoft Word Picture</vt:lpstr>
      <vt:lpstr>Слайд 1</vt:lpstr>
      <vt:lpstr>Слайд 2</vt:lpstr>
      <vt:lpstr>КЛАСИФІКАЦІЯ ВУГЛЕВОДІВ</vt:lpstr>
      <vt:lpstr>М О Н О С А Х А Р И Д И</vt:lpstr>
      <vt:lpstr>Слайд 5</vt:lpstr>
      <vt:lpstr>Слайд 6</vt:lpstr>
      <vt:lpstr>Хімічні властивості глюкози</vt:lpstr>
      <vt:lpstr>Д И С А Х А Р И Д И</vt:lpstr>
      <vt:lpstr>Слайд 9</vt:lpstr>
      <vt:lpstr>Хімічні властивості сахарози</vt:lpstr>
      <vt:lpstr>Слайд 11</vt:lpstr>
      <vt:lpstr>Слайд 12</vt:lpstr>
      <vt:lpstr>Слайд 13</vt:lpstr>
      <vt:lpstr>     П О Л І С А Х А Р И Д И</vt:lpstr>
      <vt:lpstr>Слайд 15</vt:lpstr>
      <vt:lpstr>ЗНАЧЕННЯ КРОХМАЛЮ</vt:lpstr>
      <vt:lpstr>Слайд 17</vt:lpstr>
      <vt:lpstr>Слайд 18</vt:lpstr>
      <vt:lpstr>Хімічні властивості полісахаридів</vt:lpstr>
      <vt:lpstr>Слайд 20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химии</dc:title>
  <dc:creator>Золотоноша ЗОШ№3</dc:creator>
  <cp:lastModifiedBy>Master</cp:lastModifiedBy>
  <cp:revision>92</cp:revision>
  <dcterms:created xsi:type="dcterms:W3CDTF">2007-03-24T09:52:46Z</dcterms:created>
  <dcterms:modified xsi:type="dcterms:W3CDTF">2014-01-28T21:37:26Z</dcterms:modified>
</cp:coreProperties>
</file>