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9D9"/>
    <a:srgbClr val="B4F85A"/>
    <a:srgbClr val="74C52B"/>
    <a:srgbClr val="2A22CE"/>
    <a:srgbClr val="E061E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B14A2-D57D-4D37-B7F9-6BD569D97728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0A828-D0E1-496A-A6BD-7C917375CE8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EC72-7C22-4A22-9C2B-B31E805DD9DB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F262-203E-4241-8E89-5F75FB415A9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EC72-7C22-4A22-9C2B-B31E805DD9DB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F262-203E-4241-8E89-5F75FB41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EC72-7C22-4A22-9C2B-B31E805DD9DB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F262-203E-4241-8E89-5F75FB41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EC72-7C22-4A22-9C2B-B31E805DD9DB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F262-203E-4241-8E89-5F75FB41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EC72-7C22-4A22-9C2B-B31E805DD9DB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F262-203E-4241-8E89-5F75FB415A9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EC72-7C22-4A22-9C2B-B31E805DD9DB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F262-203E-4241-8E89-5F75FB41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EC72-7C22-4A22-9C2B-B31E805DD9DB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F262-203E-4241-8E89-5F75FB41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EC72-7C22-4A22-9C2B-B31E805DD9DB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F262-203E-4241-8E89-5F75FB41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EC72-7C22-4A22-9C2B-B31E805DD9DB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F262-203E-4241-8E89-5F75FB41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EC72-7C22-4A22-9C2B-B31E805DD9DB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F262-203E-4241-8E89-5F75FB415A9D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D18EC72-7C22-4A22-9C2B-B31E805DD9DB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CFDF262-203E-4241-8E89-5F75FB415A9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D18EC72-7C22-4A22-9C2B-B31E805DD9DB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CFDF262-203E-4241-8E89-5F75FB415A9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714488"/>
            <a:ext cx="8077200" cy="1673352"/>
          </a:xfrm>
        </p:spPr>
        <p:txBody>
          <a:bodyPr/>
          <a:lstStyle/>
          <a:p>
            <a:pPr algn="ctr"/>
            <a:r>
              <a:rPr lang="ru-RU" dirty="0" err="1" smtClean="0"/>
              <a:t>Теор</a:t>
            </a:r>
            <a:r>
              <a:rPr lang="uk-UA" dirty="0" err="1" smtClean="0"/>
              <a:t>ія</a:t>
            </a:r>
            <a:r>
              <a:rPr lang="uk-UA" dirty="0" smtClean="0"/>
              <a:t> симбіогенезу і виникнення еукаріотів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00874" y="6601394"/>
            <a:ext cx="2243126" cy="256606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Даниленко 11-А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Теорія симбіогенезу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8679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1800" dirty="0" smtClean="0"/>
              <a:t>       </a:t>
            </a:r>
            <a:r>
              <a:rPr lang="uk-UA" sz="1800" b="1" dirty="0" smtClean="0"/>
              <a:t>Теорія симбіогенезу </a:t>
            </a:r>
            <a:r>
              <a:rPr lang="uk-UA" sz="1800" dirty="0" smtClean="0"/>
              <a:t>– гіпотеза, згідно з якою всі </a:t>
            </a:r>
            <a:r>
              <a:rPr lang="uk-UA" sz="1800" dirty="0" err="1" smtClean="0"/>
              <a:t>еукаріотичні</a:t>
            </a:r>
            <a:r>
              <a:rPr lang="uk-UA" sz="1800" dirty="0" smtClean="0"/>
              <a:t> організми є результатом своєрідного симбіозу різних видів прокаріотів.</a:t>
            </a:r>
            <a:endParaRPr lang="ru-RU" sz="1800" dirty="0"/>
          </a:p>
        </p:txBody>
      </p:sp>
      <p:pic>
        <p:nvPicPr>
          <p:cNvPr id="1026" name="Picture 2" descr="http://upload.wikimedia.org/wikipedia/commons/thumb/c/c5/Endosymbiosis.PNG/360px-Endosymbiosi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428868"/>
            <a:ext cx="3848032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/>
              <a:t>Відмінність мітохондрій та пластид від інших органел цитоплазми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625609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Мають двошарову оболонку.</a:t>
            </a:r>
          </a:p>
          <a:p>
            <a:r>
              <a:rPr lang="uk-UA" sz="2400" dirty="0" smtClean="0"/>
              <a:t>Містять власний генетичний апарат у вигляді згорнутої у кільце молекули ДНК.</a:t>
            </a:r>
          </a:p>
          <a:p>
            <a:r>
              <a:rPr lang="uk-UA" sz="2400" dirty="0" smtClean="0"/>
              <a:t>Мають свої, дрібніші за звичайні, рибосоми.</a:t>
            </a:r>
          </a:p>
          <a:p>
            <a:r>
              <a:rPr lang="uk-UA" sz="2400" dirty="0" smtClean="0"/>
              <a:t>Відтворюються, як і клітини, шляхом поділу навпіл.</a:t>
            </a:r>
            <a:endParaRPr lang="ru-RU" sz="2400" dirty="0"/>
          </a:p>
        </p:txBody>
      </p:sp>
      <p:pic>
        <p:nvPicPr>
          <p:cNvPr id="15362" name="Picture 2" descr="http://www.popmech.ru/images/upload/1_12835369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643314"/>
            <a:ext cx="3991516" cy="3000396"/>
          </a:xfrm>
          <a:prstGeom prst="rect">
            <a:avLst/>
          </a:prstGeom>
          <a:noFill/>
        </p:spPr>
      </p:pic>
      <p:pic>
        <p:nvPicPr>
          <p:cNvPr id="15364" name="Picture 4" descr="https://encrypted-tbn2.gstatic.com/images?q=tbn:ANd9GcSGo7tI3O_vmfXjfZuM1jhgCOpiNtehjgGWqfW0X4etpU03Knz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3643314"/>
            <a:ext cx="2968361" cy="29289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Етапи симбіогенезу</a:t>
            </a:r>
            <a:endParaRPr lang="ru-RU" dirty="0"/>
          </a:p>
        </p:txBody>
      </p:sp>
      <p:pic>
        <p:nvPicPr>
          <p:cNvPr id="16386" name="Picture 2" descr="https://encrypted-tbn3.gstatic.com/images?q=tbn:ANd9GcQOTlHoFh3BFtgL4cbEXH-x1YwGlVLmKTvyteyFPBDyLVHI6lP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559682"/>
            <a:ext cx="6500858" cy="529831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43174" y="1643050"/>
            <a:ext cx="135732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</a:rPr>
              <a:t>РОСЛИНИ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1643050"/>
            <a:ext cx="171451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</a:rPr>
              <a:t>ТВАРИНИ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04" y="3786190"/>
            <a:ext cx="157163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dirty="0" smtClean="0"/>
              <a:t>Ціанобактерії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500166" y="2571744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/>
              <a:t>Утворення хлоропластів</a:t>
            </a: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5072066" y="3571876"/>
            <a:ext cx="2428892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1400" dirty="0" smtClean="0"/>
              <a:t>Виникнення прокаріотів з мітохондріями, клітинною мембраною і джгутиком</a:t>
            </a:r>
            <a:endParaRPr lang="ru-RU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5286380" y="4857760"/>
            <a:ext cx="1928826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1600" dirty="0" smtClean="0"/>
              <a:t>Бактерії спіралеподібної форми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714744" y="5929330"/>
            <a:ext cx="135732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1600" dirty="0" smtClean="0"/>
              <a:t>АЕРОБНІ БАКТЕРІЇ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1785918" y="6119336"/>
            <a:ext cx="1857388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1400" b="1" dirty="0" smtClean="0"/>
              <a:t>ПРОКАРІОТИЧНИЙ АМЕБОЇДНИЙ ОРГАНІЗМ</a:t>
            </a:r>
            <a:endParaRPr lang="ru-RU" sz="1400" b="1" dirty="0"/>
          </a:p>
        </p:txBody>
      </p:sp>
      <p:sp>
        <p:nvSpPr>
          <p:cNvPr id="13" name="TextBox 12"/>
          <p:cNvSpPr txBox="1"/>
          <p:nvPr/>
        </p:nvSpPr>
        <p:spPr>
          <a:xfrm rot="3159117">
            <a:off x="3590520" y="4855003"/>
            <a:ext cx="117224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1400" b="1" dirty="0" smtClean="0"/>
              <a:t>Утворення мітохондрій</a:t>
            </a:r>
            <a:endParaRPr lang="ru-RU" sz="1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/>
              <a:t>Схема еволюції органічного світу відповідно до теорії симбіогенезу </a:t>
            </a:r>
            <a:endParaRPr lang="ru-RU" sz="3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71802" y="5357826"/>
            <a:ext cx="2214578" cy="857256"/>
          </a:xfrm>
          <a:prstGeom prst="roundRect">
            <a:avLst/>
          </a:prstGeom>
          <a:gradFill flip="none" rotWithShape="1">
            <a:gsLst>
              <a:gs pos="0">
                <a:srgbClr val="1729D9">
                  <a:tint val="66000"/>
                  <a:satMod val="160000"/>
                </a:srgbClr>
              </a:gs>
              <a:gs pos="50000">
                <a:srgbClr val="1729D9">
                  <a:tint val="44500"/>
                  <a:satMod val="160000"/>
                </a:srgbClr>
              </a:gs>
              <a:gs pos="100000">
                <a:srgbClr val="1729D9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2A22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214678" y="557214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Царство Бактерії</a:t>
            </a:r>
            <a:endParaRPr lang="ru-RU" b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6200000" flipV="1">
            <a:off x="4356892" y="6430190"/>
            <a:ext cx="357984" cy="70644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V="1">
            <a:off x="3821901" y="6393677"/>
            <a:ext cx="357190" cy="142876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4822827" y="6464321"/>
            <a:ext cx="357190" cy="1588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6200000" flipV="1">
            <a:off x="3321835" y="6393677"/>
            <a:ext cx="357190" cy="142876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571868" y="6550223"/>
            <a:ext cx="1571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/>
              <a:t>Спільний предок</a:t>
            </a:r>
            <a:endParaRPr lang="ru-RU" sz="1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500298" y="4786322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2A22CE"/>
                </a:solidFill>
              </a:rPr>
              <a:t>Формування </a:t>
            </a:r>
            <a:r>
              <a:rPr lang="uk-UA" b="1" dirty="0" err="1" smtClean="0">
                <a:solidFill>
                  <a:srgbClr val="2A22CE"/>
                </a:solidFill>
              </a:rPr>
              <a:t>еукаріотної</a:t>
            </a:r>
            <a:r>
              <a:rPr lang="uk-UA" b="1" dirty="0" smtClean="0">
                <a:solidFill>
                  <a:srgbClr val="2A22CE"/>
                </a:solidFill>
              </a:rPr>
              <a:t> клітини</a:t>
            </a:r>
            <a:endParaRPr lang="ru-RU" b="1" dirty="0">
              <a:solidFill>
                <a:srgbClr val="2A22CE"/>
              </a:solidFill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V="1">
            <a:off x="4286248" y="5072074"/>
            <a:ext cx="642942" cy="285752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4500562" y="5143512"/>
            <a:ext cx="785818" cy="214314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 rot="16200000">
            <a:off x="-1009438" y="5510008"/>
            <a:ext cx="23574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 err="1" smtClean="0">
                <a:solidFill>
                  <a:srgbClr val="C00000"/>
                </a:solidFill>
              </a:rPr>
              <a:t>Надцарство</a:t>
            </a:r>
            <a:r>
              <a:rPr lang="uk-UA" sz="1600" b="1" dirty="0" smtClean="0">
                <a:solidFill>
                  <a:srgbClr val="C00000"/>
                </a:solidFill>
              </a:rPr>
              <a:t> </a:t>
            </a:r>
            <a:r>
              <a:rPr lang="uk-UA" sz="1600" b="1" dirty="0" err="1" smtClean="0">
                <a:solidFill>
                  <a:srgbClr val="C00000"/>
                </a:solidFill>
              </a:rPr>
              <a:t>Доядерні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 rot="16200000">
            <a:off x="-1009438" y="2581050"/>
            <a:ext cx="23574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 err="1" smtClean="0">
                <a:solidFill>
                  <a:srgbClr val="C00000"/>
                </a:solidFill>
              </a:rPr>
              <a:t>Надцарство</a:t>
            </a:r>
            <a:r>
              <a:rPr lang="uk-UA" sz="1600" b="1" dirty="0" smtClean="0">
                <a:solidFill>
                  <a:srgbClr val="C00000"/>
                </a:solidFill>
              </a:rPr>
              <a:t> Ядерні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40" name="Вертикальный свиток 39"/>
          <p:cNvSpPr/>
          <p:nvPr/>
        </p:nvSpPr>
        <p:spPr>
          <a:xfrm>
            <a:off x="357158" y="1571612"/>
            <a:ext cx="2643206" cy="3143272"/>
          </a:xfrm>
          <a:prstGeom prst="verticalScroll">
            <a:avLst/>
          </a:prstGeom>
          <a:solidFill>
            <a:srgbClr val="B4F85A"/>
          </a:solidFill>
          <a:ln>
            <a:solidFill>
              <a:srgbClr val="74C5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Вертикальный свиток 40"/>
          <p:cNvSpPr/>
          <p:nvPr/>
        </p:nvSpPr>
        <p:spPr>
          <a:xfrm>
            <a:off x="3214678" y="1500174"/>
            <a:ext cx="2643206" cy="3143272"/>
          </a:xfrm>
          <a:prstGeom prst="verticalScroll">
            <a:avLst/>
          </a:prstGeom>
          <a:solidFill>
            <a:srgbClr val="E061ED"/>
          </a:solidFill>
          <a:ln>
            <a:solidFill>
              <a:srgbClr val="2A22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Выноска-облако 42"/>
          <p:cNvSpPr/>
          <p:nvPr/>
        </p:nvSpPr>
        <p:spPr>
          <a:xfrm>
            <a:off x="5929322" y="1714488"/>
            <a:ext cx="3000396" cy="2643206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5715008" y="4572008"/>
            <a:ext cx="3000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/>
              <a:t>Симбіоз з різними бактеріями</a:t>
            </a:r>
            <a:endParaRPr lang="ru-RU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6357950" y="3500438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/>
              <a:t>Одноклітинні гриби (протисти)</a:t>
            </a:r>
            <a:endParaRPr lang="ru-RU" sz="1400" dirty="0"/>
          </a:p>
        </p:txBody>
      </p:sp>
      <p:sp>
        <p:nvSpPr>
          <p:cNvPr id="46" name="TextBox 45"/>
          <p:cNvSpPr txBox="1"/>
          <p:nvPr/>
        </p:nvSpPr>
        <p:spPr>
          <a:xfrm>
            <a:off x="6357950" y="2857496"/>
            <a:ext cx="15001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/>
              <a:t>Багатоклітинні</a:t>
            </a:r>
            <a:endParaRPr lang="ru-RU" sz="1400" dirty="0"/>
          </a:p>
        </p:txBody>
      </p:sp>
      <p:sp>
        <p:nvSpPr>
          <p:cNvPr id="17410" name="AutoShape 2" descr="data:image/jpeg;base64,/9j/4AAQSkZJRgABAQAAAQABAAD/2wCEAAkGBxITEhQSEhQUFRUUFhgUFRgVFRUXHBocGhoaFhYYGhQYHSghGBolHxgXITEhJSkrLi4uGh81ODMsNygtLisBCgoKDg0OGxAQGy4mICQsLCw0LC0sLCw0LSwsLCwsLCwsNDQsLCwsLCwsLCwvLiwsLCwsLCwsLCwsNCwsLCwsLP/AABEIAMwAzAMBIgACEQEDEQH/xAAcAAEAAgMBAQEAAAAAAAAAAAAABAUDBgcCAQj/xABBEAACAQIDBQQHBQQKAwAAAAABAgADEQQhMQUSQVFhBhNxgSIykaGxwfAUQlKS0QdicqIVIyQzgrLC0uHxQ1Nz/8QAGgEBAAMBAQEAAAAAAAAAAAAAAAIDBAUBBv/EADARAAIBAwIDBAoDAQAAAAAAAAABAgMEERIhMUFRImGB8AUycZGhscHR4fETFCNC/9oADAMBAAIRAxEAPwDuMREAREQBESBtwVe4qdybVApK242zsOpAt5zxvCyepZZPiVHZjH99QVr3Iyueo3gfYfcZbyMJqcVJcxJYeBERJngiIgCIiAIiIAiIgCIiAIiIAiIgCIiAIiIAiIgCfDPsQDWKCfZMUV0o1ySp4KbklfIksOjHlNnkbaGDSqhRxkeWoPBgeBEqaWPqYb0MQC1MZLWUXFuG+B6p66Shf5Np+r8vwWPte0v4lDju12Ep2Heb5IuAgv7ToJR4nt7c2RAnIvdj+VbAe0yNS7ow4y9257GhUlwRvM8VayrmzKo6kD4zm1XtHUq+tUq2P4QEX2iYWpoxvfebjmCZgq+mIR9WL8dvuXK0fNnRv6Ww+nfUb/8A0T9ZMVr6TkWKwB9YKb+JX5EGWOxe09bDJ3fdF1vcbzW3eY9EH5T2h6WjN9tYXvJSs9sxeTpsTS07btbOkg8ah/2yTT7VuTbcp55+ux9+7L36UtVxl8H9ir+rV6fFG1xKLD7fNx3ibo5q29bysDLwGaaFzSrrNN5Kp05Q9ZH2IiXkBERAEREAREQBERAEREAREQBMGLxSU1L1GCqNSxsJWdpe0KYVBcb1RvUQG1+pPBes5htjbFfEtvVWvbRVyVfAfM5zPWuY09uZrt7SVXfgi27UbXwTuppU9DZ2HogjnujiNb8fOYU2evADxuc76eU13urmS8HtJ6QFNgxQeqyhSy5+qQ2TJyGRHUWtwLyEqr1Q49Dp/wBfQkolwuy1vcgE6ZgW9hmUYID/AMadboLEeHDxlRiu0ThdygpL8atRAAAb+rSBO82guchyMg7K27iKNQfaXNaiTZiQN5P3l3RmOY5TGrSs46s79OpHRM2P7KgyFML/AAMy/wCUz6MKeDOP4grj32PvlpZCMiGuAwIN7g5hh06zEUt4c/PiPrWYnVl+/wAkcED7OeNMN/8ANj/kY/6jGFqKMlJNtVsQy+KEXAk8pa5AN7eR+jPT0VqAd4uY0N7FeGTDMH2Q6uV2vPnwC2Pr195LKdfh4TYcF2iG6BVSxAzKG4NuNjmJqNTD1E51APzj5OPYcuMU8TcXU3Gh6dGU5g9JotrqrbZdJrD8+0hOlGfrG/4TbNCod1ai734W9E+w6+UsJzii6tYmxIy52l5s3ajoQCd5OIPDwnZt/Tib01o470ZKtrj1Da4nwGfZ3zGIiIAiIgCIiAIiIAlJ2n28MLTFgGqPcU1PTVj+6MvdLXF4haaNUY2VAWPgM5yHbO02xFVqrnM5KPwqNFHxPWZrmt/HHC4s12lv/LLfgjDjsU9VzUqNvMdSfcAOAz0mAU4WScMvw+d/lOPJvizuLEVhDD4aezg7/XDUyZTFgT5n5i/gJkDDpl5dJVlkXIqK2Dt05eX175Cq0MpdMfOxt7RIVdfbp7BlJpnqkeOzVYK4w7mxYEUHJ0ubmiSdL2uvW68QJfnDVBZWq2LH8LAEjPIEm1uV/wBJqWKoBhY/9HI/Rl/sDtMGtQxTBagySoxCrV5BmOS1OGdgx6m0yXdvKX+kPFfUqlmG64EvbmNrUMLWqoqs9NPRNiyi9RULFTruqzNbTKeOzG3PtNIlwoq0yFqKuQN77jqpJIBsRb8QMkdtH3MBiTbWn3eh++6Jbjwb3TmuxtpnD1lrfd9WoM/SRvWFhxGTDqo5yFvbKtbvbfOz+hSo6k2jrhztby/70kVsHvZsbOMgyDdPQEG4NuRuOgkb7UFVqjMO6C94XUhhu2uGAGZBFrWve4lNge3WGqNustWkDpUqBSv+LdN1HXhMcLWrLLguB420W9TChW3nFj+NLgf4hqvmSBzlrs2iu+u+53NSRnfkLiRnxHMHLjMSqNUO7fPL/b9HrPIyxJNrhyfA8llrB0Kjiqbeq6HwYGZg05ur21APE/8AR098yJjCuYuPC4+E7sfTj/6h7n+DG7Tozo0SHseuz0abv6xW54X5Hz185MnfhJSipLmY2sPAiIkjwREQBERANQ/aRtDcw60gc6rZ/wAK5n37o85zNqk2n9qeJ/tVNL5LRuPFma/uVZpfeZTk3TzUZ3rGGmku8m06nLnJtCppz+X1f2SqpNJK1NCMrZTJI26cl3SqdeBv8dI39SOOnnpeVoq55aHXleeu/wAvbKsEf4yS1UZHncH4SNiW0Os8NW4+JmF6gK+ckj3QYGq3Futx8ZBxoDjMXvz9kyV6guLa2v5yJXfT3/GWxJaSFWUgBCzlF0QsxUcrLewmBzlJOLPtvIbHI+MuiVtJE3+m6v2U4Q23LizXa4UNvbgzta4B8BI2GXKR3kmgOPOWJRjw57+JQonQexW0BVpdwzWqUR6I4tTGS66hclPTd5zYMSiojO2igseGgvl11nMMOzKwemxR1zVhqJdt2gxdWkaNTuyGG6zqCrEcrD0b8PC/jOTcWDlU1Qaw+JBwlyN8obDxDAEILH99ZabN7MaNX3T+6puPNjqJO7IOTg8OTr3YH5fRB9glzOzR9GW8cSxn2nKqV6mXE+KJ9iJ0jMIiIAiIgCIiAcw/a9st96li1BKKvdVLC+7YllJ6HeI8hNCpVBbL2T9E1aYYFWAIIsQRcEciJoG3f2YUXJfCuaLHPcI3k8uKzFXtnJ6onTtL2MI6JnOlJkhXsLHxmTafZ/G4Q2rUWKjSpT9ND5jMf4gJWf0guhNvHWc2dOUXujsU61OaymWhe1pi+0ZnxkYYtW0IM9bwyPtleC3KH2n0iDPNSt8J5qKNesxtT4SSSBHNc3hHubHIXJv8J9emDCU/ZpLNiG+SNidSPq+RkV8r+0/XlLGqov7JXYqoBveIEsh0IVMLcx1Rpbx/SS6I9ESKaq5ccgJLwzliFQFieCgk+wZybyU5WWydhjx8psXZzY9TF1RSpiyixqvwQeP4jwHnwMkdmuwGLrkNXU4el+9bvD0VPu+LeydZ2PsqlhqQo0V3VHmSeLMeJPOW07ZyeZcDHcXsYLEN2SMHh1polNBZUUIozNgosMzrM8ROiccREQBERAEREAREQBERAPhEwVMDSb1qaHxVT8pIiAUuO7KYGqD3mGpG/EKFb862I9s4Pj8MyVaioTuq7BQc8gxAz8J+kKhsCehnAqq7zM34mJ9ucwXuI4OjYuTzuUh7zpPJar098vhhc5kXAdJg1pHQzLqau1apy98wVcVU4ZZ3m1vs2405ytxuzeQnqqroHra4lHRd2Nt7WdH7A9gsJiQ5xO/UIsQA7IM7j7hBOnOaJTw9mE6x+y3Eemy/iS/5SP8AcZfRn/okZrjUqb3LrCfs02VTIYYUMR/7KlWoPyO5U+ybBs7ZGHoC1CjTpj9xFX4CTonV0o5LnJ8WBERPSIiIgCIiAIiIAiIgCIiAJ5dwBcmw6z1PNRQQQRcHIgwD6J9lIlapRc0L71wWw5Y62zaizcxwPI8bGWeDxS1EDrex4HUEZEHkQQR5SEZp7HilkidpsT3eEruMiKbAHqRur7yJxnDrmBOo/tExW7gynGq6p5A7x/yzmeEHpTm38u0l3HVsV2G+8k0KeYtLJaGQtI2GTQy23Mx0FvnObNmzJDp4bhbj8pX4zCZS+3bW+upkfGU75/X1rIJkkzRsXQs02rsHi9zEUv4t38wK/OUe00zvPuyKxVgRqMx4jMTTCWGpdDypHVFrqd8iYMHXD00caOqsPMAzzhcUKlyoO6CQGOhIyO6OIvlf2Xn0GUfPPZ4JMRE9AifAZ9gCIiAIiIAiIgCIiAInirVCi5yA1inVDAFSCDoQbg+cZBC23hDUpHc/vE/rKR5OuY8joehkLZGJBqby5JiUFZRydbLVHS43D4hpcU6ytmpBAJBsb5jUTUadfuqxp/8Apxq7oB+5iQRn4M5PmJnqdmSl584z8CqezT8+cZKz9p+MvVo0R91TUPL0iVU/yt7ZqmE1yk3tfie9xldtbNuDO/qKF+IJt1kTZra8/rjecy5eqbZ1LSq1UdN9C0wae76Es1XMW4/If8yLgltr5++TwMgOdrfXsmRo3ZPTpcyJjaetuH6Swen1kKvSuT1WRaPUzVts0/fn+srMGbMJsW2KHon66TXFFmlsOBPOx1fs5tQnZ7getRU0wfEeh7iB5TacLSCIqDIKoUeQtOXdmsZuionCqKdv4lqILeYY/lnS9o4vu1G6LuzBKa82Ol+gAJPQGde2qao78lj5nDuY6ar9/vJkh7UrblNiNTZF8WO6PeZlwtEqPSYsx1JyHkoyAlbj37zFUKI0TexD/wCH0EHta/lNMnhFDexbqLZT1ESZIREQBERAEREARE8VN77tr9Rf5wD1aUmO2e9ImthRe+dWhey1OZUaJU66NlfnJ1QYn7ponoVdfeCfhML7SqU/76iwHF6R71R4iwcflMrm1zISxzNKxeL7mquIwu8tGod4oLBVOjqy5bhB4WOY6yJ2h2srVjUTIVqNJvB6dUr7u7MuO0mFot/aqRR6NQhau6Fbcc5LWBOatorWsdOt9Q2jhirbpIJXkS2R6kD64m85tXVHbl54FMYOU1Dq0QGqFmZjxdmPiTc/GS9lmzWPIgf8f8C3jIIFy1ud/cDrw4yXhD/WA8yPf8deZPQCUPdM6FTsXEZdf19DaaFO2vKTlTIGQGrbiKXzbIALqx4BR9Wk3AYc2LMfTa29bQAaKv7ov5m5lenY6Llvgy0wdDwmKtT9+Q98y12K58OMw7Se1PeOqsh/nW/uuJDB65aVkp9o07g9cvfNVxSjf8DYzdNpqB5fCaXiTnfmb+039wtPaaLdRa7GPpU+jof5h8jOqg95iz+GhT/nqcfEKP55yfZRzE6f2Oc1KT1zrXquw/hU92vuWdGz4uPic2+S1Rfnb9l6zAAk5AZmUnZoGoa2Kb/zPZOlNLqnzPnHabEFtzC0z6dc2JH3U+8fZLjDUFRFRRZVAUDoBYTb60+5fP8AXzMHGXsMsREtJiIiAIiIAiIgCIiAJgxXebv9Xub3J72PS408bHwmUmYneAaT2iwyuWspwmJcFbMR3OIuM0Lj0STwLBW6ZXmpYrGb1BUqhhXot3Z3ib7o4ZnIg8uYnVMduupR1DKwsVYAg+RnM+1mxzRPeIWembCxJLJbQX+8vAcR1mG4pbakRj2Kin0ZR0W9O34h7xn8PhMxNszf0cutuGZ1z62010kLe3luuoN18Rw89JnXEd4w3V1W5sFzIuGucs7eMxJF1ys409+Pr8s+JtewqLVT39Q56KvBR+EfM88uE2bD5zUdgYwbm5yN1ty42+uJmzYfEWyyMjzN1LGhNEmpQBylJtCr/YmPHcF/EEKfeJaVMdbkLTStobUvRakpuxIy4XZyRe3iIwiFeeFh80ydt7EiwQatm3RePt0Hj0ms4xrtaT8SSLkm7NmT8MuAHASlNTV+u6vy/WeQj0LpTxhy9vgvrnBY0a+6rNyvb4fGddwdangsFSFQgClSRTb7zWzt1JuZxvCYhFqUla5VSHYDU2zA8zadD2VRqYiouIxWSrnSo8F5Mw5zZb7Z08X8O85tzUcqmFxW3389xsHZzBuS2Krf3tYZA/cTVV6cCfAS9kKlWklGm+EVFYRWo4WDLE+Az7JnoiIgCIiAIiIAgxEA8NI9WSSJjdIBV4kSj2nR3lKkXB1m0VKEiVcDeRayDkW1Nlmk5ZQSp9YcR1lSlUo5ZTkTn0PHKdixOxVbhKbG9jqb/dz5iZZW65EdLSxF9/iaI+0B66+iePXr4/GTKG3qmigXOhdrAeWplvW7Bkeo5HiLyDW7EYjhUX8pHzlDtpdC6NeaW/w5/bwKzaONZvReqzMT6q+io5k2zOXOfGxAJW2infPVtB7P9MnDsPir+tT/AJv0kmn2ErHWrYclU/G88/rye2CManb1NeVw+O79xRYvGZG5ldRLMQFF7ZKOA6k85vuF7AIM2Jbx/SXuD7Lomij2S2FtjiSqVpzlngar2Y2Nuem43qhNyTw5WB5c5vODUzPQ2UBJ1LB2mqEFFYRWlg+0JNpzHTozOqywHtZ6nwCfZ6BERAEREAREQBERAEREA+WnwpPUQDGaU8mgJmiARzhxPn2YSTEAjfZRH2YSTEAwDDiehREyxAMYpz0FnqIB8An2IgCIiAIiIAiIg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data:image/jpeg;base64,/9j/4AAQSkZJRgABAQAAAQABAAD/2wCEAAkGBxITEhQSEhQUFRUUFhgUFRgVFRUXHBocGhoaFhYYGhQYHSghGBolHxgXITEhJSkrLi4uGh81ODMsNygtLisBCgoKDg0OGxAQGy4mICQsLCw0LC0sLCw0LSwsLCwsLCwsNDQsLCwsLCwsLCwvLiwsLCwsLCwsLCwsNCwsLCwsLP/AABEIAMwAzAMBIgACEQEDEQH/xAAcAAEAAgMBAQEAAAAAAAAAAAAABAUDBgcCAQj/xABBEAACAQIDBQQHBQQKAwAAAAABAgADEQQhMQUSQVFhBhNxgSIykaGxwfAUQlKS0QdicqIVIyQzgrLC0uHxQ1Nz/8QAGgEBAAMBAQEAAAAAAAAAAAAAAAIDBAUBBv/EADARAAIBAwIDBAoDAQAAAAAAAAABAgMEERIhMUFRImGB8AUycZGhscHR4fETFCNC/9oADAMBAAIRAxEAPwDuMREAREQBESBtwVe4qdybVApK242zsOpAt5zxvCyepZZPiVHZjH99QVr3Iyueo3gfYfcZbyMJqcVJcxJYeBERJngiIgCIiAIiIAiIgCIiAIiIAiIgCIiAIiIAiIgCfDPsQDWKCfZMUV0o1ySp4KbklfIksOjHlNnkbaGDSqhRxkeWoPBgeBEqaWPqYb0MQC1MZLWUXFuG+B6p66Shf5Np+r8vwWPte0v4lDju12Ep2Heb5IuAgv7ToJR4nt7c2RAnIvdj+VbAe0yNS7ow4y9257GhUlwRvM8VayrmzKo6kD4zm1XtHUq+tUq2P4QEX2iYWpoxvfebjmCZgq+mIR9WL8dvuXK0fNnRv6Ww+nfUb/8A0T9ZMVr6TkWKwB9YKb+JX5EGWOxe09bDJ3fdF1vcbzW3eY9EH5T2h6WjN9tYXvJSs9sxeTpsTS07btbOkg8ah/2yTT7VuTbcp55+ux9+7L36UtVxl8H9ir+rV6fFG1xKLD7fNx3ibo5q29bysDLwGaaFzSrrNN5Kp05Q9ZH2IiXkBERAEREAREQBERAEREAREQBMGLxSU1L1GCqNSxsJWdpe0KYVBcb1RvUQG1+pPBes5htjbFfEtvVWvbRVyVfAfM5zPWuY09uZrt7SVXfgi27UbXwTuppU9DZ2HogjnujiNb8fOYU2evADxuc76eU13urmS8HtJ6QFNgxQeqyhSy5+qQ2TJyGRHUWtwLyEqr1Q49Dp/wBfQkolwuy1vcgE6ZgW9hmUYID/AMadboLEeHDxlRiu0ThdygpL8atRAAAb+rSBO82guchyMg7K27iKNQfaXNaiTZiQN5P3l3RmOY5TGrSs46s79OpHRM2P7KgyFML/AAMy/wCUz6MKeDOP4grj32PvlpZCMiGuAwIN7g5hh06zEUt4c/PiPrWYnVl+/wAkcED7OeNMN/8ANj/kY/6jGFqKMlJNtVsQy+KEXAk8pa5AN7eR+jPT0VqAd4uY0N7FeGTDMH2Q6uV2vPnwC2Pr195LKdfh4TYcF2iG6BVSxAzKG4NuNjmJqNTD1E51APzj5OPYcuMU8TcXU3Gh6dGU5g9JotrqrbZdJrD8+0hOlGfrG/4TbNCod1ai734W9E+w6+UsJzii6tYmxIy52l5s3ajoQCd5OIPDwnZt/Tib01o470ZKtrj1Da4nwGfZ3zGIiIAiIgCIiAIiIAlJ2n28MLTFgGqPcU1PTVj+6MvdLXF4haaNUY2VAWPgM5yHbO02xFVqrnM5KPwqNFHxPWZrmt/HHC4s12lv/LLfgjDjsU9VzUqNvMdSfcAOAz0mAU4WScMvw+d/lOPJvizuLEVhDD4aezg7/XDUyZTFgT5n5i/gJkDDpl5dJVlkXIqK2Dt05eX175Cq0MpdMfOxt7RIVdfbp7BlJpnqkeOzVYK4w7mxYEUHJ0ubmiSdL2uvW68QJfnDVBZWq2LH8LAEjPIEm1uV/wBJqWKoBhY/9HI/Rl/sDtMGtQxTBagySoxCrV5BmOS1OGdgx6m0yXdvKX+kPFfUqlmG64EvbmNrUMLWqoqs9NPRNiyi9RULFTruqzNbTKeOzG3PtNIlwoq0yFqKuQN77jqpJIBsRb8QMkdtH3MBiTbWn3eh++6Jbjwb3TmuxtpnD1lrfd9WoM/SRvWFhxGTDqo5yFvbKtbvbfOz+hSo6k2jrhztby/70kVsHvZsbOMgyDdPQEG4NuRuOgkb7UFVqjMO6C94XUhhu2uGAGZBFrWve4lNge3WGqNustWkDpUqBSv+LdN1HXhMcLWrLLguB420W9TChW3nFj+NLgf4hqvmSBzlrs2iu+u+53NSRnfkLiRnxHMHLjMSqNUO7fPL/b9HrPIyxJNrhyfA8llrB0Kjiqbeq6HwYGZg05ur21APE/8AR098yJjCuYuPC4+E7sfTj/6h7n+DG7Tozo0SHseuz0abv6xW54X5Hz185MnfhJSipLmY2sPAiIkjwREQBERANQ/aRtDcw60gc6rZ/wAK5n37o85zNqk2n9qeJ/tVNL5LRuPFma/uVZpfeZTk3TzUZ3rGGmku8m06nLnJtCppz+X1f2SqpNJK1NCMrZTJI26cl3SqdeBv8dI39SOOnnpeVoq55aHXleeu/wAvbKsEf4yS1UZHncH4SNiW0Os8NW4+JmF6gK+ckj3QYGq3Futx8ZBxoDjMXvz9kyV6guLa2v5yJXfT3/GWxJaSFWUgBCzlF0QsxUcrLewmBzlJOLPtvIbHI+MuiVtJE3+m6v2U4Q23LizXa4UNvbgzta4B8BI2GXKR3kmgOPOWJRjw57+JQonQexW0BVpdwzWqUR6I4tTGS66hclPTd5zYMSiojO2igseGgvl11nMMOzKwemxR1zVhqJdt2gxdWkaNTuyGG6zqCrEcrD0b8PC/jOTcWDlU1Qaw+JBwlyN8obDxDAEILH99ZabN7MaNX3T+6puPNjqJO7IOTg8OTr3YH5fRB9glzOzR9GW8cSxn2nKqV6mXE+KJ9iJ0jMIiIAiIgCIiAcw/a9st96li1BKKvdVLC+7YllJ6HeI8hNCpVBbL2T9E1aYYFWAIIsQRcEciJoG3f2YUXJfCuaLHPcI3k8uKzFXtnJ6onTtL2MI6JnOlJkhXsLHxmTafZ/G4Q2rUWKjSpT9ND5jMf4gJWf0guhNvHWc2dOUXujsU61OaymWhe1pi+0ZnxkYYtW0IM9bwyPtleC3KH2n0iDPNSt8J5qKNesxtT4SSSBHNc3hHubHIXJv8J9emDCU/ZpLNiG+SNidSPq+RkV8r+0/XlLGqov7JXYqoBveIEsh0IVMLcx1Rpbx/SS6I9ESKaq5ccgJLwzliFQFieCgk+wZybyU5WWydhjx8psXZzY9TF1RSpiyixqvwQeP4jwHnwMkdmuwGLrkNXU4el+9bvD0VPu+LeydZ2PsqlhqQo0V3VHmSeLMeJPOW07ZyeZcDHcXsYLEN2SMHh1polNBZUUIozNgosMzrM8ROiccREQBERAEREAREQBERAPhEwVMDSb1qaHxVT8pIiAUuO7KYGqD3mGpG/EKFb862I9s4Pj8MyVaioTuq7BQc8gxAz8J+kKhsCehnAqq7zM34mJ9ucwXuI4OjYuTzuUh7zpPJar098vhhc5kXAdJg1pHQzLqau1apy98wVcVU4ZZ3m1vs2405ytxuzeQnqqroHra4lHRd2Nt7WdH7A9gsJiQ5xO/UIsQA7IM7j7hBOnOaJTw9mE6x+y3Eemy/iS/5SP8AcZfRn/okZrjUqb3LrCfs02VTIYYUMR/7KlWoPyO5U+ybBs7ZGHoC1CjTpj9xFX4CTonV0o5LnJ8WBERPSIiIgCIiAIiIAiIgCIiAJ5dwBcmw6z1PNRQQQRcHIgwD6J9lIlapRc0L71wWw5Y62zaizcxwPI8bGWeDxS1EDrex4HUEZEHkQQR5SEZp7HilkidpsT3eEruMiKbAHqRur7yJxnDrmBOo/tExW7gynGq6p5A7x/yzmeEHpTm38u0l3HVsV2G+8k0KeYtLJaGQtI2GTQy23Mx0FvnObNmzJDp4bhbj8pX4zCZS+3bW+upkfGU75/X1rIJkkzRsXQs02rsHi9zEUv4t38wK/OUe00zvPuyKxVgRqMx4jMTTCWGpdDypHVFrqd8iYMHXD00caOqsPMAzzhcUKlyoO6CQGOhIyO6OIvlf2Xn0GUfPPZ4JMRE9AifAZ9gCIiAIiIAiIgCIiAInirVCi5yA1inVDAFSCDoQbg+cZBC23hDUpHc/vE/rKR5OuY8joehkLZGJBqby5JiUFZRydbLVHS43D4hpcU6ytmpBAJBsb5jUTUadfuqxp/8Apxq7oB+5iQRn4M5PmJnqdmSl584z8CqezT8+cZKz9p+MvVo0R91TUPL0iVU/yt7ZqmE1yk3tfie9xldtbNuDO/qKF+IJt1kTZra8/rjecy5eqbZ1LSq1UdN9C0wae76Es1XMW4/If8yLgltr5++TwMgOdrfXsmRo3ZPTpcyJjaetuH6Swen1kKvSuT1WRaPUzVts0/fn+srMGbMJsW2KHon66TXFFmlsOBPOx1fs5tQnZ7getRU0wfEeh7iB5TacLSCIqDIKoUeQtOXdmsZuionCqKdv4lqILeYY/lnS9o4vu1G6LuzBKa82Ol+gAJPQGde2qao78lj5nDuY6ar9/vJkh7UrblNiNTZF8WO6PeZlwtEqPSYsx1JyHkoyAlbj37zFUKI0TexD/wCH0EHta/lNMnhFDexbqLZT1ESZIREQBERAEREARE8VN77tr9Rf5wD1aUmO2e9ImthRe+dWhey1OZUaJU66NlfnJ1QYn7ponoVdfeCfhML7SqU/76iwHF6R71R4iwcflMrm1zISxzNKxeL7mquIwu8tGod4oLBVOjqy5bhB4WOY6yJ2h2srVjUTIVqNJvB6dUr7u7MuO0mFot/aqRR6NQhau6Fbcc5LWBOatorWsdOt9Q2jhirbpIJXkS2R6kD64m85tXVHbl54FMYOU1Dq0QGqFmZjxdmPiTc/GS9lmzWPIgf8f8C3jIIFy1ud/cDrw4yXhD/WA8yPf8deZPQCUPdM6FTsXEZdf19DaaFO2vKTlTIGQGrbiKXzbIALqx4BR9Wk3AYc2LMfTa29bQAaKv7ov5m5lenY6Llvgy0wdDwmKtT9+Q98y12K58OMw7Se1PeOqsh/nW/uuJDB65aVkp9o07g9cvfNVxSjf8DYzdNpqB5fCaXiTnfmb+039wtPaaLdRa7GPpU+jof5h8jOqg95iz+GhT/nqcfEKP55yfZRzE6f2Oc1KT1zrXquw/hU92vuWdGz4uPic2+S1Rfnb9l6zAAk5AZmUnZoGoa2Kb/zPZOlNLqnzPnHabEFtzC0z6dc2JH3U+8fZLjDUFRFRRZVAUDoBYTb60+5fP8AXzMHGXsMsREtJiIiAIiIAiIgCIiAJgxXebv9Xub3J72PS408bHwmUmYneAaT2iwyuWspwmJcFbMR3OIuM0Lj0STwLBW6ZXmpYrGb1BUqhhXot3Z3ib7o4ZnIg8uYnVMduupR1DKwsVYAg+RnM+1mxzRPeIWembCxJLJbQX+8vAcR1mG4pbakRj2Kin0ZR0W9O34h7xn8PhMxNszf0cutuGZ1z62010kLe3luuoN18Rw89JnXEd4w3V1W5sFzIuGucs7eMxJF1ys409+Pr8s+JtewqLVT39Q56KvBR+EfM88uE2bD5zUdgYwbm5yN1ty42+uJmzYfEWyyMjzN1LGhNEmpQBylJtCr/YmPHcF/EEKfeJaVMdbkLTStobUvRakpuxIy4XZyRe3iIwiFeeFh80ydt7EiwQatm3RePt0Hj0ms4xrtaT8SSLkm7NmT8MuAHASlNTV+u6vy/WeQj0LpTxhy9vgvrnBY0a+6rNyvb4fGddwdangsFSFQgClSRTb7zWzt1JuZxvCYhFqUla5VSHYDU2zA8zadD2VRqYiouIxWSrnSo8F5Mw5zZb7Z08X8O85tzUcqmFxW3389xsHZzBuS2Krf3tYZA/cTVV6cCfAS9kKlWklGm+EVFYRWo4WDLE+Az7JnoiIgCIiAIiIAgxEA8NI9WSSJjdIBV4kSj2nR3lKkXB1m0VKEiVcDeRayDkW1Nlmk5ZQSp9YcR1lSlUo5ZTkTn0PHKdixOxVbhKbG9jqb/dz5iZZW65EdLSxF9/iaI+0B66+iePXr4/GTKG3qmigXOhdrAeWplvW7Bkeo5HiLyDW7EYjhUX8pHzlDtpdC6NeaW/w5/bwKzaONZvReqzMT6q+io5k2zOXOfGxAJW2infPVtB7P9MnDsPir+tT/AJv0kmn2ErHWrYclU/G88/rye2CManb1NeVw+O79xRYvGZG5ldRLMQFF7ZKOA6k85vuF7AIM2Jbx/SXuD7Lomij2S2FtjiSqVpzlngar2Y2Nuem43qhNyTw5WB5c5vODUzPQ2UBJ1LB2mqEFFYRWlg+0JNpzHTozOqywHtZ6nwCfZ6BERAEREAREQBERAEREA+WnwpPUQDGaU8mgJmiARzhxPn2YSTEAjfZRH2YSTEAwDDiehREyxAMYpz0FnqIB8An2IgCIiAIiIAiIg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4" name="AutoShape 6" descr="data:image/jpeg;base64,/9j/4AAQSkZJRgABAQAAAQABAAD/2wCEAAkGBxITEhQSEhQUFRUUFhgUFRgVFRUXHBocGhoaFhYYGhQYHSghGBolHxgXITEhJSkrLi4uGh81ODMsNygtLisBCgoKDg0OGxAQGy4mICQsLCw0LC0sLCw0LSwsLCwsLCwsNDQsLCwsLCwsLCwvLiwsLCwsLCwsLCwsNCwsLCwsLP/AABEIAMwAzAMBIgACEQEDEQH/xAAcAAEAAgMBAQEAAAAAAAAAAAAABAUDBgcCAQj/xABBEAACAQIDBQQHBQQKAwAAAAABAgADEQQhMQUSQVFhBhNxgSIykaGxwfAUQlKS0QdicqIVIyQzgrLC0uHxQ1Nz/8QAGgEBAAMBAQEAAAAAAAAAAAAAAAIDBAUBBv/EADARAAIBAwIDBAoDAQAAAAAAAAABAgMEERIhMUFRImGB8AUycZGhscHR4fETFCNC/9oADAMBAAIRAxEAPwDuMREAREQBESBtwVe4qdybVApK242zsOpAt5zxvCyepZZPiVHZjH99QVr3Iyueo3gfYfcZbyMJqcVJcxJYeBERJngiIgCIiAIiIAiIgCIiAIiIAiIgCIiAIiIAiIgCfDPsQDWKCfZMUV0o1ySp4KbklfIksOjHlNnkbaGDSqhRxkeWoPBgeBEqaWPqYb0MQC1MZLWUXFuG+B6p66Shf5Np+r8vwWPte0v4lDju12Ep2Heb5IuAgv7ToJR4nt7c2RAnIvdj+VbAe0yNS7ow4y9257GhUlwRvM8VayrmzKo6kD4zm1XtHUq+tUq2P4QEX2iYWpoxvfebjmCZgq+mIR9WL8dvuXK0fNnRv6Ww+nfUb/8A0T9ZMVr6TkWKwB9YKb+JX5EGWOxe09bDJ3fdF1vcbzW3eY9EH5T2h6WjN9tYXvJSs9sxeTpsTS07btbOkg8ah/2yTT7VuTbcp55+ux9+7L36UtVxl8H9ir+rV6fFG1xKLD7fNx3ibo5q29bysDLwGaaFzSrrNN5Kp05Q9ZH2IiXkBERAEREAREQBERAEREAREQBMGLxSU1L1GCqNSxsJWdpe0KYVBcb1RvUQG1+pPBes5htjbFfEtvVWvbRVyVfAfM5zPWuY09uZrt7SVXfgi27UbXwTuppU9DZ2HogjnujiNb8fOYU2evADxuc76eU13urmS8HtJ6QFNgxQeqyhSy5+qQ2TJyGRHUWtwLyEqr1Q49Dp/wBfQkolwuy1vcgE6ZgW9hmUYID/AMadboLEeHDxlRiu0ThdygpL8atRAAAb+rSBO82guchyMg7K27iKNQfaXNaiTZiQN5P3l3RmOY5TGrSs46s79OpHRM2P7KgyFML/AAMy/wCUz6MKeDOP4grj32PvlpZCMiGuAwIN7g5hh06zEUt4c/PiPrWYnVl+/wAkcED7OeNMN/8ANj/kY/6jGFqKMlJNtVsQy+KEXAk8pa5AN7eR+jPT0VqAd4uY0N7FeGTDMH2Q6uV2vPnwC2Pr195LKdfh4TYcF2iG6BVSxAzKG4NuNjmJqNTD1E51APzj5OPYcuMU8TcXU3Gh6dGU5g9JotrqrbZdJrD8+0hOlGfrG/4TbNCod1ai734W9E+w6+UsJzii6tYmxIy52l5s3ajoQCd5OIPDwnZt/Tib01o470ZKtrj1Da4nwGfZ3zGIiIAiIgCIiAIiIAlJ2n28MLTFgGqPcU1PTVj+6MvdLXF4haaNUY2VAWPgM5yHbO02xFVqrnM5KPwqNFHxPWZrmt/HHC4s12lv/LLfgjDjsU9VzUqNvMdSfcAOAz0mAU4WScMvw+d/lOPJvizuLEVhDD4aezg7/XDUyZTFgT5n5i/gJkDDpl5dJVlkXIqK2Dt05eX175Cq0MpdMfOxt7RIVdfbp7BlJpnqkeOzVYK4w7mxYEUHJ0ubmiSdL2uvW68QJfnDVBZWq2LH8LAEjPIEm1uV/wBJqWKoBhY/9HI/Rl/sDtMGtQxTBagySoxCrV5BmOS1OGdgx6m0yXdvKX+kPFfUqlmG64EvbmNrUMLWqoqs9NPRNiyi9RULFTruqzNbTKeOzG3PtNIlwoq0yFqKuQN77jqpJIBsRb8QMkdtH3MBiTbWn3eh++6Jbjwb3TmuxtpnD1lrfd9WoM/SRvWFhxGTDqo5yFvbKtbvbfOz+hSo6k2jrhztby/70kVsHvZsbOMgyDdPQEG4NuRuOgkb7UFVqjMO6C94XUhhu2uGAGZBFrWve4lNge3WGqNustWkDpUqBSv+LdN1HXhMcLWrLLguB420W9TChW3nFj+NLgf4hqvmSBzlrs2iu+u+53NSRnfkLiRnxHMHLjMSqNUO7fPL/b9HrPIyxJNrhyfA8llrB0Kjiqbeq6HwYGZg05ur21APE/8AR098yJjCuYuPC4+E7sfTj/6h7n+DG7Tozo0SHseuz0abv6xW54X5Hz185MnfhJSipLmY2sPAiIkjwREQBERANQ/aRtDcw60gc6rZ/wAK5n37o85zNqk2n9qeJ/tVNL5LRuPFma/uVZpfeZTk3TzUZ3rGGmku8m06nLnJtCppz+X1f2SqpNJK1NCMrZTJI26cl3SqdeBv8dI39SOOnnpeVoq55aHXleeu/wAvbKsEf4yS1UZHncH4SNiW0Os8NW4+JmF6gK+ckj3QYGq3Futx8ZBxoDjMXvz9kyV6guLa2v5yJXfT3/GWxJaSFWUgBCzlF0QsxUcrLewmBzlJOLPtvIbHI+MuiVtJE3+m6v2U4Q23LizXa4UNvbgzta4B8BI2GXKR3kmgOPOWJRjw57+JQonQexW0BVpdwzWqUR6I4tTGS66hclPTd5zYMSiojO2igseGgvl11nMMOzKwemxR1zVhqJdt2gxdWkaNTuyGG6zqCrEcrD0b8PC/jOTcWDlU1Qaw+JBwlyN8obDxDAEILH99ZabN7MaNX3T+6puPNjqJO7IOTg8OTr3YH5fRB9glzOzR9GW8cSxn2nKqV6mXE+KJ9iJ0jMIiIAiIgCIiAcw/a9st96li1BKKvdVLC+7YllJ6HeI8hNCpVBbL2T9E1aYYFWAIIsQRcEciJoG3f2YUXJfCuaLHPcI3k8uKzFXtnJ6onTtL2MI6JnOlJkhXsLHxmTafZ/G4Q2rUWKjSpT9ND5jMf4gJWf0guhNvHWc2dOUXujsU61OaymWhe1pi+0ZnxkYYtW0IM9bwyPtleC3KH2n0iDPNSt8J5qKNesxtT4SSSBHNc3hHubHIXJv8J9emDCU/ZpLNiG+SNidSPq+RkV8r+0/XlLGqov7JXYqoBveIEsh0IVMLcx1Rpbx/SS6I9ESKaq5ccgJLwzliFQFieCgk+wZybyU5WWydhjx8psXZzY9TF1RSpiyixqvwQeP4jwHnwMkdmuwGLrkNXU4el+9bvD0VPu+LeydZ2PsqlhqQo0V3VHmSeLMeJPOW07ZyeZcDHcXsYLEN2SMHh1polNBZUUIozNgosMzrM8ROiccREQBERAEREAREQBERAPhEwVMDSb1qaHxVT8pIiAUuO7KYGqD3mGpG/EKFb862I9s4Pj8MyVaioTuq7BQc8gxAz8J+kKhsCehnAqq7zM34mJ9ucwXuI4OjYuTzuUh7zpPJar098vhhc5kXAdJg1pHQzLqau1apy98wVcVU4ZZ3m1vs2405ytxuzeQnqqroHra4lHRd2Nt7WdH7A9gsJiQ5xO/UIsQA7IM7j7hBOnOaJTw9mE6x+y3Eemy/iS/5SP8AcZfRn/okZrjUqb3LrCfs02VTIYYUMR/7KlWoPyO5U+ybBs7ZGHoC1CjTpj9xFX4CTonV0o5LnJ8WBERPSIiIgCIiAIiIAiIgCIiAJ5dwBcmw6z1PNRQQQRcHIgwD6J9lIlapRc0L71wWw5Y62zaizcxwPI8bGWeDxS1EDrex4HUEZEHkQQR5SEZp7HilkidpsT3eEruMiKbAHqRur7yJxnDrmBOo/tExW7gynGq6p5A7x/yzmeEHpTm38u0l3HVsV2G+8k0KeYtLJaGQtI2GTQy23Mx0FvnObNmzJDp4bhbj8pX4zCZS+3bW+upkfGU75/X1rIJkkzRsXQs02rsHi9zEUv4t38wK/OUe00zvPuyKxVgRqMx4jMTTCWGpdDypHVFrqd8iYMHXD00caOqsPMAzzhcUKlyoO6CQGOhIyO6OIvlf2Xn0GUfPPZ4JMRE9AifAZ9gCIiAIiIAiIgCIiAInirVCi5yA1inVDAFSCDoQbg+cZBC23hDUpHc/vE/rKR5OuY8joehkLZGJBqby5JiUFZRydbLVHS43D4hpcU6ytmpBAJBsb5jUTUadfuqxp/8Apxq7oB+5iQRn4M5PmJnqdmSl584z8CqezT8+cZKz9p+MvVo0R91TUPL0iVU/yt7ZqmE1yk3tfie9xldtbNuDO/qKF+IJt1kTZra8/rjecy5eqbZ1LSq1UdN9C0wae76Es1XMW4/If8yLgltr5++TwMgOdrfXsmRo3ZPTpcyJjaetuH6Swen1kKvSuT1WRaPUzVts0/fn+srMGbMJsW2KHon66TXFFmlsOBPOx1fs5tQnZ7getRU0wfEeh7iB5TacLSCIqDIKoUeQtOXdmsZuionCqKdv4lqILeYY/lnS9o4vu1G6LuzBKa82Ol+gAJPQGde2qao78lj5nDuY6ar9/vJkh7UrblNiNTZF8WO6PeZlwtEqPSYsx1JyHkoyAlbj37zFUKI0TexD/wCH0EHta/lNMnhFDexbqLZT1ESZIREQBERAEREARE8VN77tr9Rf5wD1aUmO2e9ImthRe+dWhey1OZUaJU66NlfnJ1QYn7ponoVdfeCfhML7SqU/76iwHF6R71R4iwcflMrm1zISxzNKxeL7mquIwu8tGod4oLBVOjqy5bhB4WOY6yJ2h2srVjUTIVqNJvB6dUr7u7MuO0mFot/aqRR6NQhau6Fbcc5LWBOatorWsdOt9Q2jhirbpIJXkS2R6kD64m85tXVHbl54FMYOU1Dq0QGqFmZjxdmPiTc/GS9lmzWPIgf8f8C3jIIFy1ud/cDrw4yXhD/WA8yPf8deZPQCUPdM6FTsXEZdf19DaaFO2vKTlTIGQGrbiKXzbIALqx4BR9Wk3AYc2LMfTa29bQAaKv7ov5m5lenY6Llvgy0wdDwmKtT9+Q98y12K58OMw7Se1PeOqsh/nW/uuJDB65aVkp9o07g9cvfNVxSjf8DYzdNpqB5fCaXiTnfmb+039wtPaaLdRa7GPpU+jof5h8jOqg95iz+GhT/nqcfEKP55yfZRzE6f2Oc1KT1zrXquw/hU92vuWdGz4uPic2+S1Rfnb9l6zAAk5AZmUnZoGoa2Kb/zPZOlNLqnzPnHabEFtzC0z6dc2JH3U+8fZLjDUFRFRRZVAUDoBYTb60+5fP8AXzMHGXsMsREtJiIiAIiIAiIgCIiAJgxXebv9Xub3J72PS408bHwmUmYneAaT2iwyuWspwmJcFbMR3OIuM0Lj0STwLBW6ZXmpYrGb1BUqhhXot3Z3ib7o4ZnIg8uYnVMduupR1DKwsVYAg+RnM+1mxzRPeIWembCxJLJbQX+8vAcR1mG4pbakRj2Kin0ZR0W9O34h7xn8PhMxNszf0cutuGZ1z62010kLe3luuoN18Rw89JnXEd4w3V1W5sFzIuGucs7eMxJF1ys409+Pr8s+JtewqLVT39Q56KvBR+EfM88uE2bD5zUdgYwbm5yN1ty42+uJmzYfEWyyMjzN1LGhNEmpQBylJtCr/YmPHcF/EEKfeJaVMdbkLTStobUvRakpuxIy4XZyRe3iIwiFeeFh80ydt7EiwQatm3RePt0Hj0ms4xrtaT8SSLkm7NmT8MuAHASlNTV+u6vy/WeQj0LpTxhy9vgvrnBY0a+6rNyvb4fGddwdangsFSFQgClSRTb7zWzt1JuZxvCYhFqUla5VSHYDU2zA8zadD2VRqYiouIxWSrnSo8F5Mw5zZb7Z08X8O85tzUcqmFxW3389xsHZzBuS2Krf3tYZA/cTVV6cCfAS9kKlWklGm+EVFYRWo4WDLE+Az7JnoiIgCIiAIiIAgxEA8NI9WSSJjdIBV4kSj2nR3lKkXB1m0VKEiVcDeRayDkW1Nlmk5ZQSp9YcR1lSlUo5ZTkTn0PHKdixOxVbhKbG9jqb/dz5iZZW65EdLSxF9/iaI+0B66+iePXr4/GTKG3qmigXOhdrAeWplvW7Bkeo5HiLyDW7EYjhUX8pHzlDtpdC6NeaW/w5/bwKzaONZvReqzMT6q+io5k2zOXOfGxAJW2infPVtB7P9MnDsPir+tT/AJv0kmn2ErHWrYclU/G88/rye2CManb1NeVw+O79xRYvGZG5ldRLMQFF7ZKOA6k85vuF7AIM2Jbx/SXuD7Lomij2S2FtjiSqVpzlngar2Y2Nuem43qhNyTw5WB5c5vODUzPQ2UBJ1LB2mqEFFYRWlg+0JNpzHTozOqywHtZ6nwCfZ6BERAEREAREQBERAEREA+WnwpPUQDGaU8mgJmiARzhxPn2YSTEAjfZRH2YSTEAwDDiehREyxAMYpz0FnqIB8An2IgCIiAIiIAiIg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6" name="Picture 8" descr="https://encrypted-tbn1.gstatic.com/images?q=tbn:ANd9GcSHVuFa1ouxyhPkHSZHcCUv_WWU_Z-_d9Y4jyr0jmBZHBM5gAp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1857364"/>
            <a:ext cx="1071570" cy="1071571"/>
          </a:xfrm>
          <a:prstGeom prst="rect">
            <a:avLst/>
          </a:prstGeom>
        </p:spPr>
      </p:pic>
      <p:cxnSp>
        <p:nvCxnSpPr>
          <p:cNvPr id="58" name="Прямая со стрелкой 57"/>
          <p:cNvCxnSpPr/>
          <p:nvPr/>
        </p:nvCxnSpPr>
        <p:spPr>
          <a:xfrm rot="5400000" flipH="1" flipV="1">
            <a:off x="7001686" y="3356768"/>
            <a:ext cx="428628" cy="1588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 rot="16200000" flipV="1">
            <a:off x="7286644" y="4214818"/>
            <a:ext cx="500066" cy="214314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rot="16200000" flipV="1">
            <a:off x="7429520" y="4214818"/>
            <a:ext cx="500066" cy="214314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6643702" y="1428736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C00000"/>
                </a:solidFill>
              </a:rPr>
              <a:t>Царство Гриби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857620" y="4143380"/>
            <a:ext cx="2500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/>
              <a:t>Найпростіші (протисти)</a:t>
            </a:r>
            <a:endParaRPr lang="ru-RU" sz="14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3643306" y="3643314"/>
            <a:ext cx="2143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/>
              <a:t>Багатоклітинні тварини</a:t>
            </a:r>
            <a:endParaRPr lang="ru-RU" sz="14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3786182" y="3214686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/>
              <a:t>Безхребетні</a:t>
            </a:r>
            <a:endParaRPr lang="ru-RU" sz="14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3714744" y="2786058"/>
            <a:ext cx="15001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/>
              <a:t>Хребетні</a:t>
            </a:r>
            <a:endParaRPr lang="ru-RU" sz="1400" b="1" dirty="0"/>
          </a:p>
        </p:txBody>
      </p:sp>
      <p:pic>
        <p:nvPicPr>
          <p:cNvPr id="17418" name="Picture 10" descr="https://encrypted-tbn2.gstatic.com/images?q=tbn:ANd9GcRI9QIOM5AKPmJDTPDp-UOEt2HugJtNBTyY-quxmHeKqXGmbVe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1857364"/>
            <a:ext cx="1238013" cy="927315"/>
          </a:xfrm>
          <a:prstGeom prst="rect">
            <a:avLst/>
          </a:prstGeom>
          <a:noFill/>
        </p:spPr>
      </p:pic>
      <p:sp>
        <p:nvSpPr>
          <p:cNvPr id="70" name="TextBox 69"/>
          <p:cNvSpPr txBox="1"/>
          <p:nvPr/>
        </p:nvSpPr>
        <p:spPr>
          <a:xfrm>
            <a:off x="3857620" y="1500174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Царство Тварини</a:t>
            </a:r>
            <a:endParaRPr lang="ru-RU" b="1" dirty="0"/>
          </a:p>
        </p:txBody>
      </p:sp>
      <p:cxnSp>
        <p:nvCxnSpPr>
          <p:cNvPr id="71" name="Прямая со стрелкой 70"/>
          <p:cNvCxnSpPr/>
          <p:nvPr/>
        </p:nvCxnSpPr>
        <p:spPr>
          <a:xfrm rot="16200000" flipV="1">
            <a:off x="5572132" y="4429132"/>
            <a:ext cx="214314" cy="214314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 rot="16200000" flipV="1">
            <a:off x="5715008" y="4429132"/>
            <a:ext cx="214314" cy="214314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>
            <a:stCxn id="44" idx="1"/>
          </p:cNvCxnSpPr>
          <p:nvPr/>
        </p:nvCxnSpPr>
        <p:spPr>
          <a:xfrm rot="10800000">
            <a:off x="5357818" y="4429133"/>
            <a:ext cx="357190" cy="296765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 rot="16200000" flipV="1">
            <a:off x="5000628" y="3929066"/>
            <a:ext cx="285752" cy="285752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 rot="16200000" flipV="1">
            <a:off x="4429124" y="3429000"/>
            <a:ext cx="285752" cy="285752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 rot="5400000" flipH="1" flipV="1">
            <a:off x="4072728" y="3142454"/>
            <a:ext cx="285752" cy="1588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Скругленная соединительная линия 88"/>
          <p:cNvCxnSpPr/>
          <p:nvPr/>
        </p:nvCxnSpPr>
        <p:spPr>
          <a:xfrm rot="16200000" flipV="1">
            <a:off x="2214546" y="5214950"/>
            <a:ext cx="857256" cy="857256"/>
          </a:xfrm>
          <a:prstGeom prst="curvedConnector3">
            <a:avLst>
              <a:gd name="adj1" fmla="val 50000"/>
            </a:avLst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357158" y="4714884"/>
            <a:ext cx="271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/>
              <a:t>Симбіоз гетеротрофних бактерій з ціанобактеріями</a:t>
            </a:r>
            <a:endParaRPr lang="ru-RU" sz="14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571472" y="4143380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/>
              <a:t>Одноклітинні водорості (протисти)</a:t>
            </a:r>
            <a:endParaRPr lang="ru-RU" sz="1400" dirty="0"/>
          </a:p>
        </p:txBody>
      </p:sp>
      <p:sp>
        <p:nvSpPr>
          <p:cNvPr id="97" name="TextBox 96"/>
          <p:cNvSpPr txBox="1"/>
          <p:nvPr/>
        </p:nvSpPr>
        <p:spPr>
          <a:xfrm>
            <a:off x="642910" y="3286124"/>
            <a:ext cx="2286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/>
              <a:t>Багатоклітинні водорості</a:t>
            </a:r>
            <a:endParaRPr lang="ru-RU" sz="1400" dirty="0"/>
          </a:p>
        </p:txBody>
      </p:sp>
      <p:sp>
        <p:nvSpPr>
          <p:cNvPr id="98" name="TextBox 97"/>
          <p:cNvSpPr txBox="1"/>
          <p:nvPr/>
        </p:nvSpPr>
        <p:spPr>
          <a:xfrm>
            <a:off x="785786" y="2786058"/>
            <a:ext cx="128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/>
              <a:t>Вищі рослини</a:t>
            </a:r>
            <a:endParaRPr lang="ru-RU" sz="1400" dirty="0"/>
          </a:p>
        </p:txBody>
      </p:sp>
      <p:pic>
        <p:nvPicPr>
          <p:cNvPr id="17420" name="Picture 12" descr="https://encrypted-tbn2.gstatic.com/images?q=tbn:ANd9GcQosVvnTSYVWfDBSRL8UG8XncE94CyHKKHXzouksBHAOSwrfO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1928802"/>
            <a:ext cx="1143008" cy="908691"/>
          </a:xfrm>
          <a:prstGeom prst="rect">
            <a:avLst/>
          </a:prstGeom>
          <a:noFill/>
        </p:spPr>
      </p:pic>
      <p:sp>
        <p:nvSpPr>
          <p:cNvPr id="100" name="TextBox 99"/>
          <p:cNvSpPr txBox="1"/>
          <p:nvPr/>
        </p:nvSpPr>
        <p:spPr>
          <a:xfrm>
            <a:off x="928662" y="1571612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Царство Рослини</a:t>
            </a:r>
            <a:endParaRPr lang="ru-RU" b="1" dirty="0"/>
          </a:p>
        </p:txBody>
      </p:sp>
      <p:cxnSp>
        <p:nvCxnSpPr>
          <p:cNvPr id="101" name="Прямая со стрелкой 100"/>
          <p:cNvCxnSpPr/>
          <p:nvPr/>
        </p:nvCxnSpPr>
        <p:spPr>
          <a:xfrm rot="5400000" flipH="1" flipV="1">
            <a:off x="1393803" y="3178173"/>
            <a:ext cx="357190" cy="1588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1500166" y="3071810"/>
            <a:ext cx="6028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i="1" dirty="0" smtClean="0">
                <a:solidFill>
                  <a:srgbClr val="1729D9"/>
                </a:solidFill>
              </a:rPr>
              <a:t>зелені</a:t>
            </a:r>
            <a:endParaRPr lang="ru-RU" sz="1200" i="1" dirty="0">
              <a:solidFill>
                <a:srgbClr val="1729D9"/>
              </a:solidFill>
            </a:endParaRPr>
          </a:p>
        </p:txBody>
      </p:sp>
      <p:cxnSp>
        <p:nvCxnSpPr>
          <p:cNvPr id="103" name="Прямая со стрелкой 102"/>
          <p:cNvCxnSpPr/>
          <p:nvPr/>
        </p:nvCxnSpPr>
        <p:spPr>
          <a:xfrm rot="16200000" flipV="1">
            <a:off x="856430" y="3786984"/>
            <a:ext cx="571504" cy="141288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 rot="15305247">
            <a:off x="654352" y="3671302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i="1" dirty="0" smtClean="0">
                <a:solidFill>
                  <a:srgbClr val="1729D9"/>
                </a:solidFill>
              </a:rPr>
              <a:t>бурі</a:t>
            </a:r>
            <a:endParaRPr lang="ru-RU" sz="1200" i="1" dirty="0">
              <a:solidFill>
                <a:srgbClr val="1729D9"/>
              </a:solidFill>
            </a:endParaRPr>
          </a:p>
        </p:txBody>
      </p:sp>
      <p:cxnSp>
        <p:nvCxnSpPr>
          <p:cNvPr id="106" name="Прямая со стрелкой 105"/>
          <p:cNvCxnSpPr/>
          <p:nvPr/>
        </p:nvCxnSpPr>
        <p:spPr>
          <a:xfrm rot="5400000" flipH="1" flipV="1">
            <a:off x="1358084" y="3856834"/>
            <a:ext cx="571504" cy="1588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 rot="16200000">
            <a:off x="1265804" y="3734800"/>
            <a:ext cx="6028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i="1" dirty="0" smtClean="0">
                <a:solidFill>
                  <a:srgbClr val="1729D9"/>
                </a:solidFill>
              </a:rPr>
              <a:t>зелені</a:t>
            </a:r>
            <a:endParaRPr lang="ru-RU" sz="1200" i="1" dirty="0">
              <a:solidFill>
                <a:srgbClr val="1729D9"/>
              </a:solidFill>
            </a:endParaRPr>
          </a:p>
        </p:txBody>
      </p:sp>
      <p:cxnSp>
        <p:nvCxnSpPr>
          <p:cNvPr id="109" name="Прямая со стрелкой 108"/>
          <p:cNvCxnSpPr/>
          <p:nvPr/>
        </p:nvCxnSpPr>
        <p:spPr>
          <a:xfrm rot="5400000" flipH="1" flipV="1">
            <a:off x="1928794" y="3714752"/>
            <a:ext cx="571504" cy="285752"/>
          </a:xfrm>
          <a:prstGeom prst="straightConnector1">
            <a:avLst/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 rot="17899944">
            <a:off x="1663852" y="3622077"/>
            <a:ext cx="928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i="1" dirty="0" smtClean="0">
                <a:solidFill>
                  <a:srgbClr val="1729D9"/>
                </a:solidFill>
              </a:rPr>
              <a:t>червоні</a:t>
            </a:r>
            <a:endParaRPr lang="ru-RU" sz="1200" i="1" dirty="0">
              <a:solidFill>
                <a:srgbClr val="1729D9"/>
              </a:solidFill>
            </a:endParaRPr>
          </a:p>
        </p:txBody>
      </p:sp>
      <p:cxnSp>
        <p:nvCxnSpPr>
          <p:cNvPr id="113" name="Скругленная соединительная линия 112"/>
          <p:cNvCxnSpPr/>
          <p:nvPr/>
        </p:nvCxnSpPr>
        <p:spPr>
          <a:xfrm rot="16200000" flipV="1">
            <a:off x="2393141" y="5179231"/>
            <a:ext cx="714380" cy="642942"/>
          </a:xfrm>
          <a:prstGeom prst="curvedConnector3">
            <a:avLst>
              <a:gd name="adj1" fmla="val 50000"/>
            </a:avLst>
          </a:prstGeom>
          <a:ln w="19050">
            <a:solidFill>
              <a:srgbClr val="1729D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182</TotalTime>
  <Words>160</Words>
  <Application>Microsoft Office PowerPoint</Application>
  <PresentationFormat>Экран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Модульная</vt:lpstr>
      <vt:lpstr>Теорія симбіогенезу і виникнення еукаріотів</vt:lpstr>
      <vt:lpstr>Теорія симбіогенезу</vt:lpstr>
      <vt:lpstr>Відмінність мітохондрій та пластид від інших органел цитоплазми</vt:lpstr>
      <vt:lpstr>Етапи симбіогенезу</vt:lpstr>
      <vt:lpstr>Схема еволюції органічного світу відповідно до теорії симбіогенезу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Теорія симбіогенезу і виникнення еукаріотів</dc:title>
  <dc:creator>Admin</dc:creator>
  <cp:lastModifiedBy>Admin</cp:lastModifiedBy>
  <cp:revision>19</cp:revision>
  <dcterms:created xsi:type="dcterms:W3CDTF">2014-05-11T16:37:44Z</dcterms:created>
  <dcterms:modified xsi:type="dcterms:W3CDTF">2014-05-11T19:40:07Z</dcterms:modified>
</cp:coreProperties>
</file>