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7" r:id="rId14"/>
    <p:sldId id="273" r:id="rId15"/>
    <p:sldId id="266" r:id="rId16"/>
    <p:sldId id="268" r:id="rId17"/>
    <p:sldId id="269" r:id="rId18"/>
    <p:sldId id="270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71B8A-D60D-4282-9EC5-5E337AD123A6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51EE4-4512-4DBA-A0D5-386E19F50C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inmuscles.ru/wp-content/uploads/2012/01/vitamini-i-miner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852936"/>
            <a:ext cx="7128792" cy="171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rgbClr val="C00000"/>
                </a:solidFill>
              </a:rPr>
              <a:t>Вітаміни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ja-zdorov.ru/wp-content/uploads/2011/07/vitamin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0"/>
            <a:ext cx="9144000" cy="68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5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6192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Вітамін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В2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рибофлавін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Добова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потреба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1—3 мг.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Основними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джерелами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рибофлавіну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печінка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нирки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жовток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курячого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яйця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сир. У кислому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молоці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свіжому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рослинних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продуктах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В2 мало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виключення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мигдальні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горіхи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Частково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дефіцит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рибофлавіну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заповнюється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кишковою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мікрофлорою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Гіповітаміноз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Недостатність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В2, як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виявляється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слабкістю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підвищеною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втомлюваністю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схильністю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простудних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специфічних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проявів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недостатку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рибофлавіну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відносяться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запальні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слизистих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оболонках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Слизова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губ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порожнини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рота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сухою,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язик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набуває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яскраво-червоний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рота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з’являються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тріщини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підвищене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шелушіння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епітелію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шкіри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особливо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обличчі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Кон’юнктива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втрачає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блиск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сухість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викликуваним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закупоркою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слізного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каналу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злущеним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епітелієм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Рогівка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проростає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судинами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компенсаторна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реакція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недостатність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дихальної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рогівки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мутніє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(катаракта).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8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251520" y="332656"/>
            <a:ext cx="2286000" cy="24288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4053694"/>
            <a:ext cx="1728192" cy="1707653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87235" y="332656"/>
            <a:ext cx="2357438" cy="24288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5652120" y="332656"/>
            <a:ext cx="2286000" cy="242887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08304" y="4005390"/>
            <a:ext cx="1728192" cy="18042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2890" y="3633620"/>
            <a:ext cx="5274231" cy="25478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452320" cy="5688632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en-US" sz="33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sz="33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3300" b="1" dirty="0" err="1" smtClean="0">
                <a:solidFill>
                  <a:srgbClr val="0070C0"/>
                </a:solidFill>
              </a:rPr>
              <a:t>Вітамін</a:t>
            </a:r>
            <a:r>
              <a:rPr lang="ru-RU" sz="3300" b="1" dirty="0" smtClean="0">
                <a:solidFill>
                  <a:srgbClr val="0070C0"/>
                </a:solidFill>
              </a:rPr>
              <a:t> </a:t>
            </a:r>
            <a:r>
              <a:rPr lang="ru-RU" sz="3300" b="1" dirty="0">
                <a:solidFill>
                  <a:srgbClr val="0070C0"/>
                </a:solidFill>
              </a:rPr>
              <a:t>РР</a:t>
            </a:r>
            <a:r>
              <a:rPr lang="ru-RU" sz="3300" dirty="0">
                <a:solidFill>
                  <a:srgbClr val="0070C0"/>
                </a:solidFill>
              </a:rPr>
              <a:t> (</a:t>
            </a:r>
            <a:r>
              <a:rPr lang="ru-RU" sz="3300" dirty="0" err="1">
                <a:solidFill>
                  <a:srgbClr val="0070C0"/>
                </a:solidFill>
              </a:rPr>
              <a:t>вітамін</a:t>
            </a:r>
            <a:r>
              <a:rPr lang="ru-RU" sz="3300" dirty="0">
                <a:solidFill>
                  <a:srgbClr val="0070C0"/>
                </a:solidFill>
              </a:rPr>
              <a:t> В5, </a:t>
            </a:r>
            <a:r>
              <a:rPr lang="ru-RU" sz="3300" dirty="0" err="1">
                <a:solidFill>
                  <a:srgbClr val="0070C0"/>
                </a:solidFill>
              </a:rPr>
              <a:t>нікотинова</a:t>
            </a:r>
            <a:r>
              <a:rPr lang="ru-RU" sz="3300" dirty="0">
                <a:solidFill>
                  <a:srgbClr val="0070C0"/>
                </a:solidFill>
              </a:rPr>
              <a:t> кислота, </a:t>
            </a:r>
            <a:r>
              <a:rPr lang="ru-RU" sz="3300" dirty="0" err="1">
                <a:solidFill>
                  <a:srgbClr val="0070C0"/>
                </a:solidFill>
              </a:rPr>
              <a:t>никотинамід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ніацин</a:t>
            </a:r>
            <a:r>
              <a:rPr lang="ru-RU" sz="3300" dirty="0">
                <a:solidFill>
                  <a:srgbClr val="0070C0"/>
                </a:solidFill>
              </a:rPr>
              <a:t>). </a:t>
            </a:r>
            <a:r>
              <a:rPr lang="ru-RU" sz="3300" dirty="0" err="1">
                <a:solidFill>
                  <a:srgbClr val="0070C0"/>
                </a:solidFill>
              </a:rPr>
              <a:t>Антипелагричний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вітамін</a:t>
            </a:r>
            <a:r>
              <a:rPr lang="ru-RU" sz="3300" dirty="0">
                <a:solidFill>
                  <a:srgbClr val="0070C0"/>
                </a:solidFill>
              </a:rPr>
              <a:t>  РР </a:t>
            </a:r>
            <a:r>
              <a:rPr lang="ru-RU" sz="3300" dirty="0" err="1">
                <a:solidFill>
                  <a:srgbClr val="0070C0"/>
                </a:solidFill>
              </a:rPr>
              <a:t>означає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протипелагричний</a:t>
            </a:r>
            <a:r>
              <a:rPr lang="ru-RU" sz="3300" dirty="0">
                <a:solidFill>
                  <a:srgbClr val="0070C0"/>
                </a:solidFill>
              </a:rPr>
              <a:t> (</a:t>
            </a:r>
            <a:r>
              <a:rPr lang="en-US" sz="3300" dirty="0">
                <a:solidFill>
                  <a:srgbClr val="0070C0"/>
                </a:solidFill>
              </a:rPr>
              <a:t>preventive pellagra).</a:t>
            </a:r>
            <a:br>
              <a:rPr lang="en-US" sz="3300" dirty="0">
                <a:solidFill>
                  <a:srgbClr val="0070C0"/>
                </a:solidFill>
              </a:rPr>
            </a:br>
            <a:r>
              <a:rPr lang="ru-RU" sz="3300" dirty="0" err="1">
                <a:solidFill>
                  <a:srgbClr val="0070C0"/>
                </a:solidFill>
              </a:rPr>
              <a:t>Добова</a:t>
            </a:r>
            <a:r>
              <a:rPr lang="ru-RU" sz="3300" dirty="0">
                <a:solidFill>
                  <a:srgbClr val="0070C0"/>
                </a:solidFill>
              </a:rPr>
              <a:t> потреба у </a:t>
            </a:r>
            <a:r>
              <a:rPr lang="ru-RU" sz="3300" dirty="0" err="1">
                <a:solidFill>
                  <a:srgbClr val="0070C0"/>
                </a:solidFill>
              </a:rPr>
              <a:t>вітаміні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складає</a:t>
            </a:r>
            <a:r>
              <a:rPr lang="ru-RU" sz="3300" dirty="0">
                <a:solidFill>
                  <a:srgbClr val="0070C0"/>
                </a:solidFill>
              </a:rPr>
              <a:t> 20—25 мг. </a:t>
            </a:r>
            <a:r>
              <a:rPr lang="ru-RU" sz="3300" dirty="0" err="1">
                <a:solidFill>
                  <a:srgbClr val="0070C0"/>
                </a:solidFill>
              </a:rPr>
              <a:t>Джерелом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вітаміну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являються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тварини</a:t>
            </a:r>
            <a:r>
              <a:rPr lang="ru-RU" sz="3300" dirty="0">
                <a:solidFill>
                  <a:srgbClr val="0070C0"/>
                </a:solidFill>
              </a:rPr>
              <a:t> (особливо </a:t>
            </a:r>
            <a:r>
              <a:rPr lang="ru-RU" sz="3300" dirty="0" err="1">
                <a:solidFill>
                  <a:srgbClr val="0070C0"/>
                </a:solidFill>
              </a:rPr>
              <a:t>печінка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м’ясо</a:t>
            </a:r>
            <a:r>
              <a:rPr lang="ru-RU" sz="3300" dirty="0">
                <a:solidFill>
                  <a:srgbClr val="0070C0"/>
                </a:solidFill>
              </a:rPr>
              <a:t>) і </a:t>
            </a:r>
            <a:r>
              <a:rPr lang="ru-RU" sz="3300" dirty="0" err="1">
                <a:solidFill>
                  <a:srgbClr val="0070C0"/>
                </a:solidFill>
              </a:rPr>
              <a:t>багато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рослинних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продуктів</a:t>
            </a:r>
            <a:r>
              <a:rPr lang="ru-RU" sz="3300" dirty="0">
                <a:solidFill>
                  <a:srgbClr val="0070C0"/>
                </a:solidFill>
              </a:rPr>
              <a:t>, в першу </a:t>
            </a:r>
            <a:r>
              <a:rPr lang="ru-RU" sz="3300" dirty="0" err="1">
                <a:solidFill>
                  <a:srgbClr val="0070C0"/>
                </a:solidFill>
              </a:rPr>
              <a:t>чергу</a:t>
            </a:r>
            <a:r>
              <a:rPr lang="ru-RU" sz="3300" dirty="0">
                <a:solidFill>
                  <a:srgbClr val="0070C0"/>
                </a:solidFill>
              </a:rPr>
              <a:t>, рис, </a:t>
            </a:r>
            <a:r>
              <a:rPr lang="ru-RU" sz="3300" dirty="0" err="1">
                <a:solidFill>
                  <a:srgbClr val="0070C0"/>
                </a:solidFill>
              </a:rPr>
              <a:t>хліб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картопля</a:t>
            </a:r>
            <a:r>
              <a:rPr lang="ru-RU" sz="3300" dirty="0">
                <a:solidFill>
                  <a:srgbClr val="0070C0"/>
                </a:solidFill>
              </a:rPr>
              <a:t>. Правда, </a:t>
            </a:r>
            <a:r>
              <a:rPr lang="ru-RU" sz="3300" dirty="0" err="1">
                <a:solidFill>
                  <a:srgbClr val="0070C0"/>
                </a:solidFill>
              </a:rPr>
              <a:t>вітамін</a:t>
            </a:r>
            <a:r>
              <a:rPr lang="ru-RU" sz="3300" dirty="0">
                <a:solidFill>
                  <a:srgbClr val="0070C0"/>
                </a:solidFill>
              </a:rPr>
              <a:t> РР </a:t>
            </a:r>
            <a:r>
              <a:rPr lang="ru-RU" sz="3300" dirty="0" err="1">
                <a:solidFill>
                  <a:srgbClr val="0070C0"/>
                </a:solidFill>
              </a:rPr>
              <a:t>здатний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синтезуватися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клітками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організму</a:t>
            </a:r>
            <a:r>
              <a:rPr lang="ru-RU" sz="3300" dirty="0">
                <a:solidFill>
                  <a:srgbClr val="0070C0"/>
                </a:solidFill>
              </a:rPr>
              <a:t> з триптофану. </a:t>
            </a:r>
            <a:r>
              <a:rPr lang="ru-RU" sz="3300" dirty="0" err="1">
                <a:solidFill>
                  <a:srgbClr val="0070C0"/>
                </a:solidFill>
              </a:rPr>
              <a:t>Продукти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багаті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цією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амінокислотою</a:t>
            </a:r>
            <a:r>
              <a:rPr lang="ru-RU" sz="3300" dirty="0">
                <a:solidFill>
                  <a:srgbClr val="0070C0"/>
                </a:solidFill>
              </a:rPr>
              <a:t> (молоко і </a:t>
            </a:r>
            <a:r>
              <a:rPr lang="ru-RU" sz="3300" dirty="0" err="1">
                <a:solidFill>
                  <a:srgbClr val="0070C0"/>
                </a:solidFill>
              </a:rPr>
              <a:t>яйця</a:t>
            </a:r>
            <a:r>
              <a:rPr lang="ru-RU" sz="3300" dirty="0">
                <a:solidFill>
                  <a:srgbClr val="0070C0"/>
                </a:solidFill>
              </a:rPr>
              <a:t>), </a:t>
            </a:r>
            <a:r>
              <a:rPr lang="ru-RU" sz="3300" dirty="0" err="1">
                <a:solidFill>
                  <a:srgbClr val="0070C0"/>
                </a:solidFill>
              </a:rPr>
              <a:t>можуть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компенсувати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недостатнє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надходження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нікотинаміда</a:t>
            </a:r>
            <a:r>
              <a:rPr lang="ru-RU" sz="3300" dirty="0">
                <a:solidFill>
                  <a:srgbClr val="0070C0"/>
                </a:solidFill>
              </a:rPr>
              <a:t> з </a:t>
            </a:r>
            <a:r>
              <a:rPr lang="ru-RU" sz="3300" dirty="0" err="1" smtClean="0">
                <a:solidFill>
                  <a:srgbClr val="0070C0"/>
                </a:solidFill>
              </a:rPr>
              <a:t>їжею.</a:t>
            </a:r>
            <a:r>
              <a:rPr lang="ru-RU" sz="3300" i="1" dirty="0" err="1" smtClean="0">
                <a:solidFill>
                  <a:srgbClr val="0070C0"/>
                </a:solidFill>
              </a:rPr>
              <a:t>Гіповітаміноз</a:t>
            </a:r>
            <a:r>
              <a:rPr lang="ru-RU" sz="3300" dirty="0">
                <a:solidFill>
                  <a:srgbClr val="0070C0"/>
                </a:solidFill>
              </a:rPr>
              <a:t>. Характерною </a:t>
            </a:r>
            <a:r>
              <a:rPr lang="ru-RU" sz="3300" dirty="0" err="1">
                <a:solidFill>
                  <a:srgbClr val="0070C0"/>
                </a:solidFill>
              </a:rPr>
              <a:t>ознакою</a:t>
            </a:r>
            <a:r>
              <a:rPr lang="ru-RU" sz="3300" dirty="0">
                <a:solidFill>
                  <a:srgbClr val="0070C0"/>
                </a:solidFill>
              </a:rPr>
              <a:t> недостатку </a:t>
            </a:r>
            <a:r>
              <a:rPr lang="ru-RU" sz="3300" dirty="0" err="1">
                <a:solidFill>
                  <a:srgbClr val="0070C0"/>
                </a:solidFill>
              </a:rPr>
              <a:t>вітаміну</a:t>
            </a:r>
            <a:r>
              <a:rPr lang="ru-RU" sz="3300" dirty="0">
                <a:solidFill>
                  <a:srgbClr val="0070C0"/>
                </a:solidFill>
              </a:rPr>
              <a:t> РР </a:t>
            </a:r>
            <a:r>
              <a:rPr lang="ru-RU" sz="3300" dirty="0" err="1">
                <a:solidFill>
                  <a:srgbClr val="0070C0"/>
                </a:solidFill>
              </a:rPr>
              <a:t>являється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симптомокомплекс</a:t>
            </a:r>
            <a:r>
              <a:rPr lang="ru-RU" sz="3300" dirty="0">
                <a:solidFill>
                  <a:srgbClr val="0070C0"/>
                </a:solidFill>
              </a:rPr>
              <a:t> «три Д»: </a:t>
            </a:r>
            <a:r>
              <a:rPr lang="ru-RU" sz="3300" dirty="0" err="1">
                <a:solidFill>
                  <a:srgbClr val="0070C0"/>
                </a:solidFill>
              </a:rPr>
              <a:t>дерматити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діарея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деменція</a:t>
            </a:r>
            <a:r>
              <a:rPr lang="ru-RU" sz="3300" dirty="0">
                <a:solidFill>
                  <a:srgbClr val="0070C0"/>
                </a:solidFill>
              </a:rPr>
              <a:t>. В </a:t>
            </a:r>
            <a:r>
              <a:rPr lang="ru-RU" sz="3300" dirty="0" err="1">
                <a:solidFill>
                  <a:srgbClr val="0070C0"/>
                </a:solidFill>
              </a:rPr>
              <a:t>основі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захворювання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лежить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порушення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проліферативної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активності</a:t>
            </a:r>
            <a:r>
              <a:rPr lang="ru-RU" sz="3300" dirty="0">
                <a:solidFill>
                  <a:srgbClr val="0070C0"/>
                </a:solidFill>
              </a:rPr>
              <a:t> й </a:t>
            </a:r>
            <a:r>
              <a:rPr lang="ru-RU" sz="3300" dirty="0" err="1">
                <a:solidFill>
                  <a:srgbClr val="0070C0"/>
                </a:solidFill>
              </a:rPr>
              <a:t>енергетики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клітин</a:t>
            </a:r>
            <a:r>
              <a:rPr lang="ru-RU" sz="3300" dirty="0">
                <a:solidFill>
                  <a:srgbClr val="0070C0"/>
                </a:solidFill>
              </a:rPr>
              <a:t>.</a:t>
            </a:r>
            <a:br>
              <a:rPr lang="ru-RU" sz="3300" dirty="0">
                <a:solidFill>
                  <a:srgbClr val="0070C0"/>
                </a:solidFill>
              </a:rPr>
            </a:br>
            <a:r>
              <a:rPr lang="ru-RU" sz="3300" dirty="0">
                <a:solidFill>
                  <a:srgbClr val="0070C0"/>
                </a:solidFill>
              </a:rPr>
              <a:t>Дерматит </a:t>
            </a:r>
            <a:r>
              <a:rPr lang="ru-RU" sz="3300" dirty="0" err="1">
                <a:solidFill>
                  <a:srgbClr val="0070C0"/>
                </a:solidFill>
              </a:rPr>
              <a:t>частіше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всього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відзначається</a:t>
            </a:r>
            <a:r>
              <a:rPr lang="ru-RU" sz="3300" dirty="0">
                <a:solidFill>
                  <a:srgbClr val="0070C0"/>
                </a:solidFill>
              </a:rPr>
              <a:t> на </a:t>
            </a:r>
            <a:r>
              <a:rPr lang="ru-RU" sz="3300" dirty="0" err="1">
                <a:solidFill>
                  <a:srgbClr val="0070C0"/>
                </a:solidFill>
              </a:rPr>
              <a:t>відкритих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ділянках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шкіри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що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під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дією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сонячних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променів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червоніє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покривається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пігментними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плямами</a:t>
            </a:r>
            <a:r>
              <a:rPr lang="ru-RU" sz="3300" dirty="0">
                <a:solidFill>
                  <a:srgbClr val="0070C0"/>
                </a:solidFill>
              </a:rPr>
              <a:t> (на </a:t>
            </a:r>
            <a:r>
              <a:rPr lang="ru-RU" sz="3300" dirty="0" err="1">
                <a:solidFill>
                  <a:srgbClr val="0070C0"/>
                </a:solidFill>
              </a:rPr>
              <a:t>обличчі</a:t>
            </a:r>
            <a:r>
              <a:rPr lang="ru-RU" sz="3300" dirty="0">
                <a:solidFill>
                  <a:srgbClr val="0070C0"/>
                </a:solidFill>
              </a:rPr>
              <a:t> у </a:t>
            </a:r>
            <a:r>
              <a:rPr lang="ru-RU" sz="3300" dirty="0" err="1">
                <a:solidFill>
                  <a:srgbClr val="0070C0"/>
                </a:solidFill>
              </a:rPr>
              <a:t>вигляді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крил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метелика</a:t>
            </a:r>
            <a:r>
              <a:rPr lang="ru-RU" sz="3300" dirty="0">
                <a:solidFill>
                  <a:srgbClr val="0070C0"/>
                </a:solidFill>
              </a:rPr>
              <a:t>) і лущиться. </a:t>
            </a:r>
            <a:r>
              <a:rPr lang="ru-RU" sz="3300" dirty="0" err="1">
                <a:solidFill>
                  <a:srgbClr val="0070C0"/>
                </a:solidFill>
              </a:rPr>
              <a:t>Язик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стає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яскраво-червоним</a:t>
            </a:r>
            <a:r>
              <a:rPr lang="ru-RU" sz="3300" dirty="0">
                <a:solidFill>
                  <a:srgbClr val="0070C0"/>
                </a:solidFill>
              </a:rPr>
              <a:t>  і </a:t>
            </a:r>
            <a:r>
              <a:rPr lang="ru-RU" sz="3300" dirty="0" err="1">
                <a:solidFill>
                  <a:srgbClr val="0070C0"/>
                </a:solidFill>
              </a:rPr>
              <a:t>болючим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потовщується</a:t>
            </a:r>
            <a:r>
              <a:rPr lang="ru-RU" sz="3300" dirty="0">
                <a:solidFill>
                  <a:srgbClr val="0070C0"/>
                </a:solidFill>
              </a:rPr>
              <a:t>, на </a:t>
            </a:r>
            <a:r>
              <a:rPr lang="ru-RU" sz="3300" dirty="0" err="1">
                <a:solidFill>
                  <a:srgbClr val="0070C0"/>
                </a:solidFill>
              </a:rPr>
              <a:t>ньому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з’являються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тріщини</a:t>
            </a:r>
            <a:r>
              <a:rPr lang="ru-RU" sz="3300" dirty="0">
                <a:solidFill>
                  <a:srgbClr val="0070C0"/>
                </a:solidFill>
              </a:rPr>
              <a:t> (глоссит). </a:t>
            </a:r>
            <a:r>
              <a:rPr lang="ru-RU" sz="3300" dirty="0" err="1">
                <a:solidFill>
                  <a:srgbClr val="0070C0"/>
                </a:solidFill>
              </a:rPr>
              <a:t>Слизові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оболонки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порожнини</a:t>
            </a:r>
            <a:r>
              <a:rPr lang="ru-RU" sz="3300" dirty="0">
                <a:solidFill>
                  <a:srgbClr val="0070C0"/>
                </a:solidFill>
              </a:rPr>
              <a:t> рота (стоматит, </a:t>
            </a:r>
            <a:r>
              <a:rPr lang="ru-RU" sz="3300" dirty="0" err="1">
                <a:solidFill>
                  <a:srgbClr val="0070C0"/>
                </a:solidFill>
              </a:rPr>
              <a:t>гінгівіт</a:t>
            </a:r>
            <a:r>
              <a:rPr lang="ru-RU" sz="3300" dirty="0">
                <a:solidFill>
                  <a:srgbClr val="0070C0"/>
                </a:solidFill>
              </a:rPr>
              <a:t>) і кишечнику </a:t>
            </a:r>
            <a:r>
              <a:rPr lang="ru-RU" sz="3300" dirty="0" err="1">
                <a:solidFill>
                  <a:srgbClr val="0070C0"/>
                </a:solidFill>
              </a:rPr>
              <a:t>запалюються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потім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звиразковуються</a:t>
            </a:r>
            <a:r>
              <a:rPr lang="ru-RU" sz="3300" dirty="0">
                <a:solidFill>
                  <a:srgbClr val="0070C0"/>
                </a:solidFill>
              </a:rPr>
              <a:t>. </a:t>
            </a:r>
            <a:r>
              <a:rPr lang="ru-RU" sz="3300" dirty="0" err="1">
                <a:solidFill>
                  <a:srgbClr val="0070C0"/>
                </a:solidFill>
              </a:rPr>
              <a:t>Розлад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травлення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виявляється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нудотою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відсутністю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апетиту</a:t>
            </a:r>
            <a:r>
              <a:rPr lang="ru-RU" sz="3300" dirty="0">
                <a:solidFill>
                  <a:srgbClr val="0070C0"/>
                </a:solidFill>
              </a:rPr>
              <a:t>, болями в </a:t>
            </a:r>
            <a:r>
              <a:rPr lang="ru-RU" sz="3300" dirty="0" err="1">
                <a:solidFill>
                  <a:srgbClr val="0070C0"/>
                </a:solidFill>
              </a:rPr>
              <a:t>животі</a:t>
            </a:r>
            <a:r>
              <a:rPr lang="ru-RU" sz="3300" dirty="0">
                <a:solidFill>
                  <a:srgbClr val="0070C0"/>
                </a:solidFill>
              </a:rPr>
              <a:t>, поносами. </a:t>
            </a:r>
            <a:r>
              <a:rPr lang="ru-RU" sz="3300" dirty="0" err="1">
                <a:solidFill>
                  <a:srgbClr val="0070C0"/>
                </a:solidFill>
              </a:rPr>
              <a:t>Порушується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функція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периферичних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нервів</a:t>
            </a:r>
            <a:r>
              <a:rPr lang="ru-RU" sz="3300" dirty="0">
                <a:solidFill>
                  <a:srgbClr val="0070C0"/>
                </a:solidFill>
              </a:rPr>
              <a:t> і ЦНС. </a:t>
            </a:r>
            <a:r>
              <a:rPr lang="ru-RU" sz="3300" dirty="0" err="1">
                <a:solidFill>
                  <a:srgbClr val="0070C0"/>
                </a:solidFill>
              </a:rPr>
              <a:t>З’являються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запаморочення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головні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болі</a:t>
            </a:r>
            <a:r>
              <a:rPr lang="ru-RU" sz="3300" dirty="0">
                <a:solidFill>
                  <a:srgbClr val="0070C0"/>
                </a:solidFill>
              </a:rPr>
              <a:t>. </a:t>
            </a:r>
            <a:r>
              <a:rPr lang="ru-RU" sz="3300" dirty="0" err="1">
                <a:solidFill>
                  <a:srgbClr val="0070C0"/>
                </a:solidFill>
              </a:rPr>
              <a:t>Апатія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змінюється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депресією</a:t>
            </a:r>
            <a:r>
              <a:rPr lang="ru-RU" sz="3300" dirty="0">
                <a:solidFill>
                  <a:srgbClr val="0070C0"/>
                </a:solidFill>
              </a:rPr>
              <a:t>. </a:t>
            </a:r>
            <a:r>
              <a:rPr lang="ru-RU" sz="3300" dirty="0" err="1">
                <a:solidFill>
                  <a:srgbClr val="0070C0"/>
                </a:solidFill>
              </a:rPr>
              <a:t>Тугомислення</a:t>
            </a:r>
            <a:r>
              <a:rPr lang="ru-RU" sz="3300" dirty="0">
                <a:solidFill>
                  <a:srgbClr val="0070C0"/>
                </a:solidFill>
              </a:rPr>
              <a:t>— аж до </a:t>
            </a:r>
            <a:r>
              <a:rPr lang="ru-RU" sz="3300" dirty="0" err="1">
                <a:solidFill>
                  <a:srgbClr val="0070C0"/>
                </a:solidFill>
              </a:rPr>
              <a:t>розумової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відсталості</a:t>
            </a:r>
            <a:r>
              <a:rPr lang="ru-RU" sz="3300" dirty="0">
                <a:solidFill>
                  <a:srgbClr val="0070C0"/>
                </a:solidFill>
              </a:rPr>
              <a:t> — </a:t>
            </a:r>
            <a:r>
              <a:rPr lang="ru-RU" sz="3300" dirty="0" err="1">
                <a:solidFill>
                  <a:srgbClr val="0070C0"/>
                </a:solidFill>
              </a:rPr>
              <a:t>також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прояв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хвороби</a:t>
            </a:r>
            <a:r>
              <a:rPr lang="ru-RU" sz="3300" dirty="0">
                <a:solidFill>
                  <a:srgbClr val="0070C0"/>
                </a:solidFill>
              </a:rPr>
              <a:t>. </a:t>
            </a:r>
            <a:r>
              <a:rPr lang="ru-RU" sz="3300" dirty="0" err="1">
                <a:solidFill>
                  <a:srgbClr val="0070C0"/>
                </a:solidFill>
              </a:rPr>
              <a:t>Розвиваються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психози</a:t>
            </a:r>
            <a:r>
              <a:rPr lang="ru-RU" sz="3300" dirty="0">
                <a:solidFill>
                  <a:srgbClr val="0070C0"/>
                </a:solidFill>
              </a:rPr>
              <a:t>, </a:t>
            </a:r>
            <a:r>
              <a:rPr lang="ru-RU" sz="3300" dirty="0" err="1">
                <a:solidFill>
                  <a:srgbClr val="0070C0"/>
                </a:solidFill>
              </a:rPr>
              <a:t>психоневрози</a:t>
            </a:r>
            <a:r>
              <a:rPr lang="ru-RU" sz="3300" dirty="0">
                <a:solidFill>
                  <a:srgbClr val="0070C0"/>
                </a:solidFill>
              </a:rPr>
              <a:t>, у </a:t>
            </a:r>
            <a:r>
              <a:rPr lang="ru-RU" sz="3300" dirty="0" err="1">
                <a:solidFill>
                  <a:srgbClr val="0070C0"/>
                </a:solidFill>
              </a:rPr>
              <a:t>важких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випадках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відмічаються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галюцинації</a:t>
            </a:r>
            <a:r>
              <a:rPr lang="ru-RU" sz="3300" dirty="0">
                <a:solidFill>
                  <a:srgbClr val="0070C0"/>
                </a:solidFill>
              </a:rPr>
              <a:t> . </a:t>
            </a:r>
            <a:r>
              <a:rPr lang="ru-RU" sz="3300" dirty="0" err="1">
                <a:solidFill>
                  <a:srgbClr val="0070C0"/>
                </a:solidFill>
              </a:rPr>
              <a:t>Симптоми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пелагри</a:t>
            </a:r>
            <a:r>
              <a:rPr lang="ru-RU" sz="3300" dirty="0">
                <a:solidFill>
                  <a:srgbClr val="0070C0"/>
                </a:solidFill>
              </a:rPr>
              <a:t> часто </a:t>
            </a:r>
            <a:r>
              <a:rPr lang="ru-RU" sz="3300" dirty="0" err="1">
                <a:solidFill>
                  <a:srgbClr val="0070C0"/>
                </a:solidFill>
              </a:rPr>
              <a:t>спостерігаються</a:t>
            </a:r>
            <a:r>
              <a:rPr lang="ru-RU" sz="3300" dirty="0">
                <a:solidFill>
                  <a:srgbClr val="0070C0"/>
                </a:solidFill>
              </a:rPr>
              <a:t> в </a:t>
            </a:r>
            <a:r>
              <a:rPr lang="ru-RU" sz="3300" dirty="0" err="1">
                <a:solidFill>
                  <a:srgbClr val="0070C0"/>
                </a:solidFill>
              </a:rPr>
              <a:t>осіб</a:t>
            </a:r>
            <a:r>
              <a:rPr lang="ru-RU" sz="3300" dirty="0">
                <a:solidFill>
                  <a:srgbClr val="0070C0"/>
                </a:solidFill>
              </a:rPr>
              <a:t> з </a:t>
            </a:r>
            <a:r>
              <a:rPr lang="ru-RU" sz="3300" dirty="0" err="1">
                <a:solidFill>
                  <a:srgbClr val="0070C0"/>
                </a:solidFill>
              </a:rPr>
              <a:t>недостатністю</a:t>
            </a:r>
            <a:r>
              <a:rPr lang="ru-RU" sz="3300" dirty="0">
                <a:solidFill>
                  <a:srgbClr val="0070C0"/>
                </a:solidFill>
              </a:rPr>
              <a:t> </a:t>
            </a:r>
            <a:r>
              <a:rPr lang="ru-RU" sz="3300" dirty="0" err="1">
                <a:solidFill>
                  <a:srgbClr val="0070C0"/>
                </a:solidFill>
              </a:rPr>
              <a:t>білка</a:t>
            </a:r>
            <a:r>
              <a:rPr lang="ru-RU" sz="3300" dirty="0">
                <a:solidFill>
                  <a:srgbClr val="0070C0"/>
                </a:solidFill>
              </a:rPr>
              <a:t> в </a:t>
            </a:r>
            <a:r>
              <a:rPr lang="ru-RU" sz="3300" dirty="0" err="1">
                <a:solidFill>
                  <a:srgbClr val="0070C0"/>
                </a:solidFill>
              </a:rPr>
              <a:t>дієті</a:t>
            </a:r>
            <a:r>
              <a:rPr lang="ru-RU" sz="33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3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148747" y="260648"/>
            <a:ext cx="2286000" cy="242887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17802" y="3356992"/>
            <a:ext cx="1962472" cy="221285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74428" y="575185"/>
            <a:ext cx="1849221" cy="206684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65714" y="277686"/>
            <a:ext cx="2286000" cy="24288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4860032" y="260648"/>
            <a:ext cx="2286000" cy="242887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5075" y="3356992"/>
            <a:ext cx="2286000" cy="242887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574032" y="3356992"/>
            <a:ext cx="2286000" cy="24288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52257" y="3356992"/>
            <a:ext cx="2286000" cy="242887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idruchniki.ws/imag/medic/zub_oghar/image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771"/>
            <a:ext cx="6696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6732240" y="908720"/>
            <a:ext cx="2286000" cy="242887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688" y="4077072"/>
            <a:ext cx="2286000" cy="24288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4968552" cy="583264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</a:rPr>
              <a:t>Вітамін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 С (</a:t>
            </a: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</a:rPr>
              <a:t>аскорбінова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 кислота).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Антицинготний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вітамін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 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Добова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потреба. У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харчовому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раціоні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аскорбінова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кислота повинна бути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присутньою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постійно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так як вона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швидко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витрачається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а 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надлишок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вже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через 4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години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цілком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виводиться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організму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600" dirty="0" err="1" smtClean="0">
                <a:solidFill>
                  <a:schemeClr val="accent4">
                    <a:lumMod val="50000"/>
                  </a:schemeClr>
                </a:solidFill>
              </a:rPr>
              <a:t>Джерелом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вітаміну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С служить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рослинна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їжа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 Особливо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багаті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нею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перець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чорна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смородина,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далі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йдуть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окріп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петрушка, капуста, щавель,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цитрусові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суниці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але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чемпіоном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серед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всіх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рослин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є шипшина:1,2 гна100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гсухих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ягід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 Для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профілактики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варто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щодоби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отримувати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50 мг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аскорбінової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кислоти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однак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найбільш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оптимальною для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здорової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поза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стресовою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ситуацією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є доза 100—200 мг у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добу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; при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захворюваннях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вона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бути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збільшена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до 2-х г у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добу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Рекомендовані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Л.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Полінгом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мегадози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вітаміну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(до10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гу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добу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) не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знаходять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визнання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клініцистів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Documents and Settings\User\Рабочий стол\новая презентация\75254615_large_oblep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8249" y="-29496"/>
            <a:ext cx="2556148" cy="371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eb-apteka.com/photos/b/79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43" y="3429000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6984776" cy="351354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провітаміни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А).   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виділені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моркви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звідси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назва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(с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arota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морква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Добова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потреба в бета-каротинах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складає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5 мг.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 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утворюються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рослинах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фотосинтезі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Найбільша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бета-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моркві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але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сортах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моркви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концентрація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різко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варіювати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8 до 25 мг на100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гсирої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ваги).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Джерелом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червоний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перець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зелена цибуля, салат,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гарбуз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томати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Головним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місцем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каротину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вітамін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А 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стінка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кишечнику.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жиророзчинними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сполуками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засвоєння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разом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ліпідами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легко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окисляються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киснем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чутливі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світла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Бета-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здатні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депонувати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клітинах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кисень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Недостатність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 описана.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При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надлишковому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споживанні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каротинів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можливе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пожовтіння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долонь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підошов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стоп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слизових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таких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крайніх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виражених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симптомів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інтоксикації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відмічалося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76256" y="692696"/>
            <a:ext cx="2160240" cy="24288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AutoShape 2" descr="data:image/jpeg;base64,/9j/4AAQSkZJRgABAQAAAQABAAD/2wCEAAkGBxQSEhUUEhQWFRQUGBcXFxYWFRUWFRQVFBgWGBUVFBgYHSggGRolHBUVITEhJSkrLi8uFx8zODMsNygtLisBCgoKDg0OGhAQGywkICQsLCwsLCwsLCwsLCwsLCwsLCwsLCwsLCwsLCwsLCwsLCwsLCwsLCwsLCwsLCwsLCwsLP/AABEIALcBEwMBEQACEQEDEQH/xAAbAAEAAQUBAAAAAAAAAAAAAAAABQECAwQGB//EAEIQAAEDAQUEBwUFBwIHAAAAAAEAAhEDBAUSITEGQVFhEyJxgZGhsUJicsHRIzJS4fAHFDOCkrLxosIVJDRDU3PS/8QAGgEBAAIDAQAAAAAAAAAAAAAAAAIDAQQFBv/EADERAAICAQQABQMCBQUBAAAAAAABAhEDBBIhMQUTMkFhIjNRI3EUQoGRoRViscHRJP/aAAwDAQACEQMRAD8A9xQBAEAQBAEAQBAEAQBAEAQBAEAQBAEAQBAEAQBAEAQBAEAQBAEAQBAEAQBAEAQBAEAQBAEAQFtR4aCTkBmTyCw3StgjKV+seJa15/lP+FrPVwRZ5bM7rzaBJDgN5wnLmZ3ItXBmPLZutMrZTsgVWQEAQBAEAQBAEAQBAEAQBAEAQBAEAQBAEAQBAEAQBAEAQBAEAQBAa94gmk8BuIlpAbxJGihk9LMrs4ihiDCHZ4dY6V0cuqMIXHeKf4NtNG3UzpiBrp1KonvLYWFjnXQtHY0SYEiDAkcDwXaj0jUfZepGAgCAIAgCAIAgCAIAgCAIAgCAIAgCAIAgCAIAgCAIAgCAIAgCAIAgMVOmI01nzMrCQLujHAZckoFwWQVQBAEAQBAEAQBAEAQGja7zp0zDjnwGa1suqhjdMux6fJNXFG3TqBwBBkHMFXxkpK0VNU6ZepGAgCAIAgCAIAgCAIAgCAIAgCAIAgCAIDHXqhrSSQAN5yCjKSirZlJt0jG2104++2OOIKHnY+9yJeVP8P8AsXG1sicbY44hCefjq9yHlTuqZfRqhwlpBHEGQpxkpK0yLTi6ZepGAgCAIAgCAoSgNYXjSJgVGz2hUrUYm6st8jJV7WZH2loMFwB7VJ5YJ02QUJNXRWvVDWl24AnwErMpJRbMRjukkebstRe/EczJJnmvNZJtytnrFhUIUvwdjsrWJpuBzwuy5A7v1xXY8Om5QafscHxCCjkTXuTi6BoBAEAQBAEAQBAEAQBAEAQBAEAQBAEAQHN7f2nBZHcXua3zk/2rT1zrE1+To+Fw3ahfB550h/dweLvr9FxZRW09RGnlskrI6bK7+ZTil5dFGSlqLOt/Z7acdmI3seR3EAj1K6nh8v0q/BwvGMe3UWvdHULfOUUJSwYW2xhdhDhPBUrPjctt8ljxTS3UZ1cVhAEBH39VLLPUcNcJ88vmtfVS24pM2NJDfnin+TzxlUe0Yy11Xm4pWepnF1wbFqvc9WDuBM/VXylfBTi0ip2b9lvkmyVmF0ukBvHC7X0PitvDnawyizUz6NR1EJJcETZqJELnzVs6DlxydlsjThjzxcPIfmuv4ZGoSfycHxKVzS+DoF0zmhAEAQBAEAQBAEAQBAEAQBAEAQBAEBQoDhP2p2iGUWcXOd/SAB/cVztfLhI7Pg0LnKRydbKzU+Z9ZXNn6TvY3+oyRuoTZz/Msw5gVZvukv8AsztPWqs4hrh3SD6hbnh0+XE5vjmPiMzvwusefIraO19HRPF0NHfr5BamsntxtL3NvRYvMzL4OLo2/r9XcQRnGi4kbUuD0EsCcKZ3922wVaYcNTqOBGoXocOTzIJnmc+J4puLNtWlQQERtVUiy1OYA8SFq6z7LNzQL/6InnLqmRGmS88uz1jgrshLdaSADyj6q9RLIP2N+7jFJsky8yewDIDxKy3RROO6b+CZsxOZBy9Fru7Ksle6Ow2PEU3j3vkF2PDOIP8Ac4PibTyKvwdAumc0IAgCAIAgCAIAgCAIAgCAIAgCAIAgKFAeWftOtOK1Nb+Cm3xcST5YVyNe7nR6PweFYnL8sjLxyoURyH9v5rTydI6mDmbJXZsTQd8R9Ap4fQa+q4yox7BWnBamj8WJv68FLRS25SPisN+nb/FM9VXePJHI7cV3YqbWgaEknQZx45Lm65vckdfwxRSlJ9nOFk59LB4QcPj+S5zkmzrRbX8pObCWk9JVpmdMWfEGPmt7w+T3NGh4xjjshNHY1bQ1v3nAdpXRnlhDtnEjjlL0otpWtjjDXAngsQzQn0xLHKPaOf29tOGzgTGN0eAn6LW17/Tr8nQ8JhuzX+EefPr+i4lcnqfY5+2S92Aalw7pyM8votjGuCDlR0VmyLW5w0ZTHyVeR8kY8qyZsfLPQ+aqNbL3ydlsp/Cd8Z9GrteHL9Nv5OB4j91L4JtdA0AgCAIAgCAIAgCAIAgCAIAgCAIAgCAoUB4ltdauktld3vlo7GdUei4OpleRnrdDDZhivgzX6IbSHBv/AMqnL7G3p+2SeyY+zqZ79O5TwelmvrvXEh7HXNG0YtMFSe6fooRe2afybOWHmYWvg9cq31Z2mHVqbTwL2gic85K9B5sPdni1gyO6izgttbzD7UGtc1zGsEFpB1mcxzXL1sm5cHd8LxJY7a5I2zmRC5tHXfCJzZO2spVn4iA7o3Ae9h60dsAroaKajJ3+Dk+JYnPGq6v+xF1b0NZxc52ZMx8lqZN03uZ0MWCGOKikbt1W8seH55fLWe7LvUsE3Caka+r06lBxJH9p9pHRUgN7i7ujL1XT1rTSOd4PFrJJ/wBDzsV8uHOVy65PQs0bNUmoSNwO6eWfirkvpKpdnSWUnUtPhu4xwWtJmU4+zJGjWAGmcqCRXOmzutlq7BQY3G3EZJEicyYy10Hku5opwjiSs81royeZuuCclbxolUAQBAEAQBAEAQBAEAQBAEAQBAEAQGO01QxjnHRoJ8BKxJ0rMxVtI8DLi+pJ1e6T2uP5rz0ncm/k9njW2P8AQmtpsnUxyPqFjN2iWl9yQ2Q+4/4vkFPT9FOu9SIO+GxXqDjn4qrIqkbmF3BGzeW0ralBlKtQDwAG9KHYagiN+E8FuRyuUEmrOTLSbMrlGVX7Gvd9jokAMFTKcsQJEns4rXyZPg2YKUV2b2AMMGQdMznvCoLNzkilQB7gRIOoIMbjn5eakptOzH8tPow1WtYJgcuseA5pubJIu/fmsgEwXbmiQ0HTFnn2c0SZiStmzVr9OBjIqBogTuA4CJA1CzLJP3K444w9PFkdVu+nwMe6Y9Z/RSORlrb9ilmsVKnm1kk+044jruGQA7pSWRvgjtd8szVa5xa6T55ce+VCrM0ZqtoOETvI3zuz03fklckaN+znIdo4+Int9Qo9Fckuj0DZkuNBpcSZJiZ003rvaG/KTZ5zWpLM6JZbhqhAEAQBAEAQBAEAQBAEAQBAEAQBAQ22FowWOud+DD/UQ35qjUS242zZ0cd2eK+Txu7WzWYPeHquGuWes6gyT2oP2jfh+ZTN2S0vpJHY13Vf2j0Vmn6KNd2iL2mbFc82/VV5vUbGmdwMdjuoVbI6pqW1Swt0cJa0hw47wrsarHus08+R+fsr2sx3VYqtOoMTTAOsgy3x118VTklFlivaSt6UnHriSQ6NwlsGI7yq40Zj+ERVe2YGg5nMA4uQ3hZStlrSNK0XoHjC0S6RAa2Sct2RVkcbTINqrL6VV3SxhIa5oOgEwAHRwgg+CxJUiSkn0bRf1wWtgjhz1z8VBdCjfwB+eQ4jUZ8O3hxUGYXBlNDnn3GCP0EMbiDvGr1g1sYj5DeeMcFbjXFmJS5okrDZCQMUhoEN3E8TA0MgZKEn+DFk/d9m6RzWsGZ74B57gExweSW1GtmyLHHcz0ayUAxjWjRoAXo8cNkUjzM5ucnJmZWEQgCAIAgCAIAgCAIAgCAIAgCAIAgOd2/ZNhq8sJ8HBa2rV4mbvh7rURPKLpeG1mHWDuz3FcaPqPTy5gZ9pK+Ktw6o171jKrkT0/EDPZ2V7PjDCJxAOgTBG7PtzUucfBXvhn5NuvdNW1vDmwQAA4D2d8a71i3kfBDzoadUyxtmFF/RvDWj3TJxZah2eipnja7LlkU47oGc2ZxMMcHTkBoVUoJ8Il5sUrkiRs1y1zibUpnDH4m68RnyV8dLkRpZdZgauD/wQd4WUU3EOcIBzDgHQdYzd6KSXNM2FkuN1wa1mt1KhVJNPMscBVYIw4hGKOOuasimvcoy/WvpRgr2otqxUDi14MOxB1N7QPvtcQC10ajjqkocE8M4vjo3rPZ2GMBxE7nOwOE6gAtg68VU0T312bX7thynCTrjyGkcAFGg8i7Ft6h64c0gZkCRnqTB/QCJNkU0+UR10WKm+azaoqOcSASxzYgxEHnqYU8rcfpIxfPJOXddVSvUDGuaBxnLuGp3/rRgxPK9qIajURww3NHod0XUyzthubj95x1PLkOS7mDTxxLg83qNRLNK5EitgoCAIAgCAIAgCAIAgCAIAgCAIAgCAICB25/6Gv8ACP7mrX1X2mbeh+/E8gug/b0/i+RXFj6j1E/Sb940ekt1Nm5zqbe4uz+ascbyIqU9mCT+GXW2s4vqOBIBc53aXOJPrCpzSuTLdLD9NI63YJn2LzvxkGdZAB+a2dKuGzm+Ky/US+Dl7/pA22viiCWETuIaAR5ArW1L5dHU0KawxNajVax7SKh+8Mpy14KiF2uDbyQ3Qdr2PVWVARkF21dHjpRaZ5XfVUi21gNJB4ataufmX1HptO15Csx294JxRug5SSRJy7pHeq0V3Zis1nNT7LX22fE0gPDR7zTu34VNFWSovcY6c5cI1GQzdnmfWFhlqN6heTgQC7EMsjLt5y5cFEbUbd43iOhcHNBkHCd7csxmNDIy5FI1ZU8dPcjn9h7US17PeJ1Iydwy4qzVR5TMYnaOzu+0FrmPGoI38Dv81r4pOM00M0FLHKLPTmlenR5R8FyyAgCAIAgCAIAgCAIAgCAIAgCAIAgCAhdsxNir/AfKCqNT9pm1ovvx/c8auk/bU+35FcWPqPUT9JNWQTedP3Q539FN7vULYgryo1M8q0z/AKf8kNarUW1Z3Ru9VquF2b2OVRR6BsLVxUC473u74AHyW1plUDleJc5FX4Rye2Yx1qgpGHl0dhG890rUk0srs62kjJYI0zSsN04Ic8yRBk8uA0CreW5KjYcvpo9XoVhGS60U9tnlJwdnnW0Ly23POHLq9b3i0ad0rnah/VZ6PRJSwJMj70rEuk5nLyz/ANqxDqyGSk6Rp0qhaRhMOBkEagiACSf5TmrUVNJqmS1/UmFzarC0NrsFTDrgefvtj4x55LM0lyijTylTi/YjHHLLF/nPTvhV0bQvOrFF2uWsjjl9PVIL60J/bIzYrWc8y4HvwkRGeoV2qNfB0d9Y2YnMH4iAO0laeONySLMzUYN/B6i0L06XB5N9lyyYCAIAgCAIAgCAIAgCAIAgCAIAgCAICI2sH/J1/wD1u9FRqPts2dJ96P7nit3fxmdq4kOz1UvQdHctLFeDzws9U+LcH+5beL7jfwzn6l/opf7kc3abvLnubMZxOsALUc6bOnFLaj0LZMAWYNbuLh5rZ0rTjbOZrlWX+hxt62Cr+9VHYmtHSEjVxjsy3TvWrlljcmdXTyk8MaMF603BjiHkuEEDLDkc4b2TqqcbjuSovfps9KsNSWgmdBrkuumqPNZVy0jkNpa02giBEDfJXMz1v4O1ok1hIK3UyCXHgDnyIG7f1lPHTVIqzWpWzQD5z9Tl2x3g/RW0RbMjLQePgN+7nqO1Y2mLLzWEQR4ncZPHcVjaS3GvXriC12QcCDB0nfr3rKjzY3Llfkjtla2B7mnI7viadO0xHerNQrRRg4bR6lsxWpivTLzGGSJzg7pVWkcVkTZDXxm8TUfc9GbVBiDqu6pJ9M85taLX2lo1cB2kBYeSK7ZlQk+kale+qDdarP6gq5ajGvdF0dLml1FkXatsrO3R2LslUS1+NG1DwvPL2I0ftAZi/hkt4yA6ezSO9U/6lH8Gx/ouSuzq7svFldgfTdLT4g7wRuK6GLLHJHdE5OXDPFLZNUzcVhWEAQBAEAQBAEAQBAEAQBARm0jZstYcWOHiFTn9DL9K6yxPFLBS+1APE+hXEguT1Un9J09w0z+82lw1bZHR3vb9FuYlzJ/BztTKowX+45287YWDCB1ie/PctJQt2zqRklGztNl2dFZmyc+tI3STmtnT8qkc7WPfkOXtNpdWfVkGW1HDhkNPVampgoT4OloZ3jRZUsnSNImMt2qoU69jak6O6szwGNOsDPfoN66mOSaPP5E9zRzl/Pa6qSIiBmO9c7UNqbOto4vy6ZGVrOalKsR/26b3meDIcP7VZo1e79ivxCShs/c5Tpf8nsjLyW1Rr7jIytMb+Oca9nNYoWXNBceqAZPA98knksNpK2TjGUuEjes1xGqc2l3ENGQO8uO5U+bJ8QRZ5UI85Gkb7Lqp0jm5jTwZD3f6cp7SFXK/5pf9l0ZJ/bi/+F/n/wALjUYPuhx5uMDwbp4qG9LosWKUvVX9P/TI+8qhIJe7LSCRHgsPLL8mVpccV0jBWrOcZc4kniSSm9vtklijHpGPCsWSoYVgFQEMnRbFXqaFdrSepUIa4czk13cT4Erc0WfZOvZnK8V0vm4t67R6qF6A8oVQBAEAQBAEAQBAEAQBAEBF7UOiyVj7hVOf7bNjSq80f3PGLvdNZvf6FcaPZ6eXpOr2SM22uz8Vld5Ob9Vu4PW18HM1v2ov5Ie1XfNQkj7uY7VpZJUdHDykyYuyoejbnkJy3a6pC4ojlqU2jnbzvYiqQxodJIJJyGfAaquWHd9UjYjkqKSFGgXQXuJ5DId4VbpdFyd9m/VvCphLG5SNY5blKEpLkqlig3bOadWqU6hb0mLeZ57lKUVJck4zron7ofUwWgYHk1KD2iGnNzsgBIhW6bbjUr9zn6/Ipyh8M5p12PLsJaQRl1sjvGkcIWXkiicIOX1LokbLcLW51nwfwnrO7mDT+YhVSyt/BbDGv5U5f4X9zebVpsyp0wfeqZ+DB1R2HEqHkSfX9zaWCb9Tr4XH+SlSvUeIJJHAZNHY0ZBRc5Mtjhxw9uTXKgXUUWDNCEM0XtCEZIrCyQGFOQXCmeCzTMNozUaRkRqpxT3IpyyTg0z2thyXqV0eGfZcsmAgCAIAgCAIAgCAIAgCAhdsXRY63w+pCo1P22bWj+9E8cu4/bN7/Qrjx7R6WXoJu5rX0d5Nj2qbmnuaXgeLB4rawuspoaqO7T/sb20VAtc4tOs90qGox1KzOgy7o0/Yg7vbWFNwaYZOU78/ZUN0V2bbg91oib2pGiMTjq6DyJzErMXvdCb2RVmvYLxe97WB2R38hwWJ4klbMRy8k5aHdG0kGY8TGipUWy5zpGzs7dxczpav3pJ8TmfXwVeSVOkc/U55emLOlu+rjIpuOvHMEbwee8EcOyII0JNrkpfN1FtN+EkPZmCNS3eJ8B3rH1Iu0udRmr6OQpsk5mBxVffZ6i6XBleWD7onmfos2l0EpPsp07s+fBY3EtiMOBY5J2i8U0ojuKCklGd5kZSSiDmZRSCmolTmZA0Ke0i5GRrApKJW5kncdgNWsxsZTJ+EZlX4MTnNI09XnWPE/wAnp4XfPKlUAQBAEAQBAEAQBAEAQBAQG3AJsdWPd8JC19T9tm1onWZHj1iOGq0nST6FcmPZ6OTtMtvC1mnam1W+yWOH8uo9fFTbqVle3djcTtreRUpAtMgiQeX5jCe9bmaO+FnK08/Ly0znw5zKZDhAmR36j5rSljao60c8JMhL0D6wwtaYMTPLh4LEWscrLWvMjRiu27uiqCeEnuOaTy7kRjiUHwSdrtTQ089JWIcsxle3gnLhtAdZmwcxIPcStbMqmcvIqkbdhzrNjcZPYMysXSspaJ++LaOsT/4zPODP0PcsSldGMMHaXycAHALG09XF0MYWKJ2OlCbRuHSrO1mLKdKm0WOkTaYsvY9SUSMpJFS9TUWVOaLS/mrFj+Ct5Uvcn7m2dr1YdhLW8XAtnsBWxj0spGhm1+OPTs765LnbZ25ZuOrvkOS6WHAsa+Ti6nUyzPnolFeawQBAEAQBAEAQBAEAQBAEBHX/AFgyz1C5ocIiDoZyVeVpRZZhTc1R4rarBnv7jHyXN2ROz5k17lr7LRH321e6o3nuLPh8+SbIfJhZcpNXfeDBTDGMqfZgnrPaeqBmTkBlp4K+MklSNacJN2zVt150XuBcHyAQIghvYDvWHOLZOGOaXBr0rbZ2iMdTf7DT54lrzxwkzbx5ckOKMTQ2s6KLzizBlgORji4cEhgj7jLq5+yMF83aLOWivUILhiaC1okSRIh53rYeKMeDWWac3fZW5rwDC/AcTAM4yAzA5y7PTVU5MMZrkxK32STdqqbRkxwJ1OWnbPJav8M/yZ8tkXeW1VSpIa0QdZzJ5ZZAclZHTxXZZjuDsjRfb99MHscR8lP+HgbS1ky8X3xYR2EFY/hvwyS1z90P+NN3hw7lj+GJLWr3K/8AG6fPwT+HZJa2JfTvemcgT4FY/h5Gf4uP5NyjWxcfArK07fZGesSXCs3qcn2XeTfMz6K6OCC7NWWqyS6VGX93efZa3n1nHzOH/SppRXSKnLJLtlKd0DEHGSRv0jsDYARsKzq7lvetRgYi5v4XEnwJzClDLKJVk08J+3J3V321tVuIZcRwK3YTU1aOZkxuDpm0plYQBAEAQBAEAQBAEAQBAEBHbQU8VB47PUKvL6S3C6mjgbPZAajZ/WS0UjpuXBgvixNxxG4LMkYjIpZLohuJv3vZHIa6qcY8WVZMiumR9ruYT1mnPmfMDJHC+zCzNdGtarjo7mnxP5qOxE/NkSGzZNlcRRLmY8i6GnxxNJjkFbDjoqyfUuTBtLZ31q56f7YtyDsUsAOfUaIA8AkuXbMQe1fSaVmunG8NdAYN24DlG9RpNlu+lwUfs/DiImN/HTP0VLjTLoztFBcQ5fr9SsUZ3FDczdFlIw5GJ1zNU0iFhtxMPsrN0OWbNG4WfgCw2TSJCjdLRo0eCi2SSRuU7DyWCXBsNsXJDFmVtj5ILMzLKhizMyzwgslLordG8cDke9WYpbZGvngpROqW+cwIAgCAIAgCAIAgCAIAgCA1L1bNJ/YoZPSyeP1I4mjT+0HatNI6TfBS8qEvEbwPVSaIJ0rJG30sIDW+yI8NT4z4Kc3tpFGNbm2yNwuM56KG5lvlotDRocu1RlZNJIx1bNJyyWE37hxT6LXWAxqp3ZBqjEKRGm5ZRjsq5pn9freoyj7iEq4LTS5LFE9xQWYncs0YtsytsPFYbJpGZtkCiTRkFALBJF4pDgsCzIKaGS8MQFwagKwhguhBZkpNUorkhN8HXM0C6C6OS+y5ZAQBAEAQBAEAQBAEAQBAa9vH2b+wqM+iUPUjjmDrjtWokdC+Dap05rs5db+kF3yU0uSqTqDMdd8yVXN27LMa2xKWWn1Z4lY9ybZrW6nqpQ7ITXBq0MipSpkI2jfqVAAVFRJyaNTo571myDNinZTGaw5Fdlr7NGqxZbDkBii2XJF2FRskkVwpZJIqGrFmSsICsIC9rUMWXhizRGy/As0YsqGrNEbNuwUMTgN2p7ArIRtlWWdRZ0IW4aBV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SEhUUEhQWFRQUGBcXFxYWFRUWFRQVFBgWGBUVFBgYHSggGRolHBUVITEhJSkrLi8uFx8zODMsNygtLisBCgoKDg0OGhAQGywkICQsLCwsLCwsLCwsLCwsLCwsLCwsLCwsLCwsLCwsLCwsLCwsLCwsLCwsLCwsLCwsLCwsLP/AABEIALcBEwMBEQACEQEDEQH/xAAbAAEAAQUBAAAAAAAAAAAAAAAABQECAwQGB//EAEIQAAEDAQUEBwUFBwIHAAAAAAEAAhEDBAUSITEGQVFhEyJxgZGhsUJicsHRIzJS4fAHFDOCkrLxosIVJDRDU3PS/8QAGgEBAAIDAQAAAAAAAAAAAAAAAAIDAQQFBv/EADERAAICAQQABQMCBQUBAAAAAAABAhEDBBIhMQUTMkFhIjNRI3EUQoGRoRViscHRJP/aAAwDAQACEQMRAD8A9xQBAEAQBAEAQBAEAQBAEAQBAEAQBAEAQBAEAQBAEAQBAEAQBAEAQBAEAQBAEAQBAEAQBAEAQFtR4aCTkBmTyCw3StgjKV+seJa15/lP+FrPVwRZ5bM7rzaBJDgN5wnLmZ3ItXBmPLZutMrZTsgVWQEAQBAEAQBAEAQBAEAQBAEAQBAEAQBAEAQBAEAQBAEAQBAEAQBAa94gmk8BuIlpAbxJGihk9LMrs4ihiDCHZ4dY6V0cuqMIXHeKf4NtNG3UzpiBrp1KonvLYWFjnXQtHY0SYEiDAkcDwXaj0jUfZepGAgCAIAgCAIAgCAIAgCAIAgCAIAgCAIAgCAIAgCAIAgCAIAgCAIAgMVOmI01nzMrCQLujHAZckoFwWQVQBAEAQBAEAQBAEAQGja7zp0zDjnwGa1suqhjdMux6fJNXFG3TqBwBBkHMFXxkpK0VNU6ZepGAgCAIAgCAIAgCAIAgCAIAgCAIAgCAIDHXqhrSSQAN5yCjKSirZlJt0jG2104++2OOIKHnY+9yJeVP8P8AsXG1sicbY44hCefjq9yHlTuqZfRqhwlpBHEGQpxkpK0yLTi6ZepGAgCAIAgCAoSgNYXjSJgVGz2hUrUYm6st8jJV7WZH2loMFwB7VJ5YJ02QUJNXRWvVDWl24AnwErMpJRbMRjukkebstRe/EczJJnmvNZJtytnrFhUIUvwdjsrWJpuBzwuy5A7v1xXY8Om5QafscHxCCjkTXuTi6BoBAEAQBAEAQBAEAQBAEAQBAEAQBAEAQHN7f2nBZHcXua3zk/2rT1zrE1+To+Fw3ahfB550h/dweLvr9FxZRW09RGnlskrI6bK7+ZTil5dFGSlqLOt/Z7acdmI3seR3EAj1K6nh8v0q/BwvGMe3UWvdHULfOUUJSwYW2xhdhDhPBUrPjctt8ljxTS3UZ1cVhAEBH39VLLPUcNcJ88vmtfVS24pM2NJDfnin+TzxlUe0Yy11Xm4pWepnF1wbFqvc9WDuBM/VXylfBTi0ip2b9lvkmyVmF0ukBvHC7X0PitvDnawyizUz6NR1EJJcETZqJELnzVs6DlxydlsjThjzxcPIfmuv4ZGoSfycHxKVzS+DoF0zmhAEAQBAEAQBAEAQBAEAQBAEAQBAEBQoDhP2p2iGUWcXOd/SAB/cVztfLhI7Pg0LnKRydbKzU+Z9ZXNn6TvY3+oyRuoTZz/Msw5gVZvukv8AsztPWqs4hrh3SD6hbnh0+XE5vjmPiMzvwusefIraO19HRPF0NHfr5BamsntxtL3NvRYvMzL4OLo2/r9XcQRnGi4kbUuD0EsCcKZ3922wVaYcNTqOBGoXocOTzIJnmc+J4puLNtWlQQERtVUiy1OYA8SFq6z7LNzQL/6InnLqmRGmS88uz1jgrshLdaSADyj6q9RLIP2N+7jFJsky8yewDIDxKy3RROO6b+CZsxOZBy9Fru7Ksle6Ow2PEU3j3vkF2PDOIP8Ac4PibTyKvwdAumc0IAgCAIAgCAIAgCAIAgCAIAgCAIAgKFAeWftOtOK1Nb+Cm3xcST5YVyNe7nR6PweFYnL8sjLxyoURyH9v5rTydI6mDmbJXZsTQd8R9Ap4fQa+q4yox7BWnBamj8WJv68FLRS25SPisN+nb/FM9VXePJHI7cV3YqbWgaEknQZx45Lm65vckdfwxRSlJ9nOFk59LB4QcPj+S5zkmzrRbX8pObCWk9JVpmdMWfEGPmt7w+T3NGh4xjjshNHY1bQ1v3nAdpXRnlhDtnEjjlL0otpWtjjDXAngsQzQn0xLHKPaOf29tOGzgTGN0eAn6LW17/Tr8nQ8JhuzX+EefPr+i4lcnqfY5+2S92Aalw7pyM8votjGuCDlR0VmyLW5w0ZTHyVeR8kY8qyZsfLPQ+aqNbL3ydlsp/Cd8Z9GrteHL9Nv5OB4j91L4JtdA0AgCAIAgCAIAgCAIAgCAIAgCAIAgCAoUB4ltdauktld3vlo7GdUei4OpleRnrdDDZhivgzX6IbSHBv/AMqnL7G3p+2SeyY+zqZ79O5TwelmvrvXEh7HXNG0YtMFSe6fooRe2afybOWHmYWvg9cq31Z2mHVqbTwL2gic85K9B5sPdni1gyO6izgttbzD7UGtc1zGsEFpB1mcxzXL1sm5cHd8LxJY7a5I2zmRC5tHXfCJzZO2spVn4iA7o3Ae9h60dsAroaKajJ3+Dk+JYnPGq6v+xF1b0NZxc52ZMx8lqZN03uZ0MWCGOKikbt1W8seH55fLWe7LvUsE3Caka+r06lBxJH9p9pHRUgN7i7ujL1XT1rTSOd4PFrJJ/wBDzsV8uHOVy65PQs0bNUmoSNwO6eWfirkvpKpdnSWUnUtPhu4xwWtJmU4+zJGjWAGmcqCRXOmzutlq7BQY3G3EZJEicyYy10Hku5opwjiSs81royeZuuCclbxolUAQBAEAQBAEAQBAEAQBAEAQBAEAQGO01QxjnHRoJ8BKxJ0rMxVtI8DLi+pJ1e6T2uP5rz0ncm/k9njW2P8AQmtpsnUxyPqFjN2iWl9yQ2Q+4/4vkFPT9FOu9SIO+GxXqDjn4qrIqkbmF3BGzeW0ralBlKtQDwAG9KHYagiN+E8FuRyuUEmrOTLSbMrlGVX7Gvd9jokAMFTKcsQJEns4rXyZPg2YKUV2b2AMMGQdMznvCoLNzkilQB7gRIOoIMbjn5eakptOzH8tPow1WtYJgcuseA5pubJIu/fmsgEwXbmiQ0HTFnn2c0SZiStmzVr9OBjIqBogTuA4CJA1CzLJP3K444w9PFkdVu+nwMe6Y9Z/RSORlrb9ilmsVKnm1kk+044jruGQA7pSWRvgjtd8szVa5xa6T55ce+VCrM0ZqtoOETvI3zuz03fklckaN+znIdo4+Int9Qo9Fckuj0DZkuNBpcSZJiZ003rvaG/KTZ5zWpLM6JZbhqhAEAQBAEAQBAEAQBAEAQBAEAQBAQ22FowWOud+DD/UQ35qjUS242zZ0cd2eK+Txu7WzWYPeHquGuWes6gyT2oP2jfh+ZTN2S0vpJHY13Vf2j0Vmn6KNd2iL2mbFc82/VV5vUbGmdwMdjuoVbI6pqW1Swt0cJa0hw47wrsarHus08+R+fsr2sx3VYqtOoMTTAOsgy3x118VTklFlivaSt6UnHriSQ6NwlsGI7yq40Zj+ERVe2YGg5nMA4uQ3hZStlrSNK0XoHjC0S6RAa2Sct2RVkcbTINqrL6VV3SxhIa5oOgEwAHRwgg+CxJUiSkn0bRf1wWtgjhz1z8VBdCjfwB+eQ4jUZ8O3hxUGYXBlNDnn3GCP0EMbiDvGr1g1sYj5DeeMcFbjXFmJS5okrDZCQMUhoEN3E8TA0MgZKEn+DFk/d9m6RzWsGZ74B57gExweSW1GtmyLHHcz0ayUAxjWjRoAXo8cNkUjzM5ucnJmZWEQgCAIAgCAIAgCAIAgCAIAgCAIAgOd2/ZNhq8sJ8HBa2rV4mbvh7rURPKLpeG1mHWDuz3FcaPqPTy5gZ9pK+Ktw6o171jKrkT0/EDPZ2V7PjDCJxAOgTBG7PtzUucfBXvhn5NuvdNW1vDmwQAA4D2d8a71i3kfBDzoadUyxtmFF/RvDWj3TJxZah2eipnja7LlkU47oGc2ZxMMcHTkBoVUoJ8Il5sUrkiRs1y1zibUpnDH4m68RnyV8dLkRpZdZgauD/wQd4WUU3EOcIBzDgHQdYzd6KSXNM2FkuN1wa1mt1KhVJNPMscBVYIw4hGKOOuasimvcoy/WvpRgr2otqxUDi14MOxB1N7QPvtcQC10ajjqkocE8M4vjo3rPZ2GMBxE7nOwOE6gAtg68VU0T312bX7thynCTrjyGkcAFGg8i7Ft6h64c0gZkCRnqTB/QCJNkU0+UR10WKm+azaoqOcSASxzYgxEHnqYU8rcfpIxfPJOXddVSvUDGuaBxnLuGp3/rRgxPK9qIajURww3NHod0XUyzthubj95x1PLkOS7mDTxxLg83qNRLNK5EitgoCAIAgCAIAgCAIAgCAIAgCAIAgCAICB25/6Gv8ACP7mrX1X2mbeh+/E8gug/b0/i+RXFj6j1E/Sb940ekt1Nm5zqbe4uz+ascbyIqU9mCT+GXW2s4vqOBIBc53aXOJPrCpzSuTLdLD9NI63YJn2LzvxkGdZAB+a2dKuGzm+Ky/US+Dl7/pA22viiCWETuIaAR5ArW1L5dHU0KawxNajVax7SKh+8Mpy14KiF2uDbyQ3Qdr2PVWVARkF21dHjpRaZ5XfVUi21gNJB4ataufmX1HptO15Csx294JxRug5SSRJy7pHeq0V3Zis1nNT7LX22fE0gPDR7zTu34VNFWSovcY6c5cI1GQzdnmfWFhlqN6heTgQC7EMsjLt5y5cFEbUbd43iOhcHNBkHCd7csxmNDIy5FI1ZU8dPcjn9h7US17PeJ1Iydwy4qzVR5TMYnaOzu+0FrmPGoI38Dv81r4pOM00M0FLHKLPTmlenR5R8FyyAgCAIAgCAIAgCAIAgCAIAgCAIAgCAhdsxNir/AfKCqNT9pm1ovvx/c8auk/bU+35FcWPqPUT9JNWQTedP3Q539FN7vULYgryo1M8q0z/AKf8kNarUW1Z3Ru9VquF2b2OVRR6BsLVxUC473u74AHyW1plUDleJc5FX4Rye2Yx1qgpGHl0dhG890rUk0srs62kjJYI0zSsN04Ic8yRBk8uA0CreW5KjYcvpo9XoVhGS60U9tnlJwdnnW0Ly23POHLq9b3i0ad0rnah/VZ6PRJSwJMj70rEuk5nLyz/ANqxDqyGSk6Rp0qhaRhMOBkEagiACSf5TmrUVNJqmS1/UmFzarC0NrsFTDrgefvtj4x55LM0lyijTylTi/YjHHLLF/nPTvhV0bQvOrFF2uWsjjl9PVIL60J/bIzYrWc8y4HvwkRGeoV2qNfB0d9Y2YnMH4iAO0laeONySLMzUYN/B6i0L06XB5N9lyyYCAIAgCAIAgCAIAgCAIAgCAIAgCAICI2sH/J1/wD1u9FRqPts2dJ96P7nit3fxmdq4kOz1UvQdHctLFeDzws9U+LcH+5beL7jfwzn6l/opf7kc3abvLnubMZxOsALUc6bOnFLaj0LZMAWYNbuLh5rZ0rTjbOZrlWX+hxt62Cr+9VHYmtHSEjVxjsy3TvWrlljcmdXTyk8MaMF603BjiHkuEEDLDkc4b2TqqcbjuSovfps9KsNSWgmdBrkuumqPNZVy0jkNpa02giBEDfJXMz1v4O1ok1hIK3UyCXHgDnyIG7f1lPHTVIqzWpWzQD5z9Tl2x3g/RW0RbMjLQePgN+7nqO1Y2mLLzWEQR4ncZPHcVjaS3GvXriC12QcCDB0nfr3rKjzY3Llfkjtla2B7mnI7viadO0xHerNQrRRg4bR6lsxWpivTLzGGSJzg7pVWkcVkTZDXxm8TUfc9GbVBiDqu6pJ9M85taLX2lo1cB2kBYeSK7ZlQk+kale+qDdarP6gq5ajGvdF0dLml1FkXatsrO3R2LslUS1+NG1DwvPL2I0ftAZi/hkt4yA6ezSO9U/6lH8Gx/ouSuzq7svFldgfTdLT4g7wRuK6GLLHJHdE5OXDPFLZNUzcVhWEAQBAEAQBAEAQBAEAQBARm0jZstYcWOHiFTn9DL9K6yxPFLBS+1APE+hXEguT1Un9J09w0z+82lw1bZHR3vb9FuYlzJ/BztTKowX+45287YWDCB1ie/PctJQt2zqRklGztNl2dFZmyc+tI3STmtnT8qkc7WPfkOXtNpdWfVkGW1HDhkNPVampgoT4OloZ3jRZUsnSNImMt2qoU69jak6O6szwGNOsDPfoN66mOSaPP5E9zRzl/Pa6qSIiBmO9c7UNqbOto4vy6ZGVrOalKsR/26b3meDIcP7VZo1e79ivxCShs/c5Tpf8nsjLyW1Rr7jIytMb+Oca9nNYoWXNBceqAZPA98knksNpK2TjGUuEjes1xGqc2l3ENGQO8uO5U+bJ8QRZ5UI85Gkb7Lqp0jm5jTwZD3f6cp7SFXK/5pf9l0ZJ/bi/+F/n/wALjUYPuhx5uMDwbp4qG9LosWKUvVX9P/TI+8qhIJe7LSCRHgsPLL8mVpccV0jBWrOcZc4kniSSm9vtklijHpGPCsWSoYVgFQEMnRbFXqaFdrSepUIa4czk13cT4Erc0WfZOvZnK8V0vm4t67R6qF6A8oVQBAEAQBAEAQBAEAQBAEBF7UOiyVj7hVOf7bNjSq80f3PGLvdNZvf6FcaPZ6eXpOr2SM22uz8Vld5Ob9Vu4PW18HM1v2ov5Ie1XfNQkj7uY7VpZJUdHDykyYuyoejbnkJy3a6pC4ojlqU2jnbzvYiqQxodJIJJyGfAaquWHd9UjYjkqKSFGgXQXuJ5DId4VbpdFyd9m/VvCphLG5SNY5blKEpLkqlig3bOadWqU6hb0mLeZ57lKUVJck4zron7ofUwWgYHk1KD2iGnNzsgBIhW6bbjUr9zn6/Ipyh8M5p12PLsJaQRl1sjvGkcIWXkiicIOX1LokbLcLW51nwfwnrO7mDT+YhVSyt/BbDGv5U5f4X9zebVpsyp0wfeqZ+DB1R2HEqHkSfX9zaWCb9Tr4XH+SlSvUeIJJHAZNHY0ZBRc5Mtjhxw9uTXKgXUUWDNCEM0XtCEZIrCyQGFOQXCmeCzTMNozUaRkRqpxT3IpyyTg0z2thyXqV0eGfZcsmAgCAIAgCAIAgCAIAgCAhdsXRY63w+pCo1P22bWj+9E8cu4/bN7/Qrjx7R6WXoJu5rX0d5Nj2qbmnuaXgeLB4rawuspoaqO7T/sb20VAtc4tOs90qGox1KzOgy7o0/Yg7vbWFNwaYZOU78/ZUN0V2bbg91oib2pGiMTjq6DyJzErMXvdCb2RVmvYLxe97WB2R38hwWJ4klbMRy8k5aHdG0kGY8TGipUWy5zpGzs7dxczpav3pJ8TmfXwVeSVOkc/U55emLOlu+rjIpuOvHMEbwee8EcOyII0JNrkpfN1FtN+EkPZmCNS3eJ8B3rH1Iu0udRmr6OQpsk5mBxVffZ6i6XBleWD7onmfos2l0EpPsp07s+fBY3EtiMOBY5J2i8U0ojuKCklGd5kZSSiDmZRSCmolTmZA0Ke0i5GRrApKJW5kncdgNWsxsZTJ+EZlX4MTnNI09XnWPE/wAnp4XfPKlUAQBAEAQBAEAQBAEAQBAQG3AJsdWPd8JC19T9tm1onWZHj1iOGq0nST6FcmPZ6OTtMtvC1mnam1W+yWOH8uo9fFTbqVle3djcTtreRUpAtMgiQeX5jCe9bmaO+FnK08/Ly0znw5zKZDhAmR36j5rSljao60c8JMhL0D6wwtaYMTPLh4LEWscrLWvMjRiu27uiqCeEnuOaTy7kRjiUHwSdrtTQ089JWIcsxle3gnLhtAdZmwcxIPcStbMqmcvIqkbdhzrNjcZPYMysXSspaJ++LaOsT/4zPODP0PcsSldGMMHaXycAHALG09XF0MYWKJ2OlCbRuHSrO1mLKdKm0WOkTaYsvY9SUSMpJFS9TUWVOaLS/mrFj+Ct5Uvcn7m2dr1YdhLW8XAtnsBWxj0spGhm1+OPTs765LnbZ25ZuOrvkOS6WHAsa+Ti6nUyzPnolFeawQBAEAQBAEAQBAEAQBAEBHX/AFgyz1C5ocIiDoZyVeVpRZZhTc1R4rarBnv7jHyXN2ROz5k17lr7LRH321e6o3nuLPh8+SbIfJhZcpNXfeDBTDGMqfZgnrPaeqBmTkBlp4K+MklSNacJN2zVt150XuBcHyAQIghvYDvWHOLZOGOaXBr0rbZ2iMdTf7DT54lrzxwkzbx5ckOKMTQ2s6KLzizBlgORji4cEhgj7jLq5+yMF83aLOWivUILhiaC1okSRIh53rYeKMeDWWac3fZW5rwDC/AcTAM4yAzA5y7PTVU5MMZrkxK32STdqqbRkxwJ1OWnbPJav8M/yZ8tkXeW1VSpIa0QdZzJ5ZZAclZHTxXZZjuDsjRfb99MHscR8lP+HgbS1ky8X3xYR2EFY/hvwyS1z90P+NN3hw7lj+GJLWr3K/8AG6fPwT+HZJa2JfTvemcgT4FY/h5Gf4uP5NyjWxcfArK07fZGesSXCs3qcn2XeTfMz6K6OCC7NWWqyS6VGX93efZa3n1nHzOH/SppRXSKnLJLtlKd0DEHGSRv0jsDYARsKzq7lvetRgYi5v4XEnwJzClDLKJVk08J+3J3V321tVuIZcRwK3YTU1aOZkxuDpm0plYQBAEAQBAEAQBAEAQBAEBHbQU8VB47PUKvL6S3C6mjgbPZAajZ/WS0UjpuXBgvixNxxG4LMkYjIpZLohuJv3vZHIa6qcY8WVZMiumR9ruYT1mnPmfMDJHC+zCzNdGtarjo7mnxP5qOxE/NkSGzZNlcRRLmY8i6GnxxNJjkFbDjoqyfUuTBtLZ31q56f7YtyDsUsAOfUaIA8AkuXbMQe1fSaVmunG8NdAYN24DlG9RpNlu+lwUfs/DiImN/HTP0VLjTLoztFBcQ5fr9SsUZ3FDczdFlIw5GJ1zNU0iFhtxMPsrN0OWbNG4WfgCw2TSJCjdLRo0eCi2SSRuU7DyWCXBsNsXJDFmVtj5ILMzLKhizMyzwgslLordG8cDke9WYpbZGvngpROqW+cwIAgCAIAgCAIAgCAIAgCA1L1bNJ/YoZPSyeP1I4mjT+0HatNI6TfBS8qEvEbwPVSaIJ0rJG30sIDW+yI8NT4z4Kc3tpFGNbm2yNwuM56KG5lvlotDRocu1RlZNJIx1bNJyyWE37hxT6LXWAxqp3ZBqjEKRGm5ZRjsq5pn9freoyj7iEq4LTS5LFE9xQWYncs0YtsytsPFYbJpGZtkCiTRkFALBJF4pDgsCzIKaGS8MQFwagKwhguhBZkpNUorkhN8HXM0C6C6OS+y5ZAQBAEAQBAEAQBAEAQBAa9vH2b+wqM+iUPUjjmDrjtWokdC+Dap05rs5db+kF3yU0uSqTqDMdd8yVXN27LMa2xKWWn1Z4lY9ybZrW6nqpQ7ITXBq0MipSpkI2jfqVAAVFRJyaNTo571myDNinZTGaw5Fdlr7NGqxZbDkBii2XJF2FRskkVwpZJIqGrFmSsICsIC9rUMWXhizRGy/As0YsqGrNEbNuwUMTgN2p7ArIRtlWWdRZ0IW4aBVAEAQBAE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QSEhUUEhQWFRQUGBcXFxYWFRUWFRQVFBgWGBUVFBgYHSggGRolHBUVITEhJSkrLi8uFx8zODMsNygtLisBCgoKDg0OGhAQGywkICQsLCwsLCwsLCwsLCwsLCwsLCwsLCwsLCwsLCwsLCwsLCwsLCwsLCwsLCwsLCwsLCwsLP/AABEIALcBEwMBEQACEQEDEQH/xAAbAAEAAQUBAAAAAAAAAAAAAAAABQECAwQGB//EAEIQAAEDAQUEBwUFBwIHAAAAAAEAAhEDBAUSITEGQVFhEyJxgZGhsUJicsHRIzJS4fAHFDOCkrLxosIVJDRDU3PS/8QAGgEBAAIDAQAAAAAAAAAAAAAAAAIDAQQFBv/EADERAAICAQQABQMCBQUBAAAAAAABAhEDBBIhMQUTMkFhIjNRI3EUQoGRoRViscHRJP/aAAwDAQACEQMRAD8A9xQBAEAQBAEAQBAEAQBAEAQBAEAQBAEAQBAEAQBAEAQBAEAQBAEAQBAEAQBAEAQBAEAQBAEAQFtR4aCTkBmTyCw3StgjKV+seJa15/lP+FrPVwRZ5bM7rzaBJDgN5wnLmZ3ItXBmPLZutMrZTsgVWQEAQBAEAQBAEAQBAEAQBAEAQBAEAQBAEAQBAEAQBAEAQBAEAQBAa94gmk8BuIlpAbxJGihk9LMrs4ihiDCHZ4dY6V0cuqMIXHeKf4NtNG3UzpiBrp1KonvLYWFjnXQtHY0SYEiDAkcDwXaj0jUfZepGAgCAIAgCAIAgCAIAgCAIAgCAIAgCAIAgCAIAgCAIAgCAIAgCAIAgMVOmI01nzMrCQLujHAZckoFwWQVQBAEAQBAEAQBAEAQGja7zp0zDjnwGa1suqhjdMux6fJNXFG3TqBwBBkHMFXxkpK0VNU6ZepGAgCAIAgCAIAgCAIAgCAIAgCAIAgCAIDHXqhrSSQAN5yCjKSirZlJt0jG2104++2OOIKHnY+9yJeVP8P8AsXG1sicbY44hCefjq9yHlTuqZfRqhwlpBHEGQpxkpK0yLTi6ZepGAgCAIAgCAoSgNYXjSJgVGz2hUrUYm6st8jJV7WZH2loMFwB7VJ5YJ02QUJNXRWvVDWl24AnwErMpJRbMRjukkebstRe/EczJJnmvNZJtytnrFhUIUvwdjsrWJpuBzwuy5A7v1xXY8Om5QafscHxCCjkTXuTi6BoBAEAQBAEAQBAEAQBAEAQBAEAQBAEAQHN7f2nBZHcXua3zk/2rT1zrE1+To+Fw3ahfB550h/dweLvr9FxZRW09RGnlskrI6bK7+ZTil5dFGSlqLOt/Z7acdmI3seR3EAj1K6nh8v0q/BwvGMe3UWvdHULfOUUJSwYW2xhdhDhPBUrPjctt8ljxTS3UZ1cVhAEBH39VLLPUcNcJ88vmtfVS24pM2NJDfnin+TzxlUe0Yy11Xm4pWepnF1wbFqvc9WDuBM/VXylfBTi0ip2b9lvkmyVmF0ukBvHC7X0PitvDnawyizUz6NR1EJJcETZqJELnzVs6DlxydlsjThjzxcPIfmuv4ZGoSfycHxKVzS+DoF0zmhAEAQBAEAQBAEAQBAEAQBAEAQBAEBQoDhP2p2iGUWcXOd/SAB/cVztfLhI7Pg0LnKRydbKzU+Z9ZXNn6TvY3+oyRuoTZz/Msw5gVZvukv8AsztPWqs4hrh3SD6hbnh0+XE5vjmPiMzvwusefIraO19HRPF0NHfr5BamsntxtL3NvRYvMzL4OLo2/r9XcQRnGi4kbUuD0EsCcKZ3922wVaYcNTqOBGoXocOTzIJnmc+J4puLNtWlQQERtVUiy1OYA8SFq6z7LNzQL/6InnLqmRGmS88uz1jgrshLdaSADyj6q9RLIP2N+7jFJsky8yewDIDxKy3RROO6b+CZsxOZBy9Fru7Ksle6Ow2PEU3j3vkF2PDOIP8Ac4PibTyKvwdAumc0IAgCAIAgCAIAgCAIAgCAIAgCAIAgKFAeWftOtOK1Nb+Cm3xcST5YVyNe7nR6PweFYnL8sjLxyoURyH9v5rTydI6mDmbJXZsTQd8R9Ap4fQa+q4yox7BWnBamj8WJv68FLRS25SPisN+nb/FM9VXePJHI7cV3YqbWgaEknQZx45Lm65vckdfwxRSlJ9nOFk59LB4QcPj+S5zkmzrRbX8pObCWk9JVpmdMWfEGPmt7w+T3NGh4xjjshNHY1bQ1v3nAdpXRnlhDtnEjjlL0otpWtjjDXAngsQzQn0xLHKPaOf29tOGzgTGN0eAn6LW17/Tr8nQ8JhuzX+EefPr+i4lcnqfY5+2S92Aalw7pyM8votjGuCDlR0VmyLW5w0ZTHyVeR8kY8qyZsfLPQ+aqNbL3ydlsp/Cd8Z9GrteHL9Nv5OB4j91L4JtdA0AgCAIAgCAIAgCAIAgCAIAgCAIAgCAoUB4ltdauktld3vlo7GdUei4OpleRnrdDDZhivgzX6IbSHBv/AMqnL7G3p+2SeyY+zqZ79O5TwelmvrvXEh7HXNG0YtMFSe6fooRe2afybOWHmYWvg9cq31Z2mHVqbTwL2gic85K9B5sPdni1gyO6izgttbzD7UGtc1zGsEFpB1mcxzXL1sm5cHd8LxJY7a5I2zmRC5tHXfCJzZO2spVn4iA7o3Ae9h60dsAroaKajJ3+Dk+JYnPGq6v+xF1b0NZxc52ZMx8lqZN03uZ0MWCGOKikbt1W8seH55fLWe7LvUsE3Caka+r06lBxJH9p9pHRUgN7i7ujL1XT1rTSOd4PFrJJ/wBDzsV8uHOVy65PQs0bNUmoSNwO6eWfirkvpKpdnSWUnUtPhu4xwWtJmU4+zJGjWAGmcqCRXOmzutlq7BQY3G3EZJEicyYy10Hku5opwjiSs81royeZuuCclbxolUAQBAEAQBAEAQBAEAQBAEAQBAEAQGO01QxjnHRoJ8BKxJ0rMxVtI8DLi+pJ1e6T2uP5rz0ncm/k9njW2P8AQmtpsnUxyPqFjN2iWl9yQ2Q+4/4vkFPT9FOu9SIO+GxXqDjn4qrIqkbmF3BGzeW0ralBlKtQDwAG9KHYagiN+E8FuRyuUEmrOTLSbMrlGVX7Gvd9jokAMFTKcsQJEns4rXyZPg2YKUV2b2AMMGQdMznvCoLNzkilQB7gRIOoIMbjn5eakptOzH8tPow1WtYJgcuseA5pubJIu/fmsgEwXbmiQ0HTFnn2c0SZiStmzVr9OBjIqBogTuA4CJA1CzLJP3K444w9PFkdVu+nwMe6Y9Z/RSORlrb9ilmsVKnm1kk+044jruGQA7pSWRvgjtd8szVa5xa6T55ce+VCrM0ZqtoOETvI3zuz03fklckaN+znIdo4+Int9Qo9Fckuj0DZkuNBpcSZJiZ003rvaG/KTZ5zWpLM6JZbhqhAEAQBAEAQBAEAQBAEAQBAEAQBAQ22FowWOud+DD/UQ35qjUS242zZ0cd2eK+Txu7WzWYPeHquGuWes6gyT2oP2jfh+ZTN2S0vpJHY13Vf2j0Vmn6KNd2iL2mbFc82/VV5vUbGmdwMdjuoVbI6pqW1Swt0cJa0hw47wrsarHus08+R+fsr2sx3VYqtOoMTTAOsgy3x118VTklFlivaSt6UnHriSQ6NwlsGI7yq40Zj+ERVe2YGg5nMA4uQ3hZStlrSNK0XoHjC0S6RAa2Sct2RVkcbTINqrL6VV3SxhIa5oOgEwAHRwgg+CxJUiSkn0bRf1wWtgjhz1z8VBdCjfwB+eQ4jUZ8O3hxUGYXBlNDnn3GCP0EMbiDvGr1g1sYj5DeeMcFbjXFmJS5okrDZCQMUhoEN3E8TA0MgZKEn+DFk/d9m6RzWsGZ74B57gExweSW1GtmyLHHcz0ayUAxjWjRoAXo8cNkUjzM5ucnJmZWEQgCAIAgCAIAgCAIAgCAIAgCAIAgOd2/ZNhq8sJ8HBa2rV4mbvh7rURPKLpeG1mHWDuz3FcaPqPTy5gZ9pK+Ktw6o171jKrkT0/EDPZ2V7PjDCJxAOgTBG7PtzUucfBXvhn5NuvdNW1vDmwQAA4D2d8a71i3kfBDzoadUyxtmFF/RvDWj3TJxZah2eipnja7LlkU47oGc2ZxMMcHTkBoVUoJ8Il5sUrkiRs1y1zibUpnDH4m68RnyV8dLkRpZdZgauD/wQd4WUU3EOcIBzDgHQdYzd6KSXNM2FkuN1wa1mt1KhVJNPMscBVYIw4hGKOOuasimvcoy/WvpRgr2otqxUDi14MOxB1N7QPvtcQC10ajjqkocE8M4vjo3rPZ2GMBxE7nOwOE6gAtg68VU0T312bX7thynCTrjyGkcAFGg8i7Ft6h64c0gZkCRnqTB/QCJNkU0+UR10WKm+azaoqOcSASxzYgxEHnqYU8rcfpIxfPJOXddVSvUDGuaBxnLuGp3/rRgxPK9qIajURww3NHod0XUyzthubj95x1PLkOS7mDTxxLg83qNRLNK5EitgoCAIAgCAIAgCAIAgCAIAgCAIAgCAICB25/6Gv8ACP7mrX1X2mbeh+/E8gug/b0/i+RXFj6j1E/Sb940ekt1Nm5zqbe4uz+ascbyIqU9mCT+GXW2s4vqOBIBc53aXOJPrCpzSuTLdLD9NI63YJn2LzvxkGdZAB+a2dKuGzm+Ky/US+Dl7/pA22viiCWETuIaAR5ArW1L5dHU0KawxNajVax7SKh+8Mpy14KiF2uDbyQ3Qdr2PVWVARkF21dHjpRaZ5XfVUi21gNJB4ataufmX1HptO15Csx294JxRug5SSRJy7pHeq0V3Zis1nNT7LX22fE0gPDR7zTu34VNFWSovcY6c5cI1GQzdnmfWFhlqN6heTgQC7EMsjLt5y5cFEbUbd43iOhcHNBkHCd7csxmNDIy5FI1ZU8dPcjn9h7US17PeJ1Iydwy4qzVR5TMYnaOzu+0FrmPGoI38Dv81r4pOM00M0FLHKLPTmlenR5R8FyyAgCAIAgCAIAgCAIAgCAIAgCAIAgCAhdsxNir/AfKCqNT9pm1ovvx/c8auk/bU+35FcWPqPUT9JNWQTedP3Q539FN7vULYgryo1M8q0z/AKf8kNarUW1Z3Ru9VquF2b2OVRR6BsLVxUC473u74AHyW1plUDleJc5FX4Rye2Yx1qgpGHl0dhG890rUk0srs62kjJYI0zSsN04Ic8yRBk8uA0CreW5KjYcvpo9XoVhGS60U9tnlJwdnnW0Ly23POHLq9b3i0ad0rnah/VZ6PRJSwJMj70rEuk5nLyz/ANqxDqyGSk6Rp0qhaRhMOBkEagiACSf5TmrUVNJqmS1/UmFzarC0NrsFTDrgefvtj4x55LM0lyijTylTi/YjHHLLF/nPTvhV0bQvOrFF2uWsjjl9PVIL60J/bIzYrWc8y4HvwkRGeoV2qNfB0d9Y2YnMH4iAO0laeONySLMzUYN/B6i0L06XB5N9lyyYCAIAgCAIAgCAIAgCAIAgCAIAgCAICI2sH/J1/wD1u9FRqPts2dJ96P7nit3fxmdq4kOz1UvQdHctLFeDzws9U+LcH+5beL7jfwzn6l/opf7kc3abvLnubMZxOsALUc6bOnFLaj0LZMAWYNbuLh5rZ0rTjbOZrlWX+hxt62Cr+9VHYmtHSEjVxjsy3TvWrlljcmdXTyk8MaMF603BjiHkuEEDLDkc4b2TqqcbjuSovfps9KsNSWgmdBrkuumqPNZVy0jkNpa02giBEDfJXMz1v4O1ok1hIK3UyCXHgDnyIG7f1lPHTVIqzWpWzQD5z9Tl2x3g/RW0RbMjLQePgN+7nqO1Y2mLLzWEQR4ncZPHcVjaS3GvXriC12QcCDB0nfr3rKjzY3Llfkjtla2B7mnI7viadO0xHerNQrRRg4bR6lsxWpivTLzGGSJzg7pVWkcVkTZDXxm8TUfc9GbVBiDqu6pJ9M85taLX2lo1cB2kBYeSK7ZlQk+kale+qDdarP6gq5ajGvdF0dLml1FkXatsrO3R2LslUS1+NG1DwvPL2I0ftAZi/hkt4yA6ezSO9U/6lH8Gx/ouSuzq7svFldgfTdLT4g7wRuK6GLLHJHdE5OXDPFLZNUzcVhWEAQBAEAQBAEAQBAEAQBARm0jZstYcWOHiFTn9DL9K6yxPFLBS+1APE+hXEguT1Un9J09w0z+82lw1bZHR3vb9FuYlzJ/BztTKowX+45287YWDCB1ie/PctJQt2zqRklGztNl2dFZmyc+tI3STmtnT8qkc7WPfkOXtNpdWfVkGW1HDhkNPVampgoT4OloZ3jRZUsnSNImMt2qoU69jak6O6szwGNOsDPfoN66mOSaPP5E9zRzl/Pa6qSIiBmO9c7UNqbOto4vy6ZGVrOalKsR/26b3meDIcP7VZo1e79ivxCShs/c5Tpf8nsjLyW1Rr7jIytMb+Oca9nNYoWXNBceqAZPA98knksNpK2TjGUuEjes1xGqc2l3ENGQO8uO5U+bJ8QRZ5UI85Gkb7Lqp0jm5jTwZD3f6cp7SFXK/5pf9l0ZJ/bi/+F/n/wALjUYPuhx5uMDwbp4qG9LosWKUvVX9P/TI+8qhIJe7LSCRHgsPLL8mVpccV0jBWrOcZc4kniSSm9vtklijHpGPCsWSoYVgFQEMnRbFXqaFdrSepUIa4czk13cT4Erc0WfZOvZnK8V0vm4t67R6qF6A8oVQBAEAQBAEAQBAEAQBAEBF7UOiyVj7hVOf7bNjSq80f3PGLvdNZvf6FcaPZ6eXpOr2SM22uz8Vld5Ob9Vu4PW18HM1v2ov5Ie1XfNQkj7uY7VpZJUdHDykyYuyoejbnkJy3a6pC4ojlqU2jnbzvYiqQxodJIJJyGfAaquWHd9UjYjkqKSFGgXQXuJ5DId4VbpdFyd9m/VvCphLG5SNY5blKEpLkqlig3bOadWqU6hb0mLeZ57lKUVJck4zron7ofUwWgYHk1KD2iGnNzsgBIhW6bbjUr9zn6/Ipyh8M5p12PLsJaQRl1sjvGkcIWXkiicIOX1LokbLcLW51nwfwnrO7mDT+YhVSyt/BbDGv5U5f4X9zebVpsyp0wfeqZ+DB1R2HEqHkSfX9zaWCb9Tr4XH+SlSvUeIJJHAZNHY0ZBRc5Mtjhxw9uTXKgXUUWDNCEM0XtCEZIrCyQGFOQXCmeCzTMNozUaRkRqpxT3IpyyTg0z2thyXqV0eGfZcsmAgCAIAgCAIAgCAIAgCAhdsXRY63w+pCo1P22bWj+9E8cu4/bN7/Qrjx7R6WXoJu5rX0d5Nj2qbmnuaXgeLB4rawuspoaqO7T/sb20VAtc4tOs90qGox1KzOgy7o0/Yg7vbWFNwaYZOU78/ZUN0V2bbg91oib2pGiMTjq6DyJzErMXvdCb2RVmvYLxe97WB2R38hwWJ4klbMRy8k5aHdG0kGY8TGipUWy5zpGzs7dxczpav3pJ8TmfXwVeSVOkc/U55emLOlu+rjIpuOvHMEbwee8EcOyII0JNrkpfN1FtN+EkPZmCNS3eJ8B3rH1Iu0udRmr6OQpsk5mBxVffZ6i6XBleWD7onmfos2l0EpPsp07s+fBY3EtiMOBY5J2i8U0ojuKCklGd5kZSSiDmZRSCmolTmZA0Ke0i5GRrApKJW5kncdgNWsxsZTJ+EZlX4MTnNI09XnWPE/wAnp4XfPKlUAQBAEAQBAEAQBAEAQBAQG3AJsdWPd8JC19T9tm1onWZHj1iOGq0nST6FcmPZ6OTtMtvC1mnam1W+yWOH8uo9fFTbqVle3djcTtreRUpAtMgiQeX5jCe9bmaO+FnK08/Ly0znw5zKZDhAmR36j5rSljao60c8JMhL0D6wwtaYMTPLh4LEWscrLWvMjRiu27uiqCeEnuOaTy7kRjiUHwSdrtTQ089JWIcsxle3gnLhtAdZmwcxIPcStbMqmcvIqkbdhzrNjcZPYMysXSspaJ++LaOsT/4zPODP0PcsSldGMMHaXycAHALG09XF0MYWKJ2OlCbRuHSrO1mLKdKm0WOkTaYsvY9SUSMpJFS9TUWVOaLS/mrFj+Ct5Uvcn7m2dr1YdhLW8XAtnsBWxj0spGhm1+OPTs765LnbZ25ZuOrvkOS6WHAsa+Ti6nUyzPnolFeawQBAEAQBAEAQBAEAQBAEBHX/AFgyz1C5ocIiDoZyVeVpRZZhTc1R4rarBnv7jHyXN2ROz5k17lr7LRH321e6o3nuLPh8+SbIfJhZcpNXfeDBTDGMqfZgnrPaeqBmTkBlp4K+MklSNacJN2zVt150XuBcHyAQIghvYDvWHOLZOGOaXBr0rbZ2iMdTf7DT54lrzxwkzbx5ckOKMTQ2s6KLzizBlgORji4cEhgj7jLq5+yMF83aLOWivUILhiaC1okSRIh53rYeKMeDWWac3fZW5rwDC/AcTAM4yAzA5y7PTVU5MMZrkxK32STdqqbRkxwJ1OWnbPJav8M/yZ8tkXeW1VSpIa0QdZzJ5ZZAclZHTxXZZjuDsjRfb99MHscR8lP+HgbS1ky8X3xYR2EFY/hvwyS1z90P+NN3hw7lj+GJLWr3K/8AG6fPwT+HZJa2JfTvemcgT4FY/h5Gf4uP5NyjWxcfArK07fZGesSXCs3qcn2XeTfMz6K6OCC7NWWqyS6VGX93efZa3n1nHzOH/SppRXSKnLJLtlKd0DEHGSRv0jsDYARsKzq7lvetRgYi5v4XEnwJzClDLKJVk08J+3J3V321tVuIZcRwK3YTU1aOZkxuDpm0plYQBAEAQBAEAQBAEAQBAEBHbQU8VB47PUKvL6S3C6mjgbPZAajZ/WS0UjpuXBgvixNxxG4LMkYjIpZLohuJv3vZHIa6qcY8WVZMiumR9ruYT1mnPmfMDJHC+zCzNdGtarjo7mnxP5qOxE/NkSGzZNlcRRLmY8i6GnxxNJjkFbDjoqyfUuTBtLZ31q56f7YtyDsUsAOfUaIA8AkuXbMQe1fSaVmunG8NdAYN24DlG9RpNlu+lwUfs/DiImN/HTP0VLjTLoztFBcQ5fr9SsUZ3FDczdFlIw5GJ1zNU0iFhtxMPsrN0OWbNG4WfgCw2TSJCjdLRo0eCi2SSRuU7DyWCXBsNsXJDFmVtj5ILMzLKhizMyzwgslLordG8cDke9WYpbZGvngpROqW+cwIAgCAIAgCAIAgCAIAgCA1L1bNJ/YoZPSyeP1I4mjT+0HatNI6TfBS8qEvEbwPVSaIJ0rJG30sIDW+yI8NT4z4Kc3tpFGNbm2yNwuM56KG5lvlotDRocu1RlZNJIx1bNJyyWE37hxT6LXWAxqp3ZBqjEKRGm5ZRjsq5pn9freoyj7iEq4LTS5LFE9xQWYncs0YtsytsPFYbJpGZtkCiTRkFALBJF4pDgsCzIKaGS8MQFwagKwhguhBZkpNUorkhN8HXM0C6C6OS+y5ZAQBAEAQBAEAQBAEAQBAa9vH2b+wqM+iUPUjjmDrjtWokdC+Dap05rs5db+kF3yU0uSqTqDMdd8yVXN27LMa2xKWWn1Z4lY9ybZrW6nqpQ7ITXBq0MipSpkI2jfqVAAVFRJyaNTo571myDNinZTGaw5Fdlr7NGqxZbDkBii2XJF2FRskkVwpZJIqGrFmSsICsIC9rUMWXhizRGy/As0YsqGrNEbNuwUMTgN2p7ArIRtlWWdRZ0IW4aBVAEAQBAE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jpeg;base64,/9j/4AAQSkZJRgABAQAAAQABAAD/2wCEAAkGBxQSEhUUEhQWFRQUGBcXFxYWFRUWFRQVFBgWGBUVFBgYHSggGRolHBUVITEhJSkrLi8uFx8zODMsNygtLisBCgoKDg0OGhAQGywkICQsLCwsLCwsLCwsLCwsLCwsLCwsLCwsLCwsLCwsLCwsLCwsLCwsLCwsLCwsLCwsLCwsLP/AABEIALcBEwMBEQACEQEDEQH/xAAbAAEAAQUBAAAAAAAAAAAAAAAABQECAwQGB//EAEIQAAEDAQUEBwUFBwIHAAAAAAEAAhEDBAUSITEGQVFhEyJxgZGhsUJicsHRIzJS4fAHFDOCkrLxosIVJDRDU3PS/8QAGgEBAAIDAQAAAAAAAAAAAAAAAAIDAQQFBv/EADERAAICAQQABQMCBQUBAAAAAAABAhEDBBIhMQUTMkFhIjNRI3EUQoGRoRViscHRJP/aAAwDAQACEQMRAD8A9xQBAEAQBAEAQBAEAQBAEAQBAEAQBAEAQBAEAQBAEAQBAEAQBAEAQBAEAQBAEAQBAEAQBAEAQFtR4aCTkBmTyCw3StgjKV+seJa15/lP+FrPVwRZ5bM7rzaBJDgN5wnLmZ3ItXBmPLZutMrZTsgVWQEAQBAEAQBAEAQBAEAQBAEAQBAEAQBAEAQBAEAQBAEAQBAEAQBAa94gmk8BuIlpAbxJGihk9LMrs4ihiDCHZ4dY6V0cuqMIXHeKf4NtNG3UzpiBrp1KonvLYWFjnXQtHY0SYEiDAkcDwXaj0jUfZepGAgCAIAgCAIAgCAIAgCAIAgCAIAgCAIAgCAIAgCAIAgCAIAgCAIAgMVOmI01nzMrCQLujHAZckoFwWQVQBAEAQBAEAQBAEAQGja7zp0zDjnwGa1suqhjdMux6fJNXFG3TqBwBBkHMFXxkpK0VNU6ZepGAgCAIAgCAIAgCAIAgCAIAgCAIAgCAIDHXqhrSSQAN5yCjKSirZlJt0jG2104++2OOIKHnY+9yJeVP8P8AsXG1sicbY44hCefjq9yHlTuqZfRqhwlpBHEGQpxkpK0yLTi6ZepGAgCAIAgCAoSgNYXjSJgVGz2hUrUYm6st8jJV7WZH2loMFwB7VJ5YJ02QUJNXRWvVDWl24AnwErMpJRbMRjukkebstRe/EczJJnmvNZJtytnrFhUIUvwdjsrWJpuBzwuy5A7v1xXY8Om5QafscHxCCjkTXuTi6BoBAEAQBAEAQBAEAQBAEAQBAEAQBAEAQHN7f2nBZHcXua3zk/2rT1zrE1+To+Fw3ahfB550h/dweLvr9FxZRW09RGnlskrI6bK7+ZTil5dFGSlqLOt/Z7acdmI3seR3EAj1K6nh8v0q/BwvGMe3UWvdHULfOUUJSwYW2xhdhDhPBUrPjctt8ljxTS3UZ1cVhAEBH39VLLPUcNcJ88vmtfVS24pM2NJDfnin+TzxlUe0Yy11Xm4pWepnF1wbFqvc9WDuBM/VXylfBTi0ip2b9lvkmyVmF0ukBvHC7X0PitvDnawyizUz6NR1EJJcETZqJELnzVs6DlxydlsjThjzxcPIfmuv4ZGoSfycHxKVzS+DoF0zmhAEAQBAEAQBAEAQBAEAQBAEAQBAEBQoDhP2p2iGUWcXOd/SAB/cVztfLhI7Pg0LnKRydbKzU+Z9ZXNn6TvY3+oyRuoTZz/Msw5gVZvukv8AsztPWqs4hrh3SD6hbnh0+XE5vjmPiMzvwusefIraO19HRPF0NHfr5BamsntxtL3NvRYvMzL4OLo2/r9XcQRnGi4kbUuD0EsCcKZ3922wVaYcNTqOBGoXocOTzIJnmc+J4puLNtWlQQERtVUiy1OYA8SFq6z7LNzQL/6InnLqmRGmS88uz1jgrshLdaSADyj6q9RLIP2N+7jFJsky8yewDIDxKy3RROO6b+CZsxOZBy9Fru7Ksle6Ow2PEU3j3vkF2PDOIP8Ac4PibTyKvwdAumc0IAgCAIAgCAIAgCAIAgCAIAgCAIAgKFAeWftOtOK1Nb+Cm3xcST5YVyNe7nR6PweFYnL8sjLxyoURyH9v5rTydI6mDmbJXZsTQd8R9Ap4fQa+q4yox7BWnBamj8WJv68FLRS25SPisN+nb/FM9VXePJHI7cV3YqbWgaEknQZx45Lm65vckdfwxRSlJ9nOFk59LB4QcPj+S5zkmzrRbX8pObCWk9JVpmdMWfEGPmt7w+T3NGh4xjjshNHY1bQ1v3nAdpXRnlhDtnEjjlL0otpWtjjDXAngsQzQn0xLHKPaOf29tOGzgTGN0eAn6LW17/Tr8nQ8JhuzX+EefPr+i4lcnqfY5+2S92Aalw7pyM8votjGuCDlR0VmyLW5w0ZTHyVeR8kY8qyZsfLPQ+aqNbL3ydlsp/Cd8Z9GrteHL9Nv5OB4j91L4JtdA0AgCAIAgCAIAgCAIAgCAIAgCAIAgCAoUB4ltdauktld3vlo7GdUei4OpleRnrdDDZhivgzX6IbSHBv/AMqnL7G3p+2SeyY+zqZ79O5TwelmvrvXEh7HXNG0YtMFSe6fooRe2afybOWHmYWvg9cq31Z2mHVqbTwL2gic85K9B5sPdni1gyO6izgttbzD7UGtc1zGsEFpB1mcxzXL1sm5cHd8LxJY7a5I2zmRC5tHXfCJzZO2spVn4iA7o3Ae9h60dsAroaKajJ3+Dk+JYnPGq6v+xF1b0NZxc52ZMx8lqZN03uZ0MWCGOKikbt1W8seH55fLWe7LvUsE3Caka+r06lBxJH9p9pHRUgN7i7ujL1XT1rTSOd4PFrJJ/wBDzsV8uHOVy65PQs0bNUmoSNwO6eWfirkvpKpdnSWUnUtPhu4xwWtJmU4+zJGjWAGmcqCRXOmzutlq7BQY3G3EZJEicyYy10Hku5opwjiSs81royeZuuCclbxolUAQBAEAQBAEAQBAEAQBAEAQBAEAQGO01QxjnHRoJ8BKxJ0rMxVtI8DLi+pJ1e6T2uP5rz0ncm/k9njW2P8AQmtpsnUxyPqFjN2iWl9yQ2Q+4/4vkFPT9FOu9SIO+GxXqDjn4qrIqkbmF3BGzeW0ralBlKtQDwAG9KHYagiN+E8FuRyuUEmrOTLSbMrlGVX7Gvd9jokAMFTKcsQJEns4rXyZPg2YKUV2b2AMMGQdMznvCoLNzkilQB7gRIOoIMbjn5eakptOzH8tPow1WtYJgcuseA5pubJIu/fmsgEwXbmiQ0HTFnn2c0SZiStmzVr9OBjIqBogTuA4CJA1CzLJP3K444w9PFkdVu+nwMe6Y9Z/RSORlrb9ilmsVKnm1kk+044jruGQA7pSWRvgjtd8szVa5xa6T55ce+VCrM0ZqtoOETvI3zuz03fklckaN+znIdo4+Int9Qo9Fckuj0DZkuNBpcSZJiZ003rvaG/KTZ5zWpLM6JZbhqhAEAQBAEAQBAEAQBAEAQBAEAQBAQ22FowWOud+DD/UQ35qjUS242zZ0cd2eK+Txu7WzWYPeHquGuWes6gyT2oP2jfh+ZTN2S0vpJHY13Vf2j0Vmn6KNd2iL2mbFc82/VV5vUbGmdwMdjuoVbI6pqW1Swt0cJa0hw47wrsarHus08+R+fsr2sx3VYqtOoMTTAOsgy3x118VTklFlivaSt6UnHriSQ6NwlsGI7yq40Zj+ERVe2YGg5nMA4uQ3hZStlrSNK0XoHjC0S6RAa2Sct2RVkcbTINqrL6VV3SxhIa5oOgEwAHRwgg+CxJUiSkn0bRf1wWtgjhz1z8VBdCjfwB+eQ4jUZ8O3hxUGYXBlNDnn3GCP0EMbiDvGr1g1sYj5DeeMcFbjXFmJS5okrDZCQMUhoEN3E8TA0MgZKEn+DFk/d9m6RzWsGZ74B57gExweSW1GtmyLHHcz0ayUAxjWjRoAXo8cNkUjzM5ucnJmZWEQgCAIAgCAIAgCAIAgCAIAgCAIAgOd2/ZNhq8sJ8HBa2rV4mbvh7rURPKLpeG1mHWDuz3FcaPqPTy5gZ9pK+Ktw6o171jKrkT0/EDPZ2V7PjDCJxAOgTBG7PtzUucfBXvhn5NuvdNW1vDmwQAA4D2d8a71i3kfBDzoadUyxtmFF/RvDWj3TJxZah2eipnja7LlkU47oGc2ZxMMcHTkBoVUoJ8Il5sUrkiRs1y1zibUpnDH4m68RnyV8dLkRpZdZgauD/wQd4WUU3EOcIBzDgHQdYzd6KSXNM2FkuN1wa1mt1KhVJNPMscBVYIw4hGKOOuasimvcoy/WvpRgr2otqxUDi14MOxB1N7QPvtcQC10ajjqkocE8M4vjo3rPZ2GMBxE7nOwOE6gAtg68VU0T312bX7thynCTrjyGkcAFGg8i7Ft6h64c0gZkCRnqTB/QCJNkU0+UR10WKm+azaoqOcSASxzYgxEHnqYU8rcfpIxfPJOXddVSvUDGuaBxnLuGp3/rRgxPK9qIajURww3NHod0XUyzthubj95x1PLkOS7mDTxxLg83qNRLNK5EitgoCAIAgCAIAgCAIAgCAIAgCAIAgCAICB25/6Gv8ACP7mrX1X2mbeh+/E8gug/b0/i+RXFj6j1E/Sb940ekt1Nm5zqbe4uz+ascbyIqU9mCT+GXW2s4vqOBIBc53aXOJPrCpzSuTLdLD9NI63YJn2LzvxkGdZAB+a2dKuGzm+Ky/US+Dl7/pA22viiCWETuIaAR5ArW1L5dHU0KawxNajVax7SKh+8Mpy14KiF2uDbyQ3Qdr2PVWVARkF21dHjpRaZ5XfVUi21gNJB4ataufmX1HptO15Csx294JxRug5SSRJy7pHeq0V3Zis1nNT7LX22fE0gPDR7zTu34VNFWSovcY6c5cI1GQzdnmfWFhlqN6heTgQC7EMsjLt5y5cFEbUbd43iOhcHNBkHCd7csxmNDIy5FI1ZU8dPcjn9h7US17PeJ1Iydwy4qzVR5TMYnaOzu+0FrmPGoI38Dv81r4pOM00M0FLHKLPTmlenR5R8FyyAgCAIAgCAIAgCAIAgCAIAgCAIAgCAhdsxNir/AfKCqNT9pm1ovvx/c8auk/bU+35FcWPqPUT9JNWQTedP3Q539FN7vULYgryo1M8q0z/AKf8kNarUW1Z3Ru9VquF2b2OVRR6BsLVxUC473u74AHyW1plUDleJc5FX4Rye2Yx1qgpGHl0dhG890rUk0srs62kjJYI0zSsN04Ic8yRBk8uA0CreW5KjYcvpo9XoVhGS60U9tnlJwdnnW0Ly23POHLq9b3i0ad0rnah/VZ6PRJSwJMj70rEuk5nLyz/ANqxDqyGSk6Rp0qhaRhMOBkEagiACSf5TmrUVNJqmS1/UmFzarC0NrsFTDrgefvtj4x55LM0lyijTylTi/YjHHLLF/nPTvhV0bQvOrFF2uWsjjl9PVIL60J/bIzYrWc8y4HvwkRGeoV2qNfB0d9Y2YnMH4iAO0laeONySLMzUYN/B6i0L06XB5N9lyyYCAIAgCAIAgCAIAgCAIAgCAIAgCAICI2sH/J1/wD1u9FRqPts2dJ96P7nit3fxmdq4kOz1UvQdHctLFeDzws9U+LcH+5beL7jfwzn6l/opf7kc3abvLnubMZxOsALUc6bOnFLaj0LZMAWYNbuLh5rZ0rTjbOZrlWX+hxt62Cr+9VHYmtHSEjVxjsy3TvWrlljcmdXTyk8MaMF603BjiHkuEEDLDkc4b2TqqcbjuSovfps9KsNSWgmdBrkuumqPNZVy0jkNpa02giBEDfJXMz1v4O1ok1hIK3UyCXHgDnyIG7f1lPHTVIqzWpWzQD5z9Tl2x3g/RW0RbMjLQePgN+7nqO1Y2mLLzWEQR4ncZPHcVjaS3GvXriC12QcCDB0nfr3rKjzY3Llfkjtla2B7mnI7viadO0xHerNQrRRg4bR6lsxWpivTLzGGSJzg7pVWkcVkTZDXxm8TUfc9GbVBiDqu6pJ9M85taLX2lo1cB2kBYeSK7ZlQk+kale+qDdarP6gq5ajGvdF0dLml1FkXatsrO3R2LslUS1+NG1DwvPL2I0ftAZi/hkt4yA6ezSO9U/6lH8Gx/ouSuzq7svFldgfTdLT4g7wRuK6GLLHJHdE5OXDPFLZNUzcVhWEAQBAEAQBAEAQBAEAQBARm0jZstYcWOHiFTn9DL9K6yxPFLBS+1APE+hXEguT1Un9J09w0z+82lw1bZHR3vb9FuYlzJ/BztTKowX+45287YWDCB1ie/PctJQt2zqRklGztNl2dFZmyc+tI3STmtnT8qkc7WPfkOXtNpdWfVkGW1HDhkNPVampgoT4OloZ3jRZUsnSNImMt2qoU69jak6O6szwGNOsDPfoN66mOSaPP5E9zRzl/Pa6qSIiBmO9c7UNqbOto4vy6ZGVrOalKsR/26b3meDIcP7VZo1e79ivxCShs/c5Tpf8nsjLyW1Rr7jIytMb+Oca9nNYoWXNBceqAZPA98knksNpK2TjGUuEjes1xGqc2l3ENGQO8uO5U+bJ8QRZ5UI85Gkb7Lqp0jm5jTwZD3f6cp7SFXK/5pf9l0ZJ/bi/+F/n/wALjUYPuhx5uMDwbp4qG9LosWKUvVX9P/TI+8qhIJe7LSCRHgsPLL8mVpccV0jBWrOcZc4kniSSm9vtklijHpGPCsWSoYVgFQEMnRbFXqaFdrSepUIa4czk13cT4Erc0WfZOvZnK8V0vm4t67R6qF6A8oVQBAEAQBAEAQBAEAQBAEBF7UOiyVj7hVOf7bNjSq80f3PGLvdNZvf6FcaPZ6eXpOr2SM22uz8Vld5Ob9Vu4PW18HM1v2ov5Ie1XfNQkj7uY7VpZJUdHDykyYuyoejbnkJy3a6pC4ojlqU2jnbzvYiqQxodJIJJyGfAaquWHd9UjYjkqKSFGgXQXuJ5DId4VbpdFyd9m/VvCphLG5SNY5blKEpLkqlig3bOadWqU6hb0mLeZ57lKUVJck4zron7ofUwWgYHk1KD2iGnNzsgBIhW6bbjUr9zn6/Ipyh8M5p12PLsJaQRl1sjvGkcIWXkiicIOX1LokbLcLW51nwfwnrO7mDT+YhVSyt/BbDGv5U5f4X9zebVpsyp0wfeqZ+DB1R2HEqHkSfX9zaWCb9Tr4XH+SlSvUeIJJHAZNHY0ZBRc5Mtjhxw9uTXKgXUUWDNCEM0XtCEZIrCyQGFOQXCmeCzTMNozUaRkRqpxT3IpyyTg0z2thyXqV0eGfZcsmAgCAIAgCAIAgCAIAgCAhdsXRY63w+pCo1P22bWj+9E8cu4/bN7/Qrjx7R6WXoJu5rX0d5Nj2qbmnuaXgeLB4rawuspoaqO7T/sb20VAtc4tOs90qGox1KzOgy7o0/Yg7vbWFNwaYZOU78/ZUN0V2bbg91oib2pGiMTjq6DyJzErMXvdCb2RVmvYLxe97WB2R38hwWJ4klbMRy8k5aHdG0kGY8TGipUWy5zpGzs7dxczpav3pJ8TmfXwVeSVOkc/U55emLOlu+rjIpuOvHMEbwee8EcOyII0JNrkpfN1FtN+EkPZmCNS3eJ8B3rH1Iu0udRmr6OQpsk5mBxVffZ6i6XBleWD7onmfos2l0EpPsp07s+fBY3EtiMOBY5J2i8U0ojuKCklGd5kZSSiDmZRSCmolTmZA0Ke0i5GRrApKJW5kncdgNWsxsZTJ+EZlX4MTnNI09XnWPE/wAnp4XfPKlUAQBAEAQBAEAQBAEAQBAQG3AJsdWPd8JC19T9tm1onWZHj1iOGq0nST6FcmPZ6OTtMtvC1mnam1W+yWOH8uo9fFTbqVle3djcTtreRUpAtMgiQeX5jCe9bmaO+FnK08/Ly0znw5zKZDhAmR36j5rSljao60c8JMhL0D6wwtaYMTPLh4LEWscrLWvMjRiu27uiqCeEnuOaTy7kRjiUHwSdrtTQ089JWIcsxle3gnLhtAdZmwcxIPcStbMqmcvIqkbdhzrNjcZPYMysXSspaJ++LaOsT/4zPODP0PcsSldGMMHaXycAHALG09XF0MYWKJ2OlCbRuHSrO1mLKdKm0WOkTaYsvY9SUSMpJFS9TUWVOaLS/mrFj+Ct5Uvcn7m2dr1YdhLW8XAtnsBWxj0spGhm1+OPTs765LnbZ25ZuOrvkOS6WHAsa+Ti6nUyzPnolFeawQBAEAQBAEAQBAEAQBAEBHX/AFgyz1C5ocIiDoZyVeVpRZZhTc1R4rarBnv7jHyXN2ROz5k17lr7LRH321e6o3nuLPh8+SbIfJhZcpNXfeDBTDGMqfZgnrPaeqBmTkBlp4K+MklSNacJN2zVt150XuBcHyAQIghvYDvWHOLZOGOaXBr0rbZ2iMdTf7DT54lrzxwkzbx5ckOKMTQ2s6KLzizBlgORji4cEhgj7jLq5+yMF83aLOWivUILhiaC1okSRIh53rYeKMeDWWac3fZW5rwDC/AcTAM4yAzA5y7PTVU5MMZrkxK32STdqqbRkxwJ1OWnbPJav8M/yZ8tkXeW1VSpIa0QdZzJ5ZZAclZHTxXZZjuDsjRfb99MHscR8lP+HgbS1ky8X3xYR2EFY/hvwyS1z90P+NN3hw7lj+GJLWr3K/8AG6fPwT+HZJa2JfTvemcgT4FY/h5Gf4uP5NyjWxcfArK07fZGesSXCs3qcn2XeTfMz6K6OCC7NWWqyS6VGX93efZa3n1nHzOH/SppRXSKnLJLtlKd0DEHGSRv0jsDYARsKzq7lvetRgYi5v4XEnwJzClDLKJVk08J+3J3V321tVuIZcRwK3YTU1aOZkxuDpm0plYQBAEAQBAEAQBAEAQBAEBHbQU8VB47PUKvL6S3C6mjgbPZAajZ/WS0UjpuXBgvixNxxG4LMkYjIpZLohuJv3vZHIa6qcY8WVZMiumR9ruYT1mnPmfMDJHC+zCzNdGtarjo7mnxP5qOxE/NkSGzZNlcRRLmY8i6GnxxNJjkFbDjoqyfUuTBtLZ31q56f7YtyDsUsAOfUaIA8AkuXbMQe1fSaVmunG8NdAYN24DlG9RpNlu+lwUfs/DiImN/HTP0VLjTLoztFBcQ5fr9SsUZ3FDczdFlIw5GJ1zNU0iFhtxMPsrN0OWbNG4WfgCw2TSJCjdLRo0eCi2SSRuU7DyWCXBsNsXJDFmVtj5ILMzLKhizMyzwgslLordG8cDke9WYpbZGvngpROqW+cwIAgCAIAgCAIAgCAIAgCA1L1bNJ/YoZPSyeP1I4mjT+0HatNI6TfBS8qEvEbwPVSaIJ0rJG30sIDW+yI8NT4z4Kc3tpFGNbm2yNwuM56KG5lvlotDRocu1RlZNJIx1bNJyyWE37hxT6LXWAxqp3ZBqjEKRGm5ZRjsq5pn9freoyj7iEq4LTS5LFE9xQWYncs0YtsytsPFYbJpGZtkCiTRkFALBJF4pDgsCzIKaGS8MQFwagKwhguhBZkpNUorkhN8HXM0C6C6OS+y5ZAQBAEAQBAEAQBAEAQBAa9vH2b+wqM+iUPUjjmDrjtWokdC+Dap05rs5db+kF3yU0uSqTqDMdd8yVXN27LMa2xKWWn1Z4lY9ybZrW6nqpQ7ITXBq0MipSpkI2jfqVAAVFRJyaNTo571myDNinZTGaw5Fdlr7NGqxZbDkBii2XJF2FRskkVwpZJIqGrFmSsICsIC9rUMWXhizRGy/As0YsqGrNEbNuwUMTgN2p7ArIRtlWWdRZ0IW4aBVAEAQBAE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encrypted-tbn1.gstatic.com/images?q=tbn:ANd9GcSK80DkPJvXa_FTSHfiihWV8kyWoVuWmpdTOV-fpaQ0Cu5ASo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93038"/>
            <a:ext cx="4176464" cy="251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0.gstatic.com/images?q=tbn:ANd9GcQSfRATo_KGSNUpFzVm_0BD9BgRBk0CHEaw0f5fofY2nnRpa6Ct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684648"/>
            <a:ext cx="4104456" cy="273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24936" cy="369074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Існує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думка,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природні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засвоюються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краще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хімічні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аналоги,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надходять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полівітамінних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комплексів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вільній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формі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встановлено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препарату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засвоюються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гірше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краще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натуральних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Так, 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перевазі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дієті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кукурудзи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пелагра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розвивається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тому,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мало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РР, а тому,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кукурудзі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зв’язаній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формі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засвоювати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Фолієва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кислота,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продуктах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зв’язаному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всмоктується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кишечнику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2 рази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гірше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чистий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препарат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Біологічна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засвоєність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у продуктах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рослинного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становить (в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залежності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виду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продукту)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75 до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5%.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encrypted-tbn2.gstatic.com/images?q=tbn:ANd9GcS9R1mophrlH--4g8tuS-98J1IENOp1rC8dk0rdJ1ltMCm-wv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888432" cy="299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w2GLmRFPzoVcoN4vTkWkCeSHTv5ZDVZnfGAMRiYm9P0U-cC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19714"/>
            <a:ext cx="3528392" cy="2642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9184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893" y="160337"/>
            <a:ext cx="896448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Вітаміни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край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для нормального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функціонування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так як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входять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складу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ферментів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гормонів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стимулюють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захисні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ріст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диференціацію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формоутворення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вітамінів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утворюються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потрапляють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їжею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особливо разом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овочами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фруктами, з молоком,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печінкою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AutoShape 2" descr="data:image/jpeg;base64,/9j/4AAQSkZJRgABAQAAAQABAAD/2wCEAAkGBxQTEhUUExQWFRUXGRsaGRgYFxsgIBweHxgcFyAfHhweHCggHSElHBgXITEhJSorLi4uGh80ODMsNygtLisBCgoKDg0OGxAQGywmICQuLC81NCwyLDQsNCwsNSwsLzQsNDYwLC4sLCwsLCw0LS8sNC8sLCwsLCw0LCwsLCwsLP/AABEIAMAA1AMBIgACEQEDEQH/xAAcAAACAwEBAQEAAAAAAAAAAAAABgQFBwMCAQj/xABBEAACAQIFAgQDBgQEBQMFAAABAgMAEQQFEiExBkETIlFhcYGRFDJCobHBByNS0WLh8PEVM3KCkiSywhYlNVOi/8QAGgEAAgMBAQAAAAAAAAAAAAAAAwQAAQIFBv/EAC0RAAICAQQABQIGAwEAAAAAAAECAAMRBBIhMRMiQVFhcfAFIzKRweEUgaFS/9oADAMBAAIRAxEAPwDa6KKK5k1CiiipJCiiipJCs3XDQticeZcDJimGINmRVNh4MZ03Lixvc/OtEnmVFLOwVRySbD6ms8ObJHNiGw+ZQhZpPEZfspkKnQqW1CUDhB2rSwiMBnJl/wBPpLLl8SpiCrbqz21OoDMCl24dRZdTA7i9jXnpvLvGyyKIySKDfUynzMBISQWO/mAsTzua+9M5jhIohEuI1MxZ2aQaS7OxJO+w37e1TYshIwa4dZ2VlIZZUFtw+sXXVuvYrfcXqZk3A9e8remlWPGzxpG2Gj8NSsLW85DMGlUAlQN1U732FwK79SdXJh28KMCSa247J/1e/G1Qs+aXBpJjJ5VlnCeDCEj0Kuogk2LMSbqGO/Cge9ZvlhLF3YksxuSeSSbmrI9ZZwTmX2YZ7PLcvK1vQHSPoP3pWxnUWlrRXv8A1XP5V56jxhAEY77n4elV+UZFNiQWjXyjbUTYX9B6miKqqu5+pYBJwIyZN1/jIWF38VP6H3+jfeFa50z1FFjY9aXVh95Dyv8AcHsawhMOYm0yCze/p7GmLIXlw8iYiMbDkX+8p5BHof7Gh2MncN/jluAOY0y4aFsdjzLgpMURJHYoqnSPs8e27rY3329au+llllwCrHOUfWyksup4lEh/lnUfvqtlub2I4NeosnxBllxGGxcaJiSkmlsNrItEqCzeKt9lvx3q1yPKxho2BcyM7tJI7ADUzG5NhsB2A9qhPEE7DH7SB0CtsEguTZ5hc8m0zi5PqaYqq8hwQw8Ii1a7M7X02+/Iz2tc8arfKrDxRUZTnOIJjkmdKK+A19rEzCiiipJCiiipJCiiipJCiiipJCiiipJCqjqTPEwkWs+Zzsi35P8AYd6t6xHqzNxNj2lZrqhMaLY2spI59dVz9KsDM0o3ECfM4xc2JcSTsTzpX8I+A7fHmuuV4BZGIAJAI1MDx7W+Heviyljaw27XrnJKFJH1tS7OSMTrL+FIXG0595c9Q4YeECF3UgKAPU8VzyfPpsCwVvMhsTGTwD/T6H8qhYDGAcEg33HrU2bw9LmRb8sTbf69u3yoVbGvy9wP4ho9jbgfsSb/ABQzJJocKUa6OWYfIAWPuLkUj4fEMostj/r2qWsS4lPBLnSjeIAPcBT+q3+FV2eZUsSr4TNq9ze/5bV0FK8Ke4pTU717wJUZzOWkJPoP0p/6YzZPskSR/hFiP8Xe/wA7mqnA9FvPHG2Ik8Jje6qoJ07kXN7BuNt6rpsPHgy4Vi4JHmO1lHbb3NS0pauwHkRjTIyvuYcYjTjoUkljDrdQxZh2tbgn3NqtM+xMaLdbAAf5UjYMHEMNNrnvyPWpU2Rxy+RppFbj7o0k/A7/AJ0idOBhXbgfE6Tf+0GTNV6LzIHARMSo++ouRayuwqR9gdsUsxkvEEOlb33ItcdgLfGkPL8A0UMcW5Ea6QbW7libe5Jq2ybGyo4WMkgndTx/lRU1Vavgrxnv+p51nLMfmO+IJ0kg2tvUfD4vgH63qvzCaX8IVT/ivXnA4qSz+MqWBGjT6W3v86d/yxnBEL4JxL5duPpUhGuL0rTZ9ZtItvsCTuKtsnxFwASSTe/y/wAqyxS1dySNS6DLS1ooooMHCiiipJCiiipJCluXOsU+Iniw+HhdYSoLPMykll1cCNv1pkrPMX9lGOxn2qWWO7RaQkkqBh4e/wBw2O/rVrCIAcxpwPUaNhjPIrR6XaNkF2OtXMZVbDzXYWFhvXLAdRNJg2xJgfUGdRCu7ErIYwDYWBuBfsN+bV46EVhhytmESyMINa6WMW2ksLA86tzuRYmoWT5ouFy+WZ1Y6ZsRZQDdicQ9gPibb1eJZUc4HrLLB5xMJ1gxMKRtIjPGY5C4OjSGU3RSCNa78G/asbbDspkP4gzWB9bkk/UmtS6Vx0M0xlkmWXFutgqhtESDfQlwL72ux3Y+gAATOuMvMOLKDYTkujbcH7/zG/1FWO8QdinIxKLJ1ZCWb8R8x7fX171Nx0zKp02EjfPj9/jUrE4pUj8w202VR9L+3xqhwcrNILk7mhYLEvidfT3LSBQxyT7emf7l5EonjvYJKnIB52v8u9cRKPW3xr1hsrOtWVyu/ma1v9X4tRGySyugV42U6rE7Ot+bdr/vQj2SJ0VvVD4bn7+ZJ6Ky5TmEYt5SJAw7WMbCx/KuPWuVSYPERtIC2HLjTJ254b0N/rTh/DfAE6pyCBbQv5EkfkPrTZmGMgsY5SrAizIRe49xRlf1acW3NFzJTyJneMzG6+Xbbf8ASs9z7Ehi1uNwD/r3rXsd0bhMSCIZXiJ7Kbj/AMW/Y1Rv/BxWPmxjafRYQD9S5/St0BFOSZrUary7FGPrFL+HkilXXYOG1H3Fv8q0bp3pgPIJ5B5Buqkfeb1/6Rz71N6b/h5g8GwdVaSQC2uQ3/8A5Fl/Km2qswzlhAjVstXhiLfhx6rKva/yryWC2KgADfjavkv8qeRW4bzKfb0+u1RM0k3KAXuPpv8A3oj4FeVEqqsFsCGMzccnzfDYCqXG5+CbAXA96qc3aVSQb2v6fQfGqqbWo1FWF9gbEX9htSTqXPM7dOjrAzLOTFaiWPNP3T8wYx83IB/K9JWCyK0ZLuxkKg6dtiRcD396eumcJbzdlUKPjYft+tNVIawcxTXvW6Db6TmnVwIkZcLiWjjeRGkVUIvGxViAH1EAqe1TcV1FGvhCNXnaZdcaR2uUABLeYgAeYcnvSflWGLYfE/8A3A4YHEYq6/yrAeM/N/Nv8fhVtgeo1TB4TRFGMRLEBFGW0qqgAaix3Ef3T6m4G9WVnMZBngRkynM0xCFlDKVYqysLMrDkEf22NTqqem8EsURtKJndi8sgtZnPNgCbACwAvsAKtqwYJsZ4hRRRUmYUUV8qSTzLIFBZiAByTShm/XSoxWBNZH4mNh8gNz+VUXVnUKzyqscnlUmyhhY9tRPr6VTkaF3tHoALPYMxY30hd9uP1NHq07u+DwJTMAIx/wD1didJd2jQdlCXLb6e7bC45+NVuadbxyoI8XFc3BDR/eQ/1WbY/C4vVGmGafUysscSeXU5tY82uBu25O3rUTEoiAAuHG12KkXI9jeugNGvAYfWC8Q9ies1y+QIXU+InOsXt6gMOUPsfzqBk+HdmDsNrgjULC3re4vVt01jRBP4scii4sVPDD+k+x9e1athcnwWJjWYYeIhxf7o+fHe+1IXAISq9e+Jtcnn1mWJiYzNYAE28rHuwudv0qz6Y6NnxEqzy6oUvcsRZ29gD2I2ue1aOmAwmG3WKND2sov8u9d0zeMnuPlSwIHAjDG2zDHPEgdRY37NCscQClvKtvwgckUkPjirhEQySMC1tVgBwSzG9hf2JNNHWyavBcbr5hceux/ak7x1hxPiSHSkkYTWeAysTYntcH8qSbLXEH06nV0yhaAR2e5dZTj2ZzHJGY5FAYWbUpF7XVrDg9rXpyTMwsDSP+Dn39PrcCk3LM2WWQpF50UXaQHy6r/dG1ibbmx2q1zhD9m9jIt/kD+9qYJKoSB6QD1h3APvKjH5rLOSXYheyg2AH7/E16yjF7B4pLg8FTsbG3z71T542mIIL6pWCAKCTbliANzZQa69PTKJ5YQrKjfzIw6FfRXAB9Gsf+6lqqiw3k8xywqo2AcTQ8FP9oTzbOvf/XY+lcMTgAAbjdtif7eteMgWzn/pP6ir4i/NdGpyBg8zj2eR/LE6aBIgXuXccX9eL2qnxyNNpRyRZgxv3tuL34HetA/4fHfVoAPtVP1ZmcWEjErJqckKptqIued+w/eozDH8Qi6rBz2ZVQxpGAZJLFuBa5KjuB6e/Fc8T10sI0xwgqtxvJc/NQOfnSxhZteIlLO7GQuVJvewYd73Fv8AKqjEMfEOo8MeeTyN6H4pdsemIJt9nJ4EbcF1PhnOt8BDc+YsFXVc733Tc/OmjL8wwOPI8kbuB92WNdQHtcG4+FZ1hYQ8bkEalsfkbjmomHV4JVP6dxzsf3qhZnOOxBWrZWQexNsweCjiGmKNI1JvZFCi/rYCpFUfTeciYaCwLAXB7svG49Qdj8qvKtXDDIkhRRRWpUKpur8T4eDnYEjyEXAva+17fOrmqPrbCPLgpljtqsCL+xB/at143jPvIepkv/Dho1udQI20jm425+NcZcLGsYLMVbgKN727ncWFRzg5l8NdSMVNtmuFHNWLZd4kgO4QAtI39KLa5+J4HuRXeJ5G6CC+U4kHMJnCohUIAupQL8Nvfnk7b+lqhMtxZv1qwzR/FkeUnSG3RSPw2sAPYAWv7VW2J4ufhvVeIAORKKc8T7Hh7sAO5t771qP8MsSY8NiEcsRE2rcWtdd1HzW9v8VZngJSreJp1rGLkX7/AISe9r2vWjfw9gaXBYq+7OzC/q2m/wC4FIayzeh29Af9+IWoDcA3vPmYZodMkzeYqrMRe3AJtftxUVc9kRBJJhysexLLKraQSBcrpG29Qc0k/wDTzX//AFv/AO011weVmSNBJPI6WUlPIAbWIBIW5HzrhUONuT7zvW144Ec8KFkHhvuj7fPsR78VGk6dkQkLZ1/b3Brple8i+xufgN6aFYHgg0fYr8mIPa1RwsX8Dkz7arKP9dhVxicCrxGPgW29jyD9akk0XrYUAYizWsxzEXFZNolV3B1IGCnt5rXPxsK6DLVkkjexLx302P8AULEH1FOxry/lBIHYmshNsMdUSOuYrY3Nvs10jAaX8RPC+3uarR1Fir31D4aRUDN47xSsedLkn5E1UxZHGMMsiApIIg4dSedAbfex+FKne/O4j6TorXUowVBPzNIyHPhN5HAWS3bhvh6fCkfq3F+Ni8QjkCKMxot+5XzNYd9z+VTsjlLLDKNiyo31AP70q9VRFMxxAPeTWPgyhh/b5UdNzIQ3Yi/+GllwUHAPMuIEUDUAAd+fc3P6CqP/AIOzSyM2obFgwKm5Jvtb2qThcV6296qsRntpCq2ZSLXPI23HuL1qlO9oh9RphT+mdsMXWVYhuJUYB9+29iO1rCpuELghieDZt9rccegrxgMd+Ha3Yj61Y4fEC5tY35rTczdFZUZzkfxJWXOsGLgkUKNR0lvUMQLfmDWqVi6v4mJghHeROBx5gfyANbRWgMCca8AWsF6hRRRVwUK8soIIIuDsRWbpBAXxjS4TETuJ5bPEGvawsAQwsRXd8UDBl32yYPhjG/jSajoaUBQgkbbb/mc7Fhv2rW2F8OLHUWRyYTEFdzEQzRtbkcBfiCQPoe9cMwwUkcCq9zK41Hfhb2C7fAk/GtA6cWLEjF4cgyYdJF8LVfZWQN5Sd9IbVY+h9Kq+puiZS/iRSKYwqjSx0ldItydj+VPDUs42scH3giuzgTNFnubE3I29ePeu2FxbqCisVDG5ttftzzXXGdP4rxTZQTe1/Ej/AD81X2R/w7xkhV3McQuDqJ1nY32VTY/UUc6oKoyckQITJlFlWE8aVI4lJkc2H7k+w71umSZauFgSIEWUbni5O5P1qN0703BgwfCW7t95zyfb2HsKg5rmBdyo+6psB6+9cq63JzGqqi5wJzznJopHLxSKrH7ykbH39v0rhhOn5v8ABb11X/SqXB57NIupMNdSSATOovZivGj2plyvMCuksLXtqW97fPvalTSmczoF7VTaDn6zh1flqxZbiR98lRfbnzrsBVOuGiixGEePAtgf5qhpyEAYEEeGRGxvrJA81gD72p2z/LftOHkh16NYA1WvbcHi4vxVY3Ts0pQYnFeLGjq/hrCqBipuuo6mJAIBsLcU0uAMRIWZHJkbqXBv9rwcjSsV+0qEjAAVf5T3J7sxIO/YG1u9cOpMnknxZdsFHio0iUJ4sgUaizM9vKxJsEHAHvTHmmW+M0DatPgyiTi+qystudvvc+1RcflExmaWDEmIuoV1ZPEXa9ioLDQ2/O4O21QGZV+p5ynM4VwAmijKRRox8IWuugkMnpcMrD0qXic1VcK2JKkqIvF0i17adVvS9qizZOIsBJh4rn+VIATyzMGYk+5ZifnVDjs9w75QVWVC74fwhHqGsyFNGjTe+rVtapjMgUE8e895jl+pGA2EieUkdmX49r1TJkOIMYhfEJ4ekKQkJDFQLW1Fza4HNq0C6RwJ4trKqg39QANvelvEZ5GG8sBI/wATkflY0uzpX2Y7S1lg4GZLynLrsoAsq2+g4H5CqX+KORE6MXGLlBpkA508hvkdj7H2pnyTP4pbIB4bdlPB+B71dEVutlIysC9tlVoYjBExHL8GzbkEC29VGY5EBLdWsObW434rXsx6W3LQm1+UP/xP7UhZ5ls6mxw821xcRkj6reh1NathHpMarV2WneYqYaQo5BNt7UxYXEEkE+hufzqEnT0858sE19t9BXj3awp2yPoBm3xRCr3jU7n2Ldh7D8qYcZIMa0+vXYdw5/mcP4aZS0szYxwQguIr9ydifgBt73rTKR48fJ4uJjGNhwiQSCOONo4/uiJHvuwNrsR8qs8JjsVPhIJBohZ7mWQjZUF/OiN/VYEXOwN96thOfsI5J+zzGWilvIM4lkWTYYhUkKJMgAEihVN7XtsSykjY6flRVYlFSJ4iyPGRvMYcVCiSyNJZsOzEFrd/FAPHpXeDIJYYYkw89mjLFvEW6ylzqbUoII8xuLHamCqzqTNPs2Glm5Kr5Qe7HYD6kVeSZZcxSzHqFcAzwq3j4yZvElYLZUOkKPLc2AVRYX9zzvRZ9mEjKpkuxPdgCONxY/dNI6Tu0pdmu5JLMT3J3N6uMdI7JG3mJCkG443+tVbX5hMKPEOM4J/aelW7FySLD5ADvUv/AIlLC6tE7Iw50nY+lxwdvWqczOoGoFQRbfa/+9dYMUoVtRva35bbVCpzmau0wSrduGfj79pqfSHWYxJ8GYBJvwkcPt29Dsdv9qrsTIVkZTyGI/OkbIMsnxDP4Gxju4kvbdd1A2uTsK0iDCfb8PHiFskxGmRTwWXYg24Nxz6WoWppfbuWG/D7lU4s9YhZRioBEA+LaNrvdRKAB527W+fzpwwkwcLobUDaxve/ob1zHT+JBt4XzutqvMny1YCHlYFxwq7hfj7/AKUuGZ26I+s6VjVquQQfpGVBYAe1Rc4zFcPC8zglUFyF5O4G1z710gxiObBt/Sqfr3/8fiLc6R/71pwcmcgDzYM+r1QoKCaCeBXYIryKNOptlBKsbXOwv3obqceJKiYbESeE+hmRVIuAG2u4PBHaoz5DiZwi4nExtCrI5jjgKFihDqC5kbbUAdhvaoGUYbFNPjvAniiX7Sbh4C5v4ab3Ei/S1bwJvav3mNeU5lHiIhLGSVJIsRYgg6SCDuCCCLV7GAi1+J4aeJ/XoXV/5WvUfIcqGGi8PWXYszu5FtTuxZjYcC52HparGs/SDPfEWuo5Cz6eyj8zvSHHm0ayTpLKAVlIUG+y2HoPc1o2d4Y6tXY7fOlfL8C8bTluHlLrY9iAN/pS7oDnM6WnswoxKHKJzIJHDXtK2g+gBFrVq+WYjxIo3PLKCfjbes+yvLXBkBFzJM7LbfZjtepPX2e/Zoo8HEfOVGs/4eLe2o3PwHvVU1/mHHUzrnBRc9yZ1J14sV0wyiV9xrJ8oI9P6j9BSivVGKlDGTEsh7KgsPS1xVPhXHl8nlC3Lt3J7L2A/tUbBEPJo4ux79v9d6adSBFtL4e7z85yMfPp8RtyjOcWpRfHlcuWsTYqAP6rgk/UU54TqlVcRz2W4v4nCn4j8P1pOGEMJFm8vF+w715zDLpMQWkRrWB77E253+FY8RSmc4MoU2K35gJHxGGPDNHiMWz5e2JEswdHAhI0+FGtruwI3VqlZVhcVhcNGPCWRTJIZIAbskbklVQsQraLgEdxxxY1X8L8+ZteFka5W5S/IA5X5dvnWhVsn0g/Ez6TO8X0ri8RJJLBIcBGzbRdzZQC5CHSpNuATwPWitEoqbjNeM3x+0KTv4pi+CA9ZFv+Zpxqi61yw4jByoou4GpR6ld7fPiqXuAPUxvJY9L7gAngne3bbbftU7M8RGQEY6jqK2PIPb5dv9qX4sVotztazf25ro2JU78m9/n61bVkvunSqqSygKrAGXKxIU0XuCLaTt8vSqmTAiNBoubE3v3H+r0HF3Hx2rrhcVpbQRcNxe1vS3+vWooZYhdp/Czzkjv25EYOguo0hn0EeRgFBtuO/Hu21a3lkEaJaJUVL3sgAG+99tt6xXLMi1Yhd1VCLkmwCkDa9+Re21bXlkRWJQebC+9+1ubC/wBKKzgpxApOeb4rQoA2LfpSVmmbSrMsUUSyFkLktIUsAwX+k35po6mUgI3bcUg5ohfFxgSPHaF90tf767bg0mXAbBnV01YKAyzwObO0jRyR+HIoVtn1AgkgENYdwe1OmWzLiISsgDfhYEXB7jb6fSs+w2HWMs2pndrAu5ubDgcAAewHem3pycpAzn8TeX5CxP1vQ0tBswITU0/l59YzAVzhw6oWKqFLHUxAtc2tc+psBSVnGfxowEsuliLgb8cdhXLLOowSTDJrA5G9vz/ais+3kjiKrpWI4MesVOEUse350pZlnDFgDJp1EhVBte25t67CrfHYsSxI68G/yI2t8t6SOpy4mwxjUM+qSwY2B/lN3sajDd0YTT1gdjmTYs+ZHZBIHK7tGxvsfUcimnL4IsRGJF1Lflb8HuKz7JgpgBBuxLGQkWOu/muO1j29LU5dCE/zR2up+e/+VLVsVt2ekZ1NY8LxF4IjDhcCke6jf1PNY31U5lzDEM3CsVHp5QF/YmturLOs8vSPESsbjUfE+o3/ADBpzeK+cTm11Ne2Af3ifhsQWBjXTpAvv2F7fOvIwtpFYGwuPrejJY45GY3Ia5I54Pwq5iykatfiXtvp5vb/AHottgUeaDoqZ3wnM44/HlRYWuSNvbv/AK96lYjM5Bpj8yq23O2/Y1X4x45pkWzKQm9jw1+CRte3arBirEg+UoBpYDc/GgrQv+49d+IFl2Y+D/UndLHTi0IUEgi7el9vnzWtVmvR+EEkqNr82x0j0Bv8+BWlViticxWxFUAA5hRRRRYGFFFFSSZb/EDoVtTYjDqzKxu8a7lfVlXgg+nP7ZtiIN/Lta9+1by3UMzSzRw4UyiFwjN4qrclA+wI9GFVecLgsVDFMcMXlmfw1UWR9Y1agzA2GnQ1zvxtejK5HchqbsTGo42AO+/+vepeW4kkamHB9vyNaXk3RWDmMisk0ckTBXjMgNrjUCGA3BB9vhVd1fPh8uZIMJColIJaZvMU9ApN7MTvftb32jNu4xDUZzscnB9AfWS+lctJcS4nyqN0iP3ieQW9B7Hc/q6Zlnqwo0jr5VHrvfsALd6zPIuoCbBm83G53/zvR1pnuoLFe6rubd29PkP1olWnQibtr2vgjEcsL1vhcQDHIrx3/qsR8iDXjEdPSN5oXWRDwb2P9qyGLH78cU49NdTSROCCWB5W+zVV+hSweXuSq56v0RuwPSUjMDMwVfRdyfnwPzq3zeMJoVRZQLAVZ5fjFmjWRDdWH09QfcGvGZ4PxFsPvDj+1IrStecdzR1L2OC/UzfMXl+2jwtF/A31luPE9q6iWWx8XRftoLH63rvnWUKX1SCRHA03V2Xa9+x33rhleRu7ERayDyzszAfMn9KXuYEYHf0nTqwBuJ4jN0rCZMO4P9Z0/GwqDmeXDxEZwQ0ZJX03UqfjsabcswSwxLGvbk+p5J+tSGUHkA/GmEQhAD3OY2p/MZh0TM6iyq8rmMEtJbUBxcbardj6mnHLMMmEh/mOq3N2Ymwv6C/oKretOqUwEVlAMrfdTgDtqa3b27/nWRZpjcTLJ40kjSFhex/D7BeAPgK1XRzuJ5g9Rqy67R1Nmm6xwim3i391ViPqBVd1lgFx2GJhI8UA6QwK6gR92549R8PessyJjJOus3Cm9vcf2rRssxiqSCdj+tZusNZAiqXEHmImRHw4pVmARkYqE4e/cEexsKmjER6dYYW9CdxTPmGVpiZ2DxgKqj+Yr2drgEEC24AuLG9/UVFxv8OXF3imiK221grYfK4/StM63gDr9o7pbRSS/rj5i1ltnKC5ud229/1uatsdlZjkTe/F/W/Ye/pVjlnQjlxbFR2A8wXzfMC4t8ae8FlkcIBYlmH43I2PG3YXqirizjqatemxM4w0rukci8BTI4/mOOP6Rzb4nv8AKmKiitxOFFFFXJCiiipJM7E2HGKx4mxzYY+MPKsypceCnmsRe/Iv7VygmDYTCJIwjw32l1GIA0kquoxuG/AXOxfv/wB1aI2HQm5VSfWwr26AixAIPIPFa3QviCK3STqsuMWJ/GhVlbxidRLlTqQv+PSAnwvasn6hilM0n2i6ylixv78W9V7Ct1zRCuGlEQCsI30AC1jpNrD40nZJ1Xh8ZGBJEpmA/wCUQpLE2/5Zaw+XIotR5yINmyZkUkzKbEb8gjv/AGry+IeTfb607dZ5doKhsKkBe7DTIzbA2IK7KORxSlhsuDSaQQp7HsfY+1qOHx8TL3seCZ5wOEZ2VFF2J/3N6c8s6eEeks5LDfyiw/uarMTgBhJUTVdwqs5HqSTYewFt+9XME5O99/WiIDtyDHNHUG/V3Hjo+QguhJIPmF/of2q6zPNIoFDSuFBNgO5PoB3pSwWex4eB5iLuqkBb/eN9h7e59AaQcwxGInkMzs12NuePZRfYAE/n60tYm5iTF9R5HKgR1zD+JXnaOLD3t3kcC/wUA/rUCH+KkgPnwyEDkK7A/mppchyXS2otexuAR7X3rvCFMl7LqBubi5G3Y9uKX8SvOBDJprtuds0jIetcPidK3MTtwr23PoGGxpjdrAk8DesHzKCMzE8XuCL/AIgPQW523v34p26Vz92w0kEj630SeGTzYLfSSdzsRa9W2PSDal1XcZn3VLT4jFySOpbU3lA3AX8I248oH51YYfLmZwz7KvA9T+wqV0bgTK7twvHO5J359v3pvxfT66SUJ1Dse/8Aah3WkHb7RI7j1E3GQKhV1Fm4uO4968tjW9hULNs2BfSgB0feb3/pHqb/AKVWxYxl8zG4Pa9va/tUWksMkSgOOYw4XHv4pLMbPuxvyexNqcJ8wMuWYxWINoXIPtp/Ok6fD6YllOyso+Z+fwq56MAxSSYbUQksUmogC4B0qCN/Unb3FY2ecOIas7WGZPxECJ9lcYH7IFkiLYkCPYbC1o9yHvpN9he5rr1pmSYjUvioseHljGnWLySiVQ1xe+mMX+LX/pq/bpl3CpPipJYlKnw9CKG0kEBiBci4BtcXtUvOOnIJ0KlEUllYuI1ubOHO9u9rH4mmMjMa3jIMto5AwBUgg7gg3BHsa9V5jQKAFAAGwAFgB7CvVYgYUUUVJUKKKKkkKKKKkkK/PvW/TjYTFOguEcl4/TSTew91O30r9BVW5/kkWLiMUo2/Cw5U+oraPtMphmfneTOJyqo8jMq3KhzqtfmxO/bi9WfT8KPDM/nM6EMgUE7c7gX2O4JNrbVYdT/w/wAXA10Qzxjhoxc/NOR8r0s4DHvDLpVmjJIVhcrf4jnvTJw44gj8zrJiGZy5N2Pf5Vc5Zmg2DG3vVZg8nmxDFYYZJDe2ym3zY+X860vov+G/hMs2LIZxusQ3UH1Y/iPtwPejNaqCNLYVPEpc2wpARXOm6a2XfYMSF39bLf51SOhKBlAAVjva5tcAADkWvf4n2pu/iUkkeJ8Vd1aNBa1/us1797WI4qjGZ7DStywI0jm370hda2MgRjT1+NYXc/fpPmDxHmKs1iCd2S31FzUTO5QrFdTDuxQX9xfi1VeGzIPKb6tJay3sbD0P+vSrN8vMszlRpRu9yLAADSCNrml/CCNluOI6dSHXanOeJGy0ALrk3A1EAryLcne4PNQznbRSCRCCobWRe29tt7dvauGYz+DeEG/YnuN+PT/eqyKIyBrC5+6o9STYU5VXyXP2Ilq7lCitP9/Xqa1hbYctEF21FwfVX86kfI2/7TVmc20xM5Oygkk9rCrrH9PiWCJQQssaKAx4NgPK3t79vyOS9aT4mP8A9PLC0IY7sTdXsbjS1gLbX9fak/ALvx1OcQR1FVZWJJ9SWI+Jpx6DhUSNMQGKbKD2vyfj2HzpKViOKuun82MTXX4N7/53vantQjMhCzJ64m1xSB08yhkceZG3uKhdE9MDCzYmRb6HYLCD2S2sj/yNv+0Vy6by+eXS7ao4ubEEFvgDwPenNVAFhsBSdTNs2mEXnkifaKKK3NwoooqSQoooqSQoooqSQoooqSQoooqSQr4RfmvtFSSKgx+MlnxKxTYeNIJAgEkTMTeNXuWEgt970oXqeR8NA4WNJZndNTk+Ggj1a5b7EppQldxfUu9VU2WwfasY2KwLz65AY28HX5fCQbHt5gaI8mlEWFkmhd0hxEj+AfO6QsCEBG+oodLad9the1EwIxhfv6TrnmAmxuEku0UrRm8UsJssq28w06jpYb7aiDYVnmLw40C1wUFhv73Pz5rW+msOfHxMyRtDDL4elWXSWZVIaTRyt9l3AJ03qN1V0THitTIRHI25uLqxG4JHY+4qgQDgwRODxMr6fwAVllcal30KLbkXuTfgLY/OrHMMSmliAbbnSLAjue/xqRmfS+Oi/BIwtYlDcW4sAN/Xt3r5jcoxUsWmPDyi/AKWN7g8txcg3rFmXIjmmcVhiTjjjqZ9iQCbqDY+tNf8N8haaYzst4cPeRr8M6jUqD52Yntb3piyD+F8rkHFlY0H4E3Y/Phfjv8AvWknL44MK0UKBEWNgqgf4T9STTL3DGBOcF55lHD1Lixh48VLh4fAcRsdEzF1WTTY6TGAbahtepucZpKZjh4YIZQI1d/Gk0DzMQotoa5Olj8qSsPFhvsUPg/aGxixxlE/nMBKFFro3kChudrAelqZc2TBePJ9uw41tEgDspdZNjdYxY2YG+3J2oRAzGioz1LLD9K4VlVpcJCslgWVd1B9AbC4+QqwwOSYeE6ooI0b1Ci/15qP0hFImDhWXVrC8MbsFudIY+oTSD8KuKwSeoAjBhRRRVSoUUUVJIUUUVJIUUUV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WFRUXGRsaGRgYFxsgIBweHxgcFyAfHhweHCggHSElHBgXITEhJSorLi4uGh80ODMsNygtLisBCgoKDg0OGxAQGywmICQuLC81NCwyLDQsNCwsNSwsLzQsNDYwLC4sLCwsLCw0LS8sNC8sLCwsLCw0LCwsLCwsLP/AABEIAMAA1AMBIgACEQEDEQH/xAAcAAACAwEBAQEAAAAAAAAAAAAABgQFBwMCAQj/xABBEAACAQIFAgQDBgQEBQMFAAABAgMAEQQFEiExBkETIlFhcYGRFDJCobHBByNS0WLh8PEVM3KCkiSywhYlNVOi/8QAGgEAAgMBAQAAAAAAAAAAAAAAAwQAAQIFBv/EAC0RAAICAQQABQIGAwEAAAAAAAECAAMRBBIhMRMiQVFhcfAFIzKRweEUgaFS/9oADAMBAAIRAxEAPwDa6KKK5k1CiiipJCiiipJCs3XDQticeZcDJimGINmRVNh4MZ03Lixvc/OtEnmVFLOwVRySbD6ms8ObJHNiGw+ZQhZpPEZfspkKnQqW1CUDhB2rSwiMBnJl/wBPpLLl8SpiCrbqz21OoDMCl24dRZdTA7i9jXnpvLvGyyKIySKDfUynzMBISQWO/mAsTzua+9M5jhIohEuI1MxZ2aQaS7OxJO+w37e1TYshIwa4dZ2VlIZZUFtw+sXXVuvYrfcXqZk3A9e8remlWPGzxpG2Gj8NSsLW85DMGlUAlQN1U732FwK79SdXJh28KMCSa247J/1e/G1Qs+aXBpJjJ5VlnCeDCEj0Kuogk2LMSbqGO/Cge9ZvlhLF3YksxuSeSSbmrI9ZZwTmX2YZ7PLcvK1vQHSPoP3pWxnUWlrRXv8A1XP5V56jxhAEY77n4elV+UZFNiQWjXyjbUTYX9B6miKqqu5+pYBJwIyZN1/jIWF38VP6H3+jfeFa50z1FFjY9aXVh95Dyv8AcHsawhMOYm0yCze/p7GmLIXlw8iYiMbDkX+8p5BHof7Gh2MncN/jluAOY0y4aFsdjzLgpMURJHYoqnSPs8e27rY3329au+llllwCrHOUfWyksup4lEh/lnUfvqtlub2I4NeosnxBllxGGxcaJiSkmlsNrItEqCzeKt9lvx3q1yPKxho2BcyM7tJI7ADUzG5NhsB2A9qhPEE7DH7SB0CtsEguTZ5hc8m0zi5PqaYqq8hwQw8Ii1a7M7X02+/Iz2tc8arfKrDxRUZTnOIJjkmdKK+A19rEzCiiipJCiiipJCiiipJCiiipJCiiipJCqjqTPEwkWs+Zzsi35P8AYd6t6xHqzNxNj2lZrqhMaLY2spI59dVz9KsDM0o3ECfM4xc2JcSTsTzpX8I+A7fHmuuV4BZGIAJAI1MDx7W+Heviyljaw27XrnJKFJH1tS7OSMTrL+FIXG0595c9Q4YeECF3UgKAPU8VzyfPpsCwVvMhsTGTwD/T6H8qhYDGAcEg33HrU2bw9LmRb8sTbf69u3yoVbGvy9wP4ho9jbgfsSb/ABQzJJocKUa6OWYfIAWPuLkUj4fEMostj/r2qWsS4lPBLnSjeIAPcBT+q3+FV2eZUsSr4TNq9ze/5bV0FK8Ke4pTU717wJUZzOWkJPoP0p/6YzZPskSR/hFiP8Xe/wA7mqnA9FvPHG2Ik8Jje6qoJ07kXN7BuNt6rpsPHgy4Vi4JHmO1lHbb3NS0pauwHkRjTIyvuYcYjTjoUkljDrdQxZh2tbgn3NqtM+xMaLdbAAf5UjYMHEMNNrnvyPWpU2Rxy+RppFbj7o0k/A7/AJ0idOBhXbgfE6Tf+0GTNV6LzIHARMSo++ouRayuwqR9gdsUsxkvEEOlb33ItcdgLfGkPL8A0UMcW5Ea6QbW7libe5Jq2ybGyo4WMkgndTx/lRU1Vavgrxnv+p51nLMfmO+IJ0kg2tvUfD4vgH63qvzCaX8IVT/ivXnA4qSz+MqWBGjT6W3v86d/yxnBEL4JxL5duPpUhGuL0rTZ9ZtItvsCTuKtsnxFwASSTe/y/wAqyxS1dySNS6DLS1ooooMHCiiipJCiiipJCluXOsU+Iniw+HhdYSoLPMykll1cCNv1pkrPMX9lGOxn2qWWO7RaQkkqBh4e/wBw2O/rVrCIAcxpwPUaNhjPIrR6XaNkF2OtXMZVbDzXYWFhvXLAdRNJg2xJgfUGdRCu7ErIYwDYWBuBfsN+bV46EVhhytmESyMINa6WMW2ksLA86tzuRYmoWT5ouFy+WZ1Y6ZsRZQDdicQ9gPibb1eJZUc4HrLLB5xMJ1gxMKRtIjPGY5C4OjSGU3RSCNa78G/asbbDspkP4gzWB9bkk/UmtS6Vx0M0xlkmWXFutgqhtESDfQlwL72ux3Y+gAATOuMvMOLKDYTkujbcH7/zG/1FWO8QdinIxKLJ1ZCWb8R8x7fX171Nx0zKp02EjfPj9/jUrE4pUj8w202VR9L+3xqhwcrNILk7mhYLEvidfT3LSBQxyT7emf7l5EonjvYJKnIB52v8u9cRKPW3xr1hsrOtWVyu/ma1v9X4tRGySyugV42U6rE7Ot+bdr/vQj2SJ0VvVD4bn7+ZJ6Ky5TmEYt5SJAw7WMbCx/KuPWuVSYPERtIC2HLjTJ254b0N/rTh/DfAE6pyCBbQv5EkfkPrTZmGMgsY5SrAizIRe49xRlf1acW3NFzJTyJneMzG6+Xbbf8ASs9z7Ehi1uNwD/r3rXsd0bhMSCIZXiJ7Kbj/AMW/Y1Rv/BxWPmxjafRYQD9S5/St0BFOSZrUary7FGPrFL+HkilXXYOG1H3Fv8q0bp3pgPIJ5B5Buqkfeb1/6Rz71N6b/h5g8GwdVaSQC2uQ3/8A5Fl/Km2qswzlhAjVstXhiLfhx6rKva/yryWC2KgADfjavkv8qeRW4bzKfb0+u1RM0k3KAXuPpv8A3oj4FeVEqqsFsCGMzccnzfDYCqXG5+CbAXA96qc3aVSQb2v6fQfGqqbWo1FWF9gbEX9htSTqXPM7dOjrAzLOTFaiWPNP3T8wYx83IB/K9JWCyK0ZLuxkKg6dtiRcD396eumcJbzdlUKPjYft+tNVIawcxTXvW6Db6TmnVwIkZcLiWjjeRGkVUIvGxViAH1EAqe1TcV1FGvhCNXnaZdcaR2uUABLeYgAeYcnvSflWGLYfE/8A3A4YHEYq6/yrAeM/N/Nv8fhVtgeo1TB4TRFGMRLEBFGW0qqgAaix3Ef3T6m4G9WVnMZBngRkynM0xCFlDKVYqysLMrDkEf22NTqqem8EsURtKJndi8sgtZnPNgCbACwAvsAKtqwYJsZ4hRRRUmYUUV8qSTzLIFBZiAByTShm/XSoxWBNZH4mNh8gNz+VUXVnUKzyqscnlUmyhhY9tRPr6VTkaF3tHoALPYMxY30hd9uP1NHq07u+DwJTMAIx/wD1didJd2jQdlCXLb6e7bC45+NVuadbxyoI8XFc3BDR/eQ/1WbY/C4vVGmGafUysscSeXU5tY82uBu25O3rUTEoiAAuHG12KkXI9jeugNGvAYfWC8Q9ies1y+QIXU+InOsXt6gMOUPsfzqBk+HdmDsNrgjULC3re4vVt01jRBP4scii4sVPDD+k+x9e1athcnwWJjWYYeIhxf7o+fHe+1IXAISq9e+Jtcnn1mWJiYzNYAE28rHuwudv0qz6Y6NnxEqzy6oUvcsRZ29gD2I2ue1aOmAwmG3WKND2sov8u9d0zeMnuPlSwIHAjDG2zDHPEgdRY37NCscQClvKtvwgckUkPjirhEQySMC1tVgBwSzG9hf2JNNHWyavBcbr5hceux/ak7x1hxPiSHSkkYTWeAysTYntcH8qSbLXEH06nV0yhaAR2e5dZTj2ZzHJGY5FAYWbUpF7XVrDg9rXpyTMwsDSP+Dn39PrcCk3LM2WWQpF50UXaQHy6r/dG1ibbmx2q1zhD9m9jIt/kD+9qYJKoSB6QD1h3APvKjH5rLOSXYheyg2AH7/E16yjF7B4pLg8FTsbG3z71T542mIIL6pWCAKCTbliANzZQa69PTKJ5YQrKjfzIw6FfRXAB9Gsf+6lqqiw3k8xywqo2AcTQ8FP9oTzbOvf/XY+lcMTgAAbjdtif7eteMgWzn/pP6ir4i/NdGpyBg8zj2eR/LE6aBIgXuXccX9eL2qnxyNNpRyRZgxv3tuL34HetA/4fHfVoAPtVP1ZmcWEjErJqckKptqIued+w/eozDH8Qi6rBz2ZVQxpGAZJLFuBa5KjuB6e/Fc8T10sI0xwgqtxvJc/NQOfnSxhZteIlLO7GQuVJvewYd73Fv8AKqjEMfEOo8MeeTyN6H4pdsemIJt9nJ4EbcF1PhnOt8BDc+YsFXVc733Tc/OmjL8wwOPI8kbuB92WNdQHtcG4+FZ1hYQ8bkEalsfkbjmomHV4JVP6dxzsf3qhZnOOxBWrZWQexNsweCjiGmKNI1JvZFCi/rYCpFUfTeciYaCwLAXB7svG49Qdj8qvKtXDDIkhRRRWpUKpur8T4eDnYEjyEXAva+17fOrmqPrbCPLgpljtqsCL+xB/at143jPvIepkv/Dho1udQI20jm425+NcZcLGsYLMVbgKN727ncWFRzg5l8NdSMVNtmuFHNWLZd4kgO4QAtI39KLa5+J4HuRXeJ5G6CC+U4kHMJnCohUIAupQL8Nvfnk7b+lqhMtxZv1qwzR/FkeUnSG3RSPw2sAPYAWv7VW2J4ufhvVeIAORKKc8T7Hh7sAO5t771qP8MsSY8NiEcsRE2rcWtdd1HzW9v8VZngJSreJp1rGLkX7/AISe9r2vWjfw9gaXBYq+7OzC/q2m/wC4FIayzeh29Af9+IWoDcA3vPmYZodMkzeYqrMRe3AJtftxUVc9kRBJJhysexLLKraQSBcrpG29Qc0k/wDTzX//AFv/AO011weVmSNBJPI6WUlPIAbWIBIW5HzrhUONuT7zvW144Ec8KFkHhvuj7fPsR78VGk6dkQkLZ1/b3Brple8i+xufgN6aFYHgg0fYr8mIPa1RwsX8Dkz7arKP9dhVxicCrxGPgW29jyD9akk0XrYUAYizWsxzEXFZNolV3B1IGCnt5rXPxsK6DLVkkjexLx302P8AULEH1FOxry/lBIHYmshNsMdUSOuYrY3Nvs10jAaX8RPC+3uarR1Fir31D4aRUDN47xSsedLkn5E1UxZHGMMsiApIIg4dSedAbfex+FKne/O4j6TorXUowVBPzNIyHPhN5HAWS3bhvh6fCkfq3F+Ni8QjkCKMxot+5XzNYd9z+VTsjlLLDKNiyo31AP70q9VRFMxxAPeTWPgyhh/b5UdNzIQ3Yi/+GllwUHAPMuIEUDUAAd+fc3P6CqP/AIOzSyM2obFgwKm5Jvtb2qThcV6296qsRntpCq2ZSLXPI23HuL1qlO9oh9RphT+mdsMXWVYhuJUYB9+29iO1rCpuELghieDZt9rccegrxgMd+Ha3Yj61Y4fEC5tY35rTczdFZUZzkfxJWXOsGLgkUKNR0lvUMQLfmDWqVi6v4mJghHeROBx5gfyANbRWgMCca8AWsF6hRRRVwUK8soIIIuDsRWbpBAXxjS4TETuJ5bPEGvawsAQwsRXd8UDBl32yYPhjG/jSajoaUBQgkbbb/mc7Fhv2rW2F8OLHUWRyYTEFdzEQzRtbkcBfiCQPoe9cMwwUkcCq9zK41Hfhb2C7fAk/GtA6cWLEjF4cgyYdJF8LVfZWQN5Sd9IbVY+h9Kq+puiZS/iRSKYwqjSx0ldItydj+VPDUs42scH3giuzgTNFnubE3I29ePeu2FxbqCisVDG5ttftzzXXGdP4rxTZQTe1/Ej/AD81X2R/w7xkhV3McQuDqJ1nY32VTY/UUc6oKoyckQITJlFlWE8aVI4lJkc2H7k+w71umSZauFgSIEWUbni5O5P1qN0703BgwfCW7t95zyfb2HsKg5rmBdyo+6psB6+9cq63JzGqqi5wJzznJopHLxSKrH7ykbH39v0rhhOn5v8ABb11X/SqXB57NIupMNdSSATOovZivGj2plyvMCuksLXtqW97fPvalTSmczoF7VTaDn6zh1flqxZbiR98lRfbnzrsBVOuGiixGEePAtgf5qhpyEAYEEeGRGxvrJA81gD72p2z/LftOHkh16NYA1WvbcHi4vxVY3Ts0pQYnFeLGjq/hrCqBipuuo6mJAIBsLcU0uAMRIWZHJkbqXBv9rwcjSsV+0qEjAAVf5T3J7sxIO/YG1u9cOpMnknxZdsFHio0iUJ4sgUaizM9vKxJsEHAHvTHmmW+M0DatPgyiTi+qystudvvc+1RcflExmaWDEmIuoV1ZPEXa9ioLDQ2/O4O21QGZV+p5ynM4VwAmijKRRox8IWuugkMnpcMrD0qXic1VcK2JKkqIvF0i17adVvS9qizZOIsBJh4rn+VIATyzMGYk+5ZifnVDjs9w75QVWVC74fwhHqGsyFNGjTe+rVtapjMgUE8e895jl+pGA2EieUkdmX49r1TJkOIMYhfEJ4ekKQkJDFQLW1Fza4HNq0C6RwJ4trKqg39QANvelvEZ5GG8sBI/wATkflY0uzpX2Y7S1lg4GZLynLrsoAsq2+g4H5CqX+KORE6MXGLlBpkA508hvkdj7H2pnyTP4pbIB4bdlPB+B71dEVutlIysC9tlVoYjBExHL8GzbkEC29VGY5EBLdWsObW434rXsx6W3LQm1+UP/xP7UhZ5ls6mxw821xcRkj6reh1NathHpMarV2WneYqYaQo5BNt7UxYXEEkE+hufzqEnT0858sE19t9BXj3awp2yPoBm3xRCr3jU7n2Ldh7D8qYcZIMa0+vXYdw5/mcP4aZS0szYxwQguIr9ydifgBt73rTKR48fJ4uJjGNhwiQSCOONo4/uiJHvuwNrsR8qs8JjsVPhIJBohZ7mWQjZUF/OiN/VYEXOwN96thOfsI5J+zzGWilvIM4lkWTYYhUkKJMgAEihVN7XtsSykjY6flRVYlFSJ4iyPGRvMYcVCiSyNJZsOzEFrd/FAPHpXeDIJYYYkw89mjLFvEW6ylzqbUoII8xuLHamCqzqTNPs2Glm5Kr5Qe7HYD6kVeSZZcxSzHqFcAzwq3j4yZvElYLZUOkKPLc2AVRYX9zzvRZ9mEjKpkuxPdgCONxY/dNI6Tu0pdmu5JLMT3J3N6uMdI7JG3mJCkG443+tVbX5hMKPEOM4J/aelW7FySLD5ADvUv/AIlLC6tE7Iw50nY+lxwdvWqczOoGoFQRbfa/+9dYMUoVtRva35bbVCpzmau0wSrduGfj79pqfSHWYxJ8GYBJvwkcPt29Dsdv9qrsTIVkZTyGI/OkbIMsnxDP4Gxju4kvbdd1A2uTsK0iDCfb8PHiFskxGmRTwWXYg24Nxz6WoWppfbuWG/D7lU4s9YhZRioBEA+LaNrvdRKAB527W+fzpwwkwcLobUDaxve/ob1zHT+JBt4XzutqvMny1YCHlYFxwq7hfj7/AKUuGZ26I+s6VjVquQQfpGVBYAe1Rc4zFcPC8zglUFyF5O4G1z710gxiObBt/Sqfr3/8fiLc6R/71pwcmcgDzYM+r1QoKCaCeBXYIryKNOptlBKsbXOwv3obqceJKiYbESeE+hmRVIuAG2u4PBHaoz5DiZwi4nExtCrI5jjgKFihDqC5kbbUAdhvaoGUYbFNPjvAniiX7Sbh4C5v4ab3Ei/S1bwJvav3mNeU5lHiIhLGSVJIsRYgg6SCDuCCCLV7GAi1+J4aeJ/XoXV/5WvUfIcqGGi8PWXYszu5FtTuxZjYcC52HparGs/SDPfEWuo5Cz6eyj8zvSHHm0ayTpLKAVlIUG+y2HoPc1o2d4Y6tXY7fOlfL8C8bTluHlLrY9iAN/pS7oDnM6WnswoxKHKJzIJHDXtK2g+gBFrVq+WYjxIo3PLKCfjbes+yvLXBkBFzJM7LbfZjtepPX2e/Zoo8HEfOVGs/4eLe2o3PwHvVU1/mHHUzrnBRc9yZ1J14sV0wyiV9xrJ8oI9P6j9BSivVGKlDGTEsh7KgsPS1xVPhXHl8nlC3Lt3J7L2A/tUbBEPJo4ux79v9d6adSBFtL4e7z85yMfPp8RtyjOcWpRfHlcuWsTYqAP6rgk/UU54TqlVcRz2W4v4nCn4j8P1pOGEMJFm8vF+w715zDLpMQWkRrWB77E253+FY8RSmc4MoU2K35gJHxGGPDNHiMWz5e2JEswdHAhI0+FGtruwI3VqlZVhcVhcNGPCWRTJIZIAbskbklVQsQraLgEdxxxY1X8L8+ZteFka5W5S/IA5X5dvnWhVsn0g/Ez6TO8X0ri8RJJLBIcBGzbRdzZQC5CHSpNuATwPWitEoqbjNeM3x+0KTv4pi+CA9ZFv+Zpxqi61yw4jByoou4GpR6ld7fPiqXuAPUxvJY9L7gAngne3bbbftU7M8RGQEY6jqK2PIPb5dv9qX4sVotztazf25ro2JU78m9/n61bVkvunSqqSygKrAGXKxIU0XuCLaTt8vSqmTAiNBoubE3v3H+r0HF3Hx2rrhcVpbQRcNxe1vS3+vWooZYhdp/Czzkjv25EYOguo0hn0EeRgFBtuO/Hu21a3lkEaJaJUVL3sgAG+99tt6xXLMi1Yhd1VCLkmwCkDa9+Re21bXlkRWJQebC+9+1ubC/wBKKzgpxApOeb4rQoA2LfpSVmmbSrMsUUSyFkLktIUsAwX+k35po6mUgI3bcUg5ohfFxgSPHaF90tf767bg0mXAbBnV01YKAyzwObO0jRyR+HIoVtn1AgkgENYdwe1OmWzLiISsgDfhYEXB7jb6fSs+w2HWMs2pndrAu5ubDgcAAewHem3pycpAzn8TeX5CxP1vQ0tBswITU0/l59YzAVzhw6oWKqFLHUxAtc2tc+psBSVnGfxowEsuliLgb8cdhXLLOowSTDJrA5G9vz/ais+3kjiKrpWI4MesVOEUse350pZlnDFgDJp1EhVBte25t67CrfHYsSxI68G/yI2t8t6SOpy4mwxjUM+qSwY2B/lN3sajDd0YTT1gdjmTYs+ZHZBIHK7tGxvsfUcimnL4IsRGJF1Lflb8HuKz7JgpgBBuxLGQkWOu/muO1j29LU5dCE/zR2up+e/+VLVsVt2ekZ1NY8LxF4IjDhcCke6jf1PNY31U5lzDEM3CsVHp5QF/YmturLOs8vSPESsbjUfE+o3/ADBpzeK+cTm11Ne2Af3ifhsQWBjXTpAvv2F7fOvIwtpFYGwuPrejJY45GY3Ia5I54Pwq5iykatfiXtvp5vb/AHottgUeaDoqZ3wnM44/HlRYWuSNvbv/AK96lYjM5Bpj8yq23O2/Y1X4x45pkWzKQm9jw1+CRte3arBirEg+UoBpYDc/GgrQv+49d+IFl2Y+D/UndLHTi0IUEgi7el9vnzWtVmvR+EEkqNr82x0j0Bv8+BWlViticxWxFUAA5hRRRRYGFFFFSSZb/EDoVtTYjDqzKxu8a7lfVlXgg+nP7ZtiIN/Lta9+1by3UMzSzRw4UyiFwjN4qrclA+wI9GFVecLgsVDFMcMXlmfw1UWR9Y1agzA2GnQ1zvxtejK5HchqbsTGo42AO+/+vepeW4kkamHB9vyNaXk3RWDmMisk0ckTBXjMgNrjUCGA3BB9vhVd1fPh8uZIMJColIJaZvMU9ApN7MTvftb32jNu4xDUZzscnB9AfWS+lctJcS4nyqN0iP3ieQW9B7Hc/q6Zlnqwo0jr5VHrvfsALd6zPIuoCbBm83G53/zvR1pnuoLFe6rubd29PkP1olWnQibtr2vgjEcsL1vhcQDHIrx3/qsR8iDXjEdPSN5oXWRDwb2P9qyGLH78cU49NdTSROCCWB5W+zVV+hSweXuSq56v0RuwPSUjMDMwVfRdyfnwPzq3zeMJoVRZQLAVZ5fjFmjWRDdWH09QfcGvGZ4PxFsPvDj+1IrStecdzR1L2OC/UzfMXl+2jwtF/A31luPE9q6iWWx8XRftoLH63rvnWUKX1SCRHA03V2Xa9+x33rhleRu7ERayDyzszAfMn9KXuYEYHf0nTqwBuJ4jN0rCZMO4P9Z0/GwqDmeXDxEZwQ0ZJX03UqfjsabcswSwxLGvbk+p5J+tSGUHkA/GmEQhAD3OY2p/MZh0TM6iyq8rmMEtJbUBxcbardj6mnHLMMmEh/mOq3N2Ymwv6C/oKretOqUwEVlAMrfdTgDtqa3b27/nWRZpjcTLJ40kjSFhex/D7BeAPgK1XRzuJ5g9Rqy67R1Nmm6xwim3i391ViPqBVd1lgFx2GJhI8UA6QwK6gR92549R8PessyJjJOus3Cm9vcf2rRssxiqSCdj+tZusNZAiqXEHmImRHw4pVmARkYqE4e/cEexsKmjER6dYYW9CdxTPmGVpiZ2DxgKqj+Yr2drgEEC24AuLG9/UVFxv8OXF3imiK221grYfK4/StM63gDr9o7pbRSS/rj5i1ltnKC5ud229/1uatsdlZjkTe/F/W/Ye/pVjlnQjlxbFR2A8wXzfMC4t8ae8FlkcIBYlmH43I2PG3YXqirizjqatemxM4w0rukci8BTI4/mOOP6Rzb4nv8AKmKiitxOFFFFXJCiiipJM7E2HGKx4mxzYY+MPKsypceCnmsRe/Iv7VygmDYTCJIwjw32l1GIA0kquoxuG/AXOxfv/wB1aI2HQm5VSfWwr26AixAIPIPFa3QviCK3STqsuMWJ/GhVlbxidRLlTqQv+PSAnwvasn6hilM0n2i6ylixv78W9V7Ct1zRCuGlEQCsI30AC1jpNrD40nZJ1Xh8ZGBJEpmA/wCUQpLE2/5Zaw+XIotR5yINmyZkUkzKbEb8gjv/AGry+IeTfb607dZ5doKhsKkBe7DTIzbA2IK7KORxSlhsuDSaQQp7HsfY+1qOHx8TL3seCZ5wOEZ2VFF2J/3N6c8s6eEeks5LDfyiw/uarMTgBhJUTVdwqs5HqSTYewFt+9XME5O99/WiIDtyDHNHUG/V3Hjo+QguhJIPmF/of2q6zPNIoFDSuFBNgO5PoB3pSwWex4eB5iLuqkBb/eN9h7e59AaQcwxGInkMzs12NuePZRfYAE/n60tYm5iTF9R5HKgR1zD+JXnaOLD3t3kcC/wUA/rUCH+KkgPnwyEDkK7A/mppchyXS2otexuAR7X3rvCFMl7LqBubi5G3Y9uKX8SvOBDJprtuds0jIetcPidK3MTtwr23PoGGxpjdrAk8DesHzKCMzE8XuCL/AIgPQW523v34p26Vz92w0kEj630SeGTzYLfSSdzsRa9W2PSDal1XcZn3VLT4jFySOpbU3lA3AX8I248oH51YYfLmZwz7KvA9T+wqV0bgTK7twvHO5J359v3pvxfT66SUJ1Dse/8Aah3WkHb7RI7j1E3GQKhV1Fm4uO4968tjW9hULNs2BfSgB0feb3/pHqb/AKVWxYxl8zG4Pa9va/tUWksMkSgOOYw4XHv4pLMbPuxvyexNqcJ8wMuWYxWINoXIPtp/Ok6fD6YllOyso+Z+fwq56MAxSSYbUQksUmogC4B0qCN/Unb3FY2ecOIas7WGZPxECJ9lcYH7IFkiLYkCPYbC1o9yHvpN9he5rr1pmSYjUvioseHljGnWLySiVQ1xe+mMX+LX/pq/bpl3CpPipJYlKnw9CKG0kEBiBci4BtcXtUvOOnIJ0KlEUllYuI1ubOHO9u9rH4mmMjMa3jIMto5AwBUgg7gg3BHsa9V5jQKAFAAGwAFgB7CvVYgYUUUVJUKKKKkkKKKKkkK/PvW/TjYTFOguEcl4/TSTew91O30r9BVW5/kkWLiMUo2/Cw5U+oraPtMphmfneTOJyqo8jMq3KhzqtfmxO/bi9WfT8KPDM/nM6EMgUE7c7gX2O4JNrbVYdT/w/wAXA10Qzxjhoxc/NOR8r0s4DHvDLpVmjJIVhcrf4jnvTJw44gj8zrJiGZy5N2Pf5Vc5Zmg2DG3vVZg8nmxDFYYZJDe2ym3zY+X860vov+G/hMs2LIZxusQ3UH1Y/iPtwPejNaqCNLYVPEpc2wpARXOm6a2XfYMSF39bLf51SOhKBlAAVjva5tcAADkWvf4n2pu/iUkkeJ8Vd1aNBa1/us1797WI4qjGZ7DStywI0jm370hda2MgRjT1+NYXc/fpPmDxHmKs1iCd2S31FzUTO5QrFdTDuxQX9xfi1VeGzIPKb6tJay3sbD0P+vSrN8vMszlRpRu9yLAADSCNrml/CCNluOI6dSHXanOeJGy0ALrk3A1EAryLcne4PNQznbRSCRCCobWRe29tt7dvauGYz+DeEG/YnuN+PT/eqyKIyBrC5+6o9STYU5VXyXP2Ilq7lCitP9/Xqa1hbYctEF21FwfVX86kfI2/7TVmc20xM5Oygkk9rCrrH9PiWCJQQssaKAx4NgPK3t79vyOS9aT4mP8A9PLC0IY7sTdXsbjS1gLbX9fak/ALvx1OcQR1FVZWJJ9SWI+Jpx6DhUSNMQGKbKD2vyfj2HzpKViOKuun82MTXX4N7/53vantQjMhCzJ64m1xSB08yhkceZG3uKhdE9MDCzYmRb6HYLCD2S2sj/yNv+0Vy6by+eXS7ao4ubEEFvgDwPenNVAFhsBSdTNs2mEXnkifaKKK3NwoooqSQoooqSQoooqSQoooqSQoooqSQr4RfmvtFSSKgx+MlnxKxTYeNIJAgEkTMTeNXuWEgt970oXqeR8NA4WNJZndNTk+Ggj1a5b7EppQldxfUu9VU2WwfasY2KwLz65AY28HX5fCQbHt5gaI8mlEWFkmhd0hxEj+AfO6QsCEBG+oodLad9the1EwIxhfv6TrnmAmxuEku0UrRm8UsJssq28w06jpYb7aiDYVnmLw40C1wUFhv73Pz5rW+msOfHxMyRtDDL4elWXSWZVIaTRyt9l3AJ03qN1V0THitTIRHI25uLqxG4JHY+4qgQDgwRODxMr6fwAVllcal30KLbkXuTfgLY/OrHMMSmliAbbnSLAjue/xqRmfS+Oi/BIwtYlDcW4sAN/Xt3r5jcoxUsWmPDyi/AKWN7g8txcg3rFmXIjmmcVhiTjjjqZ9iQCbqDY+tNf8N8haaYzst4cPeRr8M6jUqD52Yntb3piyD+F8rkHFlY0H4E3Y/Phfjv8AvWknL44MK0UKBEWNgqgf4T9STTL3DGBOcF55lHD1Lixh48VLh4fAcRsdEzF1WTTY6TGAbahtepucZpKZjh4YIZQI1d/Gk0DzMQotoa5Olj8qSsPFhvsUPg/aGxixxlE/nMBKFFro3kChudrAelqZc2TBePJ9uw41tEgDspdZNjdYxY2YG+3J2oRAzGioz1LLD9K4VlVpcJCslgWVd1B9AbC4+QqwwOSYeE6ooI0b1Ci/15qP0hFImDhWXVrC8MbsFudIY+oTSD8KuKwSeoAjBhRRRVSoUUUVJIUUUVJIUUUVJ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e-pitanie.ru/pic/vitamini/vita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369086" cy="39420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772400" cy="1199704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Вітамін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органічна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речовина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утворюється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тваринному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організмі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надходить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їжею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дуже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незначних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кількостях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але абсолютно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необхідне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для нормального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обміну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речовин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життєдіяльності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Багато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є коферментами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попередниками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коферментів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складі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вони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беруть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участь 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ферментативних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реакціях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Зазвичай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першоджерелом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вітамінів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служать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харчові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рослини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деякі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нижчі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мікроорганізми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 descr="http://dukana.ru/dieta-dukana/2012/05/vita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857750" cy="364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oblepiha.com/uploads/posts/2011-01/129544844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6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                  Роботу </a:t>
            </a:r>
          </a:p>
          <a:p>
            <a:pPr marL="0" indent="0">
              <a:buNone/>
            </a:pP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    виконав учень 11 класу</a:t>
            </a:r>
          </a:p>
          <a:p>
            <a:pPr marL="0" indent="0">
              <a:buNone/>
            </a:pP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uk-UA" sz="5400" dirty="0" err="1" smtClean="0">
                <a:solidFill>
                  <a:schemeClr val="accent4">
                    <a:lumMod val="50000"/>
                  </a:schemeClr>
                </a:solidFill>
              </a:rPr>
              <a:t>Кузніцов</a:t>
            </a: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 Євген 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20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груп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вітамінів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відрізняються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своїм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фізіологічною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дією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Розрізняють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водорозчинні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B1, B2, B6, B12, PP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та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C)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жиророзчинні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A, D, E, K).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Виділяють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групу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вітаміноподібна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схожими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фізіологічними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функціями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До таких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відносять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флавоноїди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холін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інозит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інозитол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3074" name="Picture 2" descr="http://2.bp.blogspot.com/-qnRnaUjW6tU/T65gfpLJvUI/AAAAAAAAA8k/XzEYHAVKfQE/s1600/%25D0%25A1%25D0%25B8%25D0%25BD%25D1%2582%25D0%25B5%25D1%2582%25D0%25B8%25D1%2587%25D0%25B5%25D1%2581%25D0%25BA%25D0%25B8%25D0%25B5%2B%25D0%25B2%25D0%25B8%25D1%2582%25D0%25B0%25D0%25BC%25D0%25B8%25D0%25BD%25D1%258B%2B%25D0%25BE%25D0%25BF%25D0%25B0%25D1%2581%25D0%25BD%25D1%258B%2B%25D0%25B4%25D0%25BB%25D1%258F%2B%25D0%25B7%25D0%25B4%25D0%25BE%25D1%2580%25D0%25BE%25D0%25B2%25D1%258C%25D1%25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6336704" cy="33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irecommend.ru/sites/default/files/product-images/3866/vitrum_bab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709"/>
            <a:ext cx="2664296" cy="253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03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5328592" cy="698477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мають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винятково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високу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біологічну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активність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потрібні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організму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досить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невеликих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кількостях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—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декількох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мікрограмів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декількох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десятків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міліграмів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у день. На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відміну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інших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харчових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речовин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не є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пластичним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матеріалом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джерелом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енергії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приймають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участь в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обміні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речовин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головним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чином як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біокаталізатори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Майже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всі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водорозчинні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жиророзчинний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К </a:t>
            </a:r>
            <a:r>
              <a:rPr lang="ru-RU" sz="2600" b="1" dirty="0" err="1">
                <a:solidFill>
                  <a:schemeClr val="accent4">
                    <a:lumMod val="75000"/>
                  </a:schemeClr>
                </a:solidFill>
              </a:rPr>
              <a:t>є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коферментами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кофакторами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біохімічних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реакцій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А, Д, Є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здатні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регулювати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роботу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генетичного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апарата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клітини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Крім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того, кожному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властива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специфічна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функція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організмі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 Все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робить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незаміннимими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життєдіяльності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</a:rPr>
              <a:t>клітин.Соціально-економічні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умови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змінилися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, з особливою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гостротою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підкреслили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виняткову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роль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вітамінологічних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знань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досвіду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житті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людей.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Індустріалізація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спричинила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за собою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збільшення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частки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рафінованих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консервованих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продуктів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харчуванні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володіють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меншою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вітамінною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цінністю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Наприклад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, при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виготовленні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борошна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вищих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сортів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втрачається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висівками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до 80—90 %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всіх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4">
                    <a:lumMod val="75000"/>
                  </a:schemeClr>
                </a:solidFill>
              </a:rPr>
              <a:t>вітамінів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5292080" y="1556791"/>
            <a:ext cx="3708920" cy="337595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0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73" y="3068960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ru-RU" dirty="0" err="1">
                <a:solidFill>
                  <a:srgbClr val="0070C0"/>
                </a:solidFill>
              </a:rPr>
              <a:t>відміну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наших </a:t>
            </a:r>
            <a:r>
              <a:rPr lang="ru-RU" dirty="0" err="1">
                <a:solidFill>
                  <a:srgbClr val="0070C0"/>
                </a:solidFill>
              </a:rPr>
              <a:t>предків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сучасної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людини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різко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знизилися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енерговитрати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, в свою </a:t>
            </a:r>
            <a:r>
              <a:rPr lang="ru-RU" dirty="0" err="1">
                <a:solidFill>
                  <a:srgbClr val="0070C0"/>
                </a:solidFill>
              </a:rPr>
              <a:t>чергу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призвело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зменшення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обсягу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споживаної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їжі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отримати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необхідну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добову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кількість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вітамінів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цей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обсяг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повинний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значним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Наприклад</a:t>
            </a:r>
            <a:r>
              <a:rPr lang="ru-RU" dirty="0">
                <a:solidFill>
                  <a:srgbClr val="0070C0"/>
                </a:solidFill>
              </a:rPr>
              <a:t>, для </a:t>
            </a:r>
            <a:r>
              <a:rPr lang="ru-RU" dirty="0" err="1">
                <a:solidFill>
                  <a:srgbClr val="0070C0"/>
                </a:solidFill>
              </a:rPr>
              <a:t>задоволення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добової</a:t>
            </a:r>
            <a:r>
              <a:rPr lang="ru-RU" dirty="0">
                <a:solidFill>
                  <a:srgbClr val="0070C0"/>
                </a:solidFill>
              </a:rPr>
              <a:t> потреби </a:t>
            </a:r>
            <a:r>
              <a:rPr lang="ru-RU" dirty="0" err="1">
                <a:solidFill>
                  <a:srgbClr val="0070C0"/>
                </a:solidFill>
              </a:rPr>
              <a:t>організму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вітаміні</a:t>
            </a:r>
            <a:r>
              <a:rPr lang="ru-RU" dirty="0">
                <a:solidFill>
                  <a:srgbClr val="0070C0"/>
                </a:solidFill>
              </a:rPr>
              <a:t> В1 </a:t>
            </a:r>
            <a:r>
              <a:rPr lang="ru-RU" dirty="0" err="1">
                <a:solidFill>
                  <a:srgbClr val="0070C0"/>
                </a:solidFill>
              </a:rPr>
              <a:t>потрібно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з’їдати</a:t>
            </a:r>
            <a:r>
              <a:rPr lang="ru-RU" dirty="0">
                <a:solidFill>
                  <a:srgbClr val="0070C0"/>
                </a:solidFill>
              </a:rPr>
              <a:t> більш1 </a:t>
            </a:r>
            <a:r>
              <a:rPr lang="ru-RU" dirty="0" err="1">
                <a:solidFill>
                  <a:srgbClr val="0070C0"/>
                </a:solidFill>
              </a:rPr>
              <a:t>кгжитнього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хліба</a:t>
            </a:r>
            <a:r>
              <a:rPr lang="ru-RU" dirty="0">
                <a:solidFill>
                  <a:srgbClr val="0070C0"/>
                </a:solidFill>
              </a:rPr>
              <a:t> в день.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Викладене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пояснює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чому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дефіцит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вітамінів</a:t>
            </a:r>
            <a:r>
              <a:rPr lang="ru-RU" dirty="0">
                <a:solidFill>
                  <a:srgbClr val="0070C0"/>
                </a:solidFill>
              </a:rPr>
              <a:t> став </a:t>
            </a:r>
            <a:r>
              <a:rPr lang="ru-RU" dirty="0" err="1">
                <a:solidFill>
                  <a:srgbClr val="0070C0"/>
                </a:solidFill>
              </a:rPr>
              <a:t>масовим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явищем</a:t>
            </a:r>
            <a:r>
              <a:rPr lang="ru-RU" dirty="0">
                <a:solidFill>
                  <a:srgbClr val="0070C0"/>
                </a:solidFill>
              </a:rPr>
              <a:t>. До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шкідливий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популярних</a:t>
            </a:r>
            <a:r>
              <a:rPr lang="ru-RU" dirty="0">
                <a:solidFill>
                  <a:srgbClr val="0070C0"/>
                </a:solidFill>
              </a:rPr>
              <a:t> процедур </a:t>
            </a:r>
            <a:r>
              <a:rPr lang="ru-RU" dirty="0" err="1">
                <a:solidFill>
                  <a:srgbClr val="0070C0"/>
                </a:solidFill>
              </a:rPr>
              <a:t>голодування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вегетаріанства</a:t>
            </a:r>
            <a:r>
              <a:rPr lang="ru-RU" dirty="0">
                <a:solidFill>
                  <a:srgbClr val="0070C0"/>
                </a:solidFill>
              </a:rPr>
              <a:t> й </a:t>
            </a:r>
            <a:r>
              <a:rPr lang="ru-RU" dirty="0" err="1">
                <a:solidFill>
                  <a:srgbClr val="0070C0"/>
                </a:solidFill>
              </a:rPr>
              <a:t>інших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дієт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Найважливішою</a:t>
            </a:r>
            <a:r>
              <a:rPr lang="ru-RU" dirty="0">
                <a:solidFill>
                  <a:srgbClr val="0070C0"/>
                </a:solidFill>
              </a:rPr>
              <a:t> причиною </a:t>
            </a:r>
            <a:r>
              <a:rPr lang="ru-RU" dirty="0" err="1">
                <a:solidFill>
                  <a:srgbClr val="0070C0"/>
                </a:solidFill>
              </a:rPr>
              <a:t>дефіциту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вітамінів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залишається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невисокий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прожитковий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мінімум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частини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населення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країни</a:t>
            </a:r>
            <a:r>
              <a:rPr lang="ru-RU" dirty="0">
                <a:solidFill>
                  <a:srgbClr val="0070C0"/>
                </a:solidFill>
              </a:rPr>
              <a:t>, через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страждає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харчування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6" descr="700px-AminoAcidball_rus_svg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0062"/>
            <a:ext cx="6408712" cy="311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DRg-V1PoLOIJ_q8M46pXVJBFtSrV-lxHI1kUBKTM8ZO6sDa_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143125" cy="2950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436" y="160337"/>
            <a:ext cx="882047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err="1">
                <a:solidFill>
                  <a:srgbClr val="0070C0"/>
                </a:solidFill>
              </a:rPr>
              <a:t>Водорозчинні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вітаміни</a:t>
            </a:r>
            <a:r>
              <a:rPr lang="ru-RU" sz="2000" dirty="0">
                <a:solidFill>
                  <a:srgbClr val="0070C0"/>
                </a:solidFill>
              </a:rPr>
              <a:t> в тканинах не </a:t>
            </a:r>
            <a:r>
              <a:rPr lang="ru-RU" sz="2000" dirty="0" err="1">
                <a:solidFill>
                  <a:srgbClr val="0070C0"/>
                </a:solidFill>
              </a:rPr>
              <a:t>накопичуються</a:t>
            </a:r>
            <a:r>
              <a:rPr lang="ru-RU" sz="2000" dirty="0">
                <a:solidFill>
                  <a:srgbClr val="0070C0"/>
                </a:solidFill>
              </a:rPr>
              <a:t> (за </a:t>
            </a:r>
            <a:r>
              <a:rPr lang="ru-RU" sz="2000" dirty="0" err="1">
                <a:solidFill>
                  <a:srgbClr val="0070C0"/>
                </a:solidFill>
              </a:rPr>
              <a:t>винятком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b="1" i="1" dirty="0" err="1">
                <a:solidFill>
                  <a:srgbClr val="0070C0"/>
                </a:solidFill>
              </a:rPr>
              <a:t>вітаміну</a:t>
            </a:r>
            <a:r>
              <a:rPr lang="ru-RU" sz="2000" b="1" i="1" dirty="0">
                <a:solidFill>
                  <a:srgbClr val="0070C0"/>
                </a:solidFill>
              </a:rPr>
              <a:t> В12</a:t>
            </a:r>
            <a:r>
              <a:rPr lang="ru-RU" sz="2000" dirty="0">
                <a:solidFill>
                  <a:srgbClr val="0070C0"/>
                </a:solidFill>
              </a:rPr>
              <a:t>) і тому </a:t>
            </a:r>
            <a:r>
              <a:rPr lang="ru-RU" sz="2000" dirty="0" err="1">
                <a:solidFill>
                  <a:srgbClr val="0070C0"/>
                </a:solidFill>
              </a:rPr>
              <a:t>повинні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надходити</a:t>
            </a:r>
            <a:r>
              <a:rPr lang="ru-RU" sz="2000" dirty="0">
                <a:solidFill>
                  <a:srgbClr val="0070C0"/>
                </a:solidFill>
              </a:rPr>
              <a:t> в </a:t>
            </a:r>
            <a:r>
              <a:rPr lang="ru-RU" sz="2000" dirty="0" err="1">
                <a:solidFill>
                  <a:srgbClr val="0070C0"/>
                </a:solidFill>
              </a:rPr>
              <a:t>організм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щодня</a:t>
            </a:r>
            <a:r>
              <a:rPr lang="ru-RU" sz="2000" dirty="0">
                <a:solidFill>
                  <a:srgbClr val="0070C0"/>
                </a:solidFill>
              </a:rPr>
              <a:t>. В </a:t>
            </a:r>
            <a:r>
              <a:rPr lang="ru-RU" sz="2000" dirty="0" err="1">
                <a:solidFill>
                  <a:srgbClr val="0070C0"/>
                </a:solidFill>
              </a:rPr>
              <a:t>організмі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більшість</a:t>
            </a:r>
            <a:r>
              <a:rPr lang="ru-RU" sz="2000" dirty="0">
                <a:solidFill>
                  <a:srgbClr val="0070C0"/>
                </a:solidFill>
              </a:rPr>
              <a:t> з них </a:t>
            </a:r>
            <a:r>
              <a:rPr lang="ru-RU" sz="2000" dirty="0" err="1">
                <a:solidFill>
                  <a:srgbClr val="0070C0"/>
                </a:solidFill>
              </a:rPr>
              <a:t>активується</a:t>
            </a:r>
            <a:r>
              <a:rPr lang="ru-RU" sz="2000" dirty="0">
                <a:solidFill>
                  <a:srgbClr val="0070C0"/>
                </a:solidFill>
              </a:rPr>
              <a:t> шляхом </a:t>
            </a:r>
            <a:r>
              <a:rPr lang="ru-RU" sz="2000" dirty="0" err="1">
                <a:solidFill>
                  <a:srgbClr val="0070C0"/>
                </a:solidFill>
              </a:rPr>
              <a:t>фосфорилювання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Активні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форми</a:t>
            </a:r>
            <a:r>
              <a:rPr lang="ru-RU" sz="2000" dirty="0">
                <a:solidFill>
                  <a:srgbClr val="0070C0"/>
                </a:solidFill>
              </a:rPr>
              <a:t> як </a:t>
            </a:r>
            <a:r>
              <a:rPr lang="ru-RU" sz="2000" dirty="0" err="1">
                <a:solidFill>
                  <a:srgbClr val="0070C0"/>
                </a:solidFill>
              </a:rPr>
              <a:t>коферменти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приймають</a:t>
            </a:r>
            <a:r>
              <a:rPr lang="ru-RU" sz="2000" dirty="0">
                <a:solidFill>
                  <a:srgbClr val="0070C0"/>
                </a:solidFill>
              </a:rPr>
              <a:t> участь у </a:t>
            </a:r>
            <a:r>
              <a:rPr lang="ru-RU" sz="2000" dirty="0" err="1">
                <a:solidFill>
                  <a:srgbClr val="0070C0"/>
                </a:solidFill>
              </a:rPr>
              <a:t>реакціях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метаболізму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000" dirty="0" err="1" smtClean="0">
                <a:solidFill>
                  <a:srgbClr val="0070C0"/>
                </a:solidFill>
              </a:rPr>
              <a:t>Жиророзчинні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вітаміни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здатні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накопичуватися</a:t>
            </a:r>
            <a:r>
              <a:rPr lang="ru-RU" sz="2000" dirty="0">
                <a:solidFill>
                  <a:srgbClr val="0070C0"/>
                </a:solidFill>
              </a:rPr>
              <a:t> в тканинах. </a:t>
            </a:r>
            <a:r>
              <a:rPr lang="ru-RU" sz="2000" dirty="0" err="1">
                <a:solidFill>
                  <a:srgbClr val="0070C0"/>
                </a:solidFill>
              </a:rPr>
              <a:t>Їх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недостатність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зустрічається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рідше</a:t>
            </a:r>
            <a:r>
              <a:rPr lang="ru-RU" sz="2000" dirty="0">
                <a:solidFill>
                  <a:srgbClr val="0070C0"/>
                </a:solidFill>
              </a:rPr>
              <a:t>. При </a:t>
            </a:r>
            <a:r>
              <a:rPr lang="ru-RU" sz="2000" dirty="0" err="1">
                <a:solidFill>
                  <a:srgbClr val="0070C0"/>
                </a:solidFill>
              </a:rPr>
              <a:t>передозуванні</a:t>
            </a:r>
            <a:r>
              <a:rPr lang="ru-RU" sz="2000" b="1" i="1" dirty="0" err="1">
                <a:solidFill>
                  <a:srgbClr val="0070C0"/>
                </a:solidFill>
              </a:rPr>
              <a:t>вітаміни</a:t>
            </a:r>
            <a:r>
              <a:rPr lang="ru-RU" sz="2000" b="1" i="1" dirty="0">
                <a:solidFill>
                  <a:srgbClr val="0070C0"/>
                </a:solidFill>
              </a:rPr>
              <a:t> </a:t>
            </a:r>
            <a:r>
              <a:rPr lang="ru-RU" sz="2000" dirty="0">
                <a:solidFill>
                  <a:srgbClr val="0070C0"/>
                </a:solidFill>
              </a:rPr>
              <a:t>А і Д </a:t>
            </a:r>
            <a:r>
              <a:rPr lang="ru-RU" sz="2000" dirty="0" err="1">
                <a:solidFill>
                  <a:srgbClr val="0070C0"/>
                </a:solidFill>
              </a:rPr>
              <a:t>виявляють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токсичність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Виконуючи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функцію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індукторів</a:t>
            </a:r>
            <a:r>
              <a:rPr lang="ru-RU" sz="2000" dirty="0">
                <a:solidFill>
                  <a:srgbClr val="0070C0"/>
                </a:solidFill>
              </a:rPr>
              <a:t> синтезу </a:t>
            </a:r>
            <a:r>
              <a:rPr lang="ru-RU" sz="2000" dirty="0" err="1">
                <a:solidFill>
                  <a:srgbClr val="0070C0"/>
                </a:solidFill>
              </a:rPr>
              <a:t>білків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жиророзчинні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вітаміни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уподібнюються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стероїдним</a:t>
            </a:r>
            <a:r>
              <a:rPr lang="ru-RU" sz="2000" dirty="0">
                <a:solidFill>
                  <a:srgbClr val="0070C0"/>
                </a:solidFill>
              </a:rPr>
              <a:t> гормонам. </a:t>
            </a:r>
            <a:r>
              <a:rPr lang="ru-RU" sz="2000" dirty="0" err="1">
                <a:solidFill>
                  <a:srgbClr val="0070C0"/>
                </a:solidFill>
              </a:rPr>
              <a:t>Всі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жиророзчинні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вітаміни</a:t>
            </a:r>
            <a:r>
              <a:rPr lang="ru-RU" sz="2000" dirty="0">
                <a:solidFill>
                  <a:srgbClr val="0070C0"/>
                </a:solidFill>
              </a:rPr>
              <a:t> є </a:t>
            </a:r>
            <a:r>
              <a:rPr lang="ru-RU" sz="2000" dirty="0" err="1">
                <a:solidFill>
                  <a:srgbClr val="0070C0"/>
                </a:solidFill>
              </a:rPr>
              <a:t>структурними</a:t>
            </a:r>
            <a:r>
              <a:rPr lang="ru-RU" sz="2000" dirty="0">
                <a:solidFill>
                  <a:srgbClr val="0070C0"/>
                </a:solidFill>
              </a:rPr>
              <a:t> компонентами </a:t>
            </a:r>
            <a:r>
              <a:rPr lang="ru-RU" sz="2000" dirty="0" err="1">
                <a:solidFill>
                  <a:srgbClr val="0070C0"/>
                </a:solidFill>
              </a:rPr>
              <a:t>клітинних</a:t>
            </a:r>
            <a:r>
              <a:rPr lang="ru-RU" sz="2000" dirty="0">
                <a:solidFill>
                  <a:srgbClr val="0070C0"/>
                </a:solidFill>
              </a:rPr>
              <a:t> мембран і </a:t>
            </a:r>
            <a:r>
              <a:rPr lang="ru-RU" sz="2000" dirty="0" err="1">
                <a:solidFill>
                  <a:srgbClr val="0070C0"/>
                </a:solidFill>
              </a:rPr>
              <a:t>виявляють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антиоксидантну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дію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AutoShape 2" descr="data:image/jpeg;base64,/9j/4AAQSkZJRgABAQAAAQABAAD/2wCEAAkGBxQSEhQUEhQUFRUUFxgYGBcWFxUaFBcYFhgYFxYaGBcYHCggGBwmGxcXITEhJSkrLi4uFx80ODMsNygtLisBCgoKDg0OGxAQGywkICY0LDQsLC0sLCwsLywsLCwsLCwsLCwsLCwsLCwsLCwsLCwsLCwsLCwsLCwsLCwsLCwsLP/AABEIALgBEgMBEQACEQEDEQH/xAAcAAABBQEBAQAAAAAAAAAAAAAAAwQFBgcCAQj/xABGEAACAQIDBQUFBQUFBgcAAAABAgMAEQQSIQUGMUFREyJhcYEHMpGhsRRSwdHwIzNicuEVQoKywjRTVKKz0hY1Q3ODkpP/xAAbAQEAAgMBAQAAAAAAAAAAAAAABAUBAwYCB//EADoRAAICAgAEAwUHAwMEAwEAAAABAgMEEQUSITETQVEiMmFxgQYUkaGxwfBC0eEVI1I0U2LxJDOyFv/aAAwDAQACEQMRAD8A3GgCgCgCgCgCgCgCgCgCgCgCgCgCgCgInam8eGw/72VQel7t8BUmrDut92J4lZGPcgJfaVhQe6sreIW31qdHg1776NX3iI6wO/8Ag5DYuYz/ABggfHhWqzhORDrrfyPSviyzYfErIMyMGB5g3qvnCUHqSNqafYVryZCgCgCgCgCgCgCgCgCgCgCgCgCgCgCgCgCgCgCgCgPL0A2xm0IoheR1XzIFabL66/eZqsurr956Is73YS9u2T4io3+o0/xEb/Ucf1JLB7TilF43VvIit1eVVZ7rJFeRXZ7rHl6km4KAKAKAKAzPfPfKSR2w2DNgtw8o4k8CFPIeNdDw/hsVFW3fRESy1t8sTO5oirHPck8zqT6mr+OtdCM1oO2A5ig2DODWQSWxMficMe0gZgBxXipHitRsiiq5cs1/c9xco9UbDulvImOizDuuujpzB6jqD1rk83DljWcr6ryZNrsU0ThNQzYVbbu/uEwxKmQOw/upqflUeeTGPRdS0xuE33dWtL4lXl9rgv3MOxHiQPxqO8x+haR+zq11mOsB7WYGNpY3Tx4j5V6jmeqNVv2emvclsu2xtuQYpc0Eiv1AOo8xUqu2M+xSZGJbjvVi0SVbCOFAFAFAFAFAFAFAFAFAFAFAFAFAFAVLfPegwEQwazMLk8RGp5nx6D9Gtz83wVyx7lXn53hexD3n+Rl2PzlyZGZ2OpJJJ+dUcZuz2jnZynJ7b2xAm3HSnK0a3Frud4bEOjAxMyt4H9Xp27nqEpRe0aJufvkzOIMVox0V+R8D41aYWc9qE3tepe4PEG2q7PxL6Kui7PaAKArXtA2wcNhGyG0kpEanmM3vEeSg+tqn8Nx1det9l1ZqulyxM6wGFEUfiRc10s5OUteRojHSK5j5c7k8hoKlxWkaJPbNr3Y2VHhMPBC4XtJLk3AJZyMzD0GnpXG5d877ZWLsv0J8IKMUjKd89jjDYl0UWUnMv8p1H1t6V1GBkeNQpPv5/Qh2w5ZCmwp8y2PEaV6uWuqPVb8hTD7RbZ+JWeMXU6OvJlPvDz5jxFab6Y5NLhLv5GY+zMW3+39kxUhw2CYiJdHkHFzzseS/WuAyLGm4vyOz4ZgxglZLrJ/kZ/8AZHz5QrOx5KCSeug1qKva7F65qvrJj1NlYn/h5/8A8pPyrHhS9D0suj/mvxQ1nVlOVlKsOIIII9DXnl0SITjJbi9kjstZoSs0DlHXUW5+B6+VeFdyy6GLceFseWa2jb9xN6lx8NzZZo7CRfHkw8D+dW9FviROE4lgPEs0vdfZ/sWet5XBQBQBQBQBQBQBQBQBQBQBQBQCWJlCKzHgoLHyAuaxJ8q2eZS5U2zH45jIZJ39+Vix8ByHoNPSuIyrXZb1OQc3OTsfdlp3XxEi7PlkhXNJ2jZRYm+qLwGp0vXQYXNXiNwW2XGFOccRygtvbJXZGLxE2dcXCoiym5ZCo8rMTcWv8K94t2RY2r4JR13JGPZdZtXxSiZPOyJO/Z+4JGC/y5jl+VqqLoxe+Xt5HOWcvO+XtvoP8fHmTMNCuoI41Cpk4y0ZfbaNU3W2wJsJFI5Ga2Vv5l0P0vXY4UpW1L1OlxcqMqVKbHUm3cOpsZUH+IfnU9Y1r8g+IULzHGH2hG/uup8iK8SqnHujbDLqn2ZnvtWlviMIl9AGa3iWUfhV5wSOoTfyPN73JEBjJ+6fKraEOpiT6DXcTZv2nGxKRdU/aP5Ja3xYqPWtXEr/AAsd67vojxVHmkabvBgMVJiYpIguSKxF2sSb3bS3MWHpXP4t9EKZQn3kS5Rk5dCD9rmzs0UeIA1jOR/5X90+jaf4qlcFyOWcq/Xt/P52NWTHpzGe7EmsxrobOqI1b6kltUq6DNwv/StUFo27M6lxrKxVGI1N7afE1xHEKoxyZ/NnXYGQ3VFbLr7Jp2baURY37kn+Q1DpilYtEnibcsV/Q0LeXfHEYfEvFH2WRctsysT3lBNyGHM1pyMuyuzlWjXw7g9GTjqybe3vt8z3aMEe2NnyOUVcRDmykcQ6gNYHjlYW08fCtsZLIq3rqaUp8LzFBPcHr8H+6Mw2JPdbHlVRatSOy7omt1cf9k2jC4NkmPZOORzkAfBsp9DUrEsakVfFsfxsaXquv4G6iro4E9oAoAoAoAoAoAoAoAoAoAoAoCN3iQthcQBxMMgHnkNab1uqS+DNGSm6ZJej/QyFZwIx5VxnK+c4/m1HRbd2JZV2W5guZRI2XKATqyXsDx0JroseUliNw7/5L3Ddiwm6+/l+I73fxuOaXLiUJhKtmzooHDTkL66WphWZE58tvVfHRsxnluWrVuOvNGf704dI8VKsVsgc2twBsCQPIkj0qFkQjG2Sj28inyYxjbJR7DjBPdRdc1+C9fE25fWrLhHAvvEvGu6Q8vj/AII8pa9nzFMbJJcLISABoo0QDoFGgru6aq4R1BJGmbn/AFDVio6VuSZ56DcYkocyMVPVTY/Kjin0Z6g2n0FMbtKTEFGmN+zBytaxsSOPXrWaIRr5lHzLrCucm4yfYaYjEk3HCpi9SxbLb7OcfhsJDPNNLGsjmwQsM5VBcWHHVifgKpOK13X2RrjFtLz+LN1DjBNtlVn3xxlyftEouSbBiAL62A6VLWJjrpyI3RTS22W/dveeHFYGXD46dVds6ZpG7zKwurXPEqT/AMoqryMayrIjZRHp0Z6fK4NSM+w90JsRpppqDbpXSJ8y2Vq6Mc4vG9w300NvE8Pxv6Vh6XVm2L2Z/mu7HqxPz0rgsufPbKXq2dRgwcYpGg+yL/zGP+ST/Iaj1P20WPEN/dX9Ce9oOJC4+YX5R/8ATWq7MW7X9Cy4J/0cV8/1LX7OpOy2fiJ5NELO4J5qkYBPxBHpUzCi4VNspuOSVuZCuHV6S+rZkeyHsT6VW3djsY9h9jZO9FbiJFt530rFG+Y05CSrfyZ9HLXQo+ZM9rICgCgCgCgCgCgCgCgCgCgOWYDjpWuy2Fa5ptJfEyk32Gs2Nj1BYa1U2cdwl05t/JGz7vOS1ozPFbmy3bsnjdbnKMxDBb6DUWvbxqgeZTKXss5u/gGQm3HWhiNoY3Ar2QzRKWJ1VCCTa9mIIPDkasKMyUY8sH0IviZeGuRrl/nqNsRvjjXBBmIB+6qA/EC49K2rIt7836B8RyJL3v0J/wC3K0d88TYU4bKYSV7QTgdPezX1zeZq2xa1kTjDpytdvPZOtvh4XMmnHl7efMI7FwoVM54kfAcrV2OlFKEV0RT48NLmZLbB2fBiRM8yZhG1hqw5XPAiouXdZVKMYPWyywMem+MpTW9CkOE2Y9h2LjNYXJfn5NWJPMim+ZdD3BcPm0lHuVLfTYaYWYBGJRhcA6lSOIvzGoqfgXO+G5d0Rs3Ehjz6PoyPbFRlMrFVPAX4Hp6VJadctmmluuSaIHESldDxGh61Lj22jocWVc116iHbg1hyM34/L1iBwcj+6jnyB+tVd+djVPrZH8SbRj3Wpf7cvw6fidLs6RfeRh5itUOLYnlYm/56mLuH5LWlW9fj+gsBlqyovVi2irsg63qQo+xZ8RBiJo1PZ4dLs33jcXC9SFu3kPEVB4pmqmvlj3f6Evh9Piz9rsVCDD8/14Vx1lh2OJRvoy17k7WTBYlZnVmVVYELbN3lIHEgVHjbqW2T8rEdtLqi0t6L7Nv9s+Ru0fAF3Nu+8cBY20F2JJ4VteTU3txK6HCctR5Y26Xpt6Ibe3f18XH2EUYgg0uAbs4GoBsAFW/IXvbjyrVbkuS5Y9ETsDhEaJ+LY+aX5f3ZUYltUKT2XiZL7s4FsRjsLHxHaBjpwWOzsT4WFqlYlacit4rkeFjyfwPoirc4AiNrbyQYf95IL9L3PwGtSKsWyzsiDfn11dO5W5vaKl+5ExHU2FTY8Nb7srJ8Za7IUw/tCQ+/Gw+B+lZlwx+TEON9faRY9kbwQYnSNxm+6dG+BqDdi2Ve8i0xs+q/pF9SVqOTQoAoAoAoAoBtjsWI1udSeA6mq/iPEIYdXM+r8l6/4NtVTsekV3Fyu+rn05CuAyc6zJnux7+HkWtUIQ6RQ3FRmbjhzWUj0lsRnxRKlZFEsfNW1+B5VJqm4voyNkYldsXGSKVtzY4jtJCS0TG2vvI33X/A86u6beZdTg+JcOeLLmj1i/y+AJji8KxvGh7LRZLWkC39wnmPyrpeB3c16i0ui7lfbe50cmu3Z+ZMwY28flpXZR6s11Xc0PiTHs/lHYTluGc38sgvUDiW/Ejr+dS84NrwLN/zoOMNtnZylSEK2IsWDEDoT3jSdGY09sxXlcPTTS19Cre0qB+3EpYNG4sthbJbW3jfjfnUrheRDkcF0a7mOK0WRmpye0+3wKRiEJUHiKn2z32K2DSeh5DgDNlNwoVRnduAtoPMm2g52qFlcUrwYbs677LzZbcHw8jKvcKV0319B9h4YYv3cec/fk1+CjQfOuFz+N5WW3t8sfRH1HD4RCmK33/nmO/t0n3svgoCj5VTOTZYLHrXl+PU9XHyjhI3qb/WsKQePW+8UeYjFJKCs0SNf++oCuPG44+tTsXiGRjPdcn8iDk8IovWn+fX/KL/ALl7Zw7xLhcipZSoA9yQH3uOoY63BvfkTyt6OI/eXqz3n+ZzmfwuzF/3Ie6vy/x8TKd/dz3wE5KAmBySjcgOOQ9CPmK8XRcXp9i24fkRvjte8u6K7CwuOlRZFxElA68bjyqLqRJTQ1Yi5tW0xs8eW1tLk6Ada9QrcmeZ2KC2zZfZduk2FQ4jEC08wsFPGKPjl8GJsT0sB1q3oq5InFcVz/vE+WPur82ce0HfFom+zYc/tCO+33AeQ8fpVviYyfty+hyOfltbhH6mZGW7XLF2PEm518zxq2iUkk2iTw+GkPCOQ+St+Ve1ZDza/E0yx7H/AEv8BaSF1HeRl/mUj617U4vszTKqcVuSa+hIYHZxKh0Yq41BB4flXiclvTN1dTa5ovqX/c7b5nBim0mjGv8AGvDN59fMdapM3GVUuaPus6Thua7l4c/eX5os1QS1CgCgCgPDQEDO/aSM3JdF9K+a8azXfky9F0XyX9yzrj4daXmxfDYdXD5he3iR16VM4Fw+nIrsnat67dX+xqtslBrlGeztndpqeH60Fa+F8MnmT5n0gu79fgv7m+/JcOi7iG2FjXSNfNrt8rmvXEJYUZ+HjR7d5bb/AANuI7JdZsi5Ze4RzqtjH2tm65EFhdpCKdRIA0TkK6sAQRfQ2PQ61dYvRqXoVV9aktSW0XbfPZitgJREirlAkAUAe4Qx4eF67jE5IOMorRS52OnRKMUZXDijl0NdLW+px7i4sse6G1IYoZkmkVMzaXOpBWxIqHn1WTsjKC3o6Pg11SrlCyWt/wBhr2GzlIviWYDkW0PnZL15d+Y17v5ElYPDE9835/4Hu0o/7SyrESsEeY9oVNme1gqKbE2F9aiQl9z3KXvPy9Pib8lPO9mHSMd9fXXoUpI9Qq8/xqyllKFLtn5LZzeLjzyrY1R7t6RKYXDXAUaIvzPMnxr5txHPnkWuyf0+C8j7VgYVXD8dVV9/N+rDGxBeFQ65NlhTJvud7P2bNP8AuY3e3EgaDzJ0FSa8eyz3Fs835dFH/wBkkhXHbExEIzSQuq82sCo8yt7ete7MS2C3KJrpz8a58sJpv0GeGTMaizekSbHpC80BQhlJFrHTiCOBBrFVr38TVGamnGXmaXu7jo9o4UpOquR3JFPA/dYdLjmOYNdVi3LIq9r6nGZ+PPByd1vo+q/sZjvzurBhJQIZL5tTGdXTpqOI89ahZPJXLlTL/hmVZkQ3OP19SrDDa1o5kWm9HrYY8iB5/wBKcy8zEpPyHWyMScNKkqhXkU3XMoIB8B18aeJLvHoRLq4WxcZmr7L9o0T4eVpFyzRIWyX0c8BlJ8SNKtcK93TUJdzkeKYTxIOyPWJluKkZxJK5u8r6nz1NdXBez0OCc+azqJQJW2J4nI2/7XJFhYWjFywQHQnTJfl5VSVVQna1PodJkXWV0RlWtvp5CmzcXJPnSeIZMvEqQDysb8f6V6vrhVp1y6mvGusu3G2PT5FH2c6rLIiG6B2yH+EMQPlarl7cFJ99HPQcY2SjHtt6HTS9hiIZxp3greKtoflf5Vrsh4lUov6G2E/BvhYvXqaaK54649oAoAoDmQ6Gtdr1XJ/BmV3K7hj3RXyOxtyLWfvD/ZAuJPEj6V2v2YinRYn6/sRcro4jhSrqyIbZdNP1qKsU6MvHsxceWuXp0/nVeTNLUoSUpIrG0jbQ8Qa4VUyrm4SWmu5dY631RF2zc7Wrd7pIsh0KttuM69RVrjNFbbA1nB7SRMLC0zAZo1JB1JuovpxNdfhSboi/MgLHnbJxitmT7R2fEsshjmiWMsSiu3eAOtrLfhw41fVZkIJczIsfsZfbJvel8Fv+wwlwIcWEsRPQN/3WrcuJQ30JD+xFkFuM39Y/2ZE4vZrxkZxYHgevl1rfHIhPoVOZwPMxk5cvMvWPX8V3X4Fh3LxBGJjQsctnABJsLqSbD0qPnKPhOWvQhcMlKV6jvyZG7OsS9uK6epNvwNUv2iytY8K1/U/ySOg+x+F/8ydsl7q0vm//AEWGFcq2rgZPcjvpPmkcbMwP2nExxXsGOpHJQLt8hVjhU+JNQ9TOVkfdcaVn4fMvu39sDBhIMOqghb8NFXUDTmTY8ats/N+6pV1pbOXwsN5jldc3/ca7H3vuSuKyhbEhgp9QQL3vWjD4tzNxv18zdl8I0lLH3vfb99lI2u8P2h2w9+yJuAQRa/EAHlfhUHK8OU34fY6TDV33dRv95DgaiqzszW+j6He7m2fsUkzcQY2AHVhrH87/ABq4wsh1bfqvzNXEsT71XBej/LzIeBjIWmlN3ckkmo985OWkSa1GEVGHRI62LsVMZNIpdkCKDdQCSb251Y4NHiLUmQ+I5ksZKUVvY6k3dwV8n22zXy2LR3ve1redS1jVb1zEKWbl65vB6fUg9u7JbAyjMRIrAlWta9uII5EXHxrTfjcvTyYp4grY8yXXzGTYpJ+AyutrjqL20rdwup15Ud9UVvHMnxcGzXfpv8R9CoIUHle462ruo9Fo+XybTbR1DHm1VbfrxrLaieZyS7s1zHbXbC4OBly3ORTmBtqhPIjpVHj0xuukn8Tp8rKlj48JR+H6CGw95DipDDIiMrK18obQW56nQ8K3ZOLGmHPF9SPhZ7yZ+FJJpryKvjsKsGLkjX3VOl+QIDWv4Xt6VZ0WOylSfcqL6lTkyhHsjnbD5o7DiSAPOvcVo8XPcTWU4VzDO0iuiOqGQoAoDw1iS2tArRBUsv3Sf6V8qzKHTdKD8mW8dSSkO9mzKocMQL/kav8AgWXTTTbCySW+2/kR8iEpSjpEfhcQY2DD1HUc6quH5csW9WL6/FEuytWR0G8XZuA6MC3McyOvnV5xZ4t/+9TNc3mvX/0YwPEg3CSevUrwuLnhpVH36FtLr0RX9sT3uT/WrbCx5WPSPdOD40uvbzIjaDTOM0jMRoLEngOGnSuohX4cEkX+NXTU+WtIaIoFZ2SntnkhFetiKZ1Di2QWU908VOqHzU6VNrlFQ2jVbRCb9pCmBwAxEqiBhDKTaxYhTfiUbiPFenDpUurJXuz6nC8f+zzSeRjLT89dPr8/iWPa+7P2Ds1L52lBZzbS6kcOZ48TXO8ft8WUNeWz19lMd1VW8z221+jOWeuWS6nSqJI7guBjlvzVwPO1/oDV1wtpXL5ELjkW8Pp5ND7fy64vXg0akfEj6ivPF4Px9/Ai8F642vi/0IPDYd5myRKWaxNhbgOPGq6midkuWC2yzsthQuab0uxGYiBo2KurIw5MCD8DW6cJQepLRMrshZHmg018B7E+lRJLqaJR6jHHa5vKpNJs17I22guiqutuX4mtlT6ts1yrb7E/7NI/20v/ALY/zCrjh79plRx2DjVD5/sOjsDZ/as7Yhy2diVYgKGzEke5yPjSccZy6z0zWsriHhpRrWtLrp9vxIn2nwS5omIXsQCEZTe5Nic3TQC3Hhxrblb2n5EHAUXGS/q8yg4FD2q28foa8wu8LU/QX4vjKVfqmixquaxHHj+fzrt6pqyKlF9P7ny+6MqZuufddH9CSga3rXqcHIgzWy5Rb8AKqnDhgoA1foLXtk0qvjwxrrz/AM/EvlxvUVF1718f8Cq78EDuYdUvzzX+QUX+Nev9N33k39DK4012rS/nyPNoCKWCSfsjHdl7Jy13lJNnzC9hwNZqc67I182/VeS+Qu8K2mV/Jy9tPzfrsjNgYIz4qJdSqHtG6ALqPibD41KyrFXU/V9iJh0u7IivJdWaoK50689oAoAoANARe1cJfvrx5jqOtct9oOFu3/5Fa6ruv3JeNbr2WRJriyehFxXtM2RG0i1sTN0RjikuOlSK3pkit6ZV41EshY+6p08+Zru+H0KFSWi4/wDqgoruyQ2bs5cViFw7MyhlYkra4yi/MEcbVOepPRFycieLQ7orb2l1+JLPuLgEYq+LcMOKl4gRz1GXoax4USBHjvEJx5o1LXyf9yM3l3BWKBsRhpjIiDMwbKbqOJVl006eFYnXpbRN4f8AaCdl6pyIcrfRd+/xT9SoYONdRILA8+n5VHryIKXK2dBc2+sDnH4IwlXRjx0PNSOFbrpNacTVXONqcZF92ljTjdnQYg6vExjktyLWF/VgvxqFxSPiVKxeT6nN41X3PPnT5SW1/PxK2GJFc60kXekdYTENFIsiaMhDD0rdVY65KS8jxdXG2t1y7M0F8bgtoxr2zCOReRYK6k8crHRh+tKvXbjZcFzvTOUVObw6xutbi/htP5+h3gvsOzlZlkDuR95XkI5ABdAL/wBa9Q+7YibT6/PbPNv33iElFx0vlpfPqUDa+ObETPK2mY6DoBoB8Ko8i92zc2dTiY8camNa8huDao2je0KYfZE2IWQxC5QAm5UXubcWIHU+lSKteb0R8rLqo5Yy8xOTYE+p/Z3NrgSLy8QbVl21x6cyMV51Pnv8GT+4mFbDySvPaNcgGZmXLfN94G1WHD761KW5Iq+NWrIhCNXV77ae+3oOMTsLBuzMcagzMSbNHzN+te5YmO5OTsPMOIZkIKKpfT5hvPBFisOscMsawwMoaVyctwuVEBA7xsbk8OFSbXCcFGElpeZCxo2U2udsW5S3qK799tmc7WwRwcrRsAXFtRqCCLgg9CKiSrlvlkT4WwlDxIL/AAWnYG6MsmATFJdmYuxj5lAbKU6m4Y25g6ePS8KyfDhyT7eRwv2gwVdY7Ku67/Ej0P66V0MZJ9dnFyTi9MVWvZrHOEZQy5wStxmA0JF9bHravM9uL5e/kbqnFSXP2LMpj7OWDCM8zYhlyrlYLEqm+pbnyv5VA9vmjZauVR/MuN18kqsduTnrS/4r4lu3a2IuFjtxkbV26nkB4Cq3JyHdLfkuxdYOGsaGu7fdkzUcmhQBQBQBQHhrDBnO82+MUeJ7KGJpAtxKykABuig6G3PUVDyPsXHLh41b5JPy8n8/QR4n4cuVraEU3ywZHfl7M9HVh87W+dchk/ZriFEnFw38U0yxrzqZLe/xGeN33wKC4nDnoiux+QrxVwLOk9eG189L9SR98pX9X4Fbxu+7TOqQoVRyQWbja3IDhfqTV9i/ZvkhKy19V5L9z1jZ3iZVdcV0b8yRwBtGPj8auq+kTqbus2Sm4RvtHyik/wBNYg/bIXG1rA+q/ctO1d1FmnklM4UuR3co0soH3vCt+iixeKzppjWob15nm8EDYTZ0kcKtLmVgz6WVW99iL3tYnh614s9xpDCnHLz4ztaj1XT4rsjJmaqBxaZ3qQ7MwMYQ8Stvyq0jkRgoxl3I/I+dyRL7ibZggw+KjxTBY5CBqbd6xBt42APpXtuLUoy7Mp+NUWSsqsrfVbI6HEI9+zcOoJFxz/KuZvpdctMsK5qcUzs1qRsPCKGTy1ZB7QHSLfy51g8Slykps6dgpVSQp4gG1+WvWo9rKTIatnzenYl8LGLVBnJnhseIljcaGtasa7GqT2tMjdtbCSa7Rqsb9BojHy5HyqXTnNPU+xJxM2dPszbcfzRF7A3fMmeSVGZIjbshYNI41y6kADUXPjXS4VCsXO+q9PU98S4jGtKFb6vz9EUvejEvLipWxN4gpXtStm7NCBkVbGzOVFlHM3JsAbT4VynPmkiotyKqaVGt7Q+xPtRxbBY8KqYbDxqERAAz5VFhmc6XsOQHrW22XTl2c3ddzN9SJk27O7mSR8zNx0Fj8KxRmXUdIPp8SlvphY+qH8e8B5oPQ2+VWUeOyS9qP5kGWDHyZJ7F2vE0i/aQ6xHiUtcedxw8ta1S+0E99IrX5ivFrjL229fA23Y2FgSNThwuRgCGXXMORLc69u93e03s6nGpprgvCS0SFeSQFAFAFAFAFAQG/G1jhsI7IbSORGnUM/MeIAJ9Km8Px1feovsur+hqtlyx6GWfZ1hhJ52uT1NdRvmkROXlRNY/cXCLHE2IxEiGVQRfJa5AZgO5wF65qd991kvDgnr+epIVNaS5mROL9m0Txs+EmMhW5s2WxsL2uAMprUrbIzUbYa2bPBjrcHsomDIEkZ5X+ulXc8HVEvVpmvByuTNqm+ya/MuEGI7oHTSuOT6H1WVe5bJ72d/7eD1jf/T+VeqveKrj3/Q6+K/ckt5d1MXNipZI0Qo5BUl1B0VRw8wa2SjLfQhcP4riU40K5t7Xw+JO7t4GTB4SQYpltdmyglgqkAZR1JN9B1rKTS6lZn31ZWVF46/br6/QyTF7MmisZI5Iwx7udWA6218Kiuvrto7unKpuWoSTa76Z4z86rrIynbo2JeRXdsPdVXqxY+gCj8asN66FZxJblFCGysY0DZlPHQqeBH651puqV0dMiUpwLfgdrRS8Dlb7rafA8DVNbizr+JNjYmPitRjZtHNqGdiseHJ5aViUkjXK6K6Eu2DESA6MzcOgHM+NRPFdktdkitla7pNeSFtm7LdxdF0vbiPxqZVh3ZEeaC6Gm3IpqfLIncPsSa3uj/7CvMuDZb7R/NECedT5M9aBkazgg1U5GPZS+WyOmZVkZx3Fj7sQRUDnafUj87TIPH7px4ydC8kkVgQwjsDJbUan3dL62rqOAX88/Bk+ndGbb5V19Fv9jNfaWsX2oYXDKEgwotYXJeZgO0d2Ju7Wyrc8LGuonaltROayclvZCR4AAXvUF3NsqZ3tstGydxpJ4UmEiKrjmDpYkan0qVXjucd7JCxpOCnvoP4fZ5Jf9/F8DXuWC/8AkjW8ZvzGGzMOrKVI4Gx9K5/JlKEytl3aLz7NNqNHI2Ec3UgvFfkRqw9Rr6HrVrwzJ5vYLPheQ1J1P6GkVdF4FAFAFAFAFAUT2ov/ALKOXaOfVVFvqauuCr2pv4fuR7/Ioe3ZbxEVfVR0zRPsaZvLhcK6Yf7VK0eVTktz0TNfunh3fjXM4c8iM5+DHfr+ZJkotLmYhDh0GFnGzHSWUjUs2o0IGltDa9r2F+dLZTldF5S0jbTyLsYgmHAazd3LxB46cQQa6SbajuPUjZHhzktdGS+zcWJFvwI4jx61x3E8XwLm17r7H0XhGasnHW37Uej+nn9SQw2LeJg8TFGAIuONjxqvW11LK2mu6PJYtoeHefGf8RL8R+VZ55epGXCsP/toltzdoy4jGxieV5AodlVmJXMF0OXhcamvUJNvqQOLYtWPhydMEntdV318zrauaXD4oRYp5+yfNMkqcLE6xMblVBU6eHxy02no14vLVkVOypR5lqLi/wD9erZR31/Wla9JdTqNqK2yxYLd7AnBJisUHtY3YM9rGQqvdX0olDk5pHI5uTkW5brr+gts/drZGLPZwPIrsCRYuDpxIDix8q8x8OT1Fmq6zOoXPNLX0KDtfZJw2Jkgc3yNlzAaEEAqbcrgg2qPZ0bRb4tqtrU12YvjMTIjqiswXKMtiQdB1HGo8YRlHeiTJ6mk+xr/ALKcTFicJd44zLExRmKqWYWupJtc6H5VYYtdbj7q38jlONeJXf0k9P4jHaxLyyHq5t5A2X5AVx+Zbz5E5fF/kWOGlCpfL/ItjML3E/hFvpVdCz2mYqs9pk3u1B+ybrmP0Fddwdt4smu+3+hWcRkvGQ9w4mAHv+oqljbxjmWlL8Fr9DRPwX6Cm8BGVBpmv8ra/O1WH2inHwoRlrn7/l/c84SfM2uwywj6Vxdi6kqxdTmR8rqw5EfKpeBc6rozXkzzJc1UkzF3CtJNLIuYmRj6sxP412FtknJJHBWWvmEAL2sPOvL6Ed9zXN39miXZUcTOqA37xGgtMx5kdLVPivHxuRvXxL6Fasw0t6IvH7jxlSRi4dBewRdbf/JWiOAo7fiJ/wA+ZBngR6vxF/PqU3ZLWbzqsv6oqObqTmzZsuMwrjj2qr6OQp+RNZwJONi+ZIx5ct8X8TZRXXnWntAFAFAFAFAU/wBp2BL4USLxgcOf5TdW+oPpVrwe1Qv5X/V0NN69nZlmKYspvXVJJEV9jSdupgsbHB2mMjjMS8njvdgtwbnT3a5jGeVjTk41t7+DJMlGaW2IbJxGz9mrLIuK7dmAGUMrMctyAqrwuTxNZyI5ebKMZV8qXw0IOFe3sqC7pDFyMyYvCF5S0pQMxZcxzMCANLXsanyznRBRlXLS6b/Q0KlSe1JFRCdjI2Rg2UkXHusAePkeNSLseGRXqa7/AJG/G4hdiWKVb7fn8y0/2TP2CYjsm7OQXBGttbd63AeNcdk4vg2OG96PofDuMUZcVt8svR/t6kcTUblLkVwONeGRJY9GQ3HToQfAgketZS09mu+iF9cq59mTGO3mTs5hHh0gbE6SuHZs173CqRpe54dT517lNRW2VVfDXCyErbXJQ91dtehTdpzdwgafWq6Vzm9eRY3WNroaTsmKBtjQ/aiRCVGYjNe/anL7oJ961TPZVS5uxyVk7XnPwve6i26sOzFmH2R7zZWCZzJzuTYMACePja9eKnVv2X1PWdLOdX++vZ311r9ij71QyR4mYYrKXY5iR7pDe6V8LC3pVffGxWdS/wACymWPHw+y6EesoKW46G3qK89mSZJNF59g7G+LHL9kfX9p+FqtMXuzlONL2YN9+pOPCO0YH+6zfU1wedzQumvi/wBTdCb8Na9EKzaioUehiHQnd3haFj0Y/QV2fApaxJNer/QrM7rakIptp/4fh/WqZfaHMXfl/A9vCgOtqxB4hLazWU/Gwt86teK015GEsmUeWWl+fl/Y0Y0nC3k8iKge1cVNbLCa2ErZmUdSPnW7FrcrIxXm0eWtQlsynbODMGJxER5SN8Cbr8iK7C2PLLXofOMlOM2mMwgrXsj8zNQ2Ts5sRsmOJGClhe7XtpMW5eAq2hUrMbkTOghU7sJVppESfZ5Of/Wi/wCf/tqN/p0l/UiD/pM/+SKm8ZjkZb3KMVJ5HKbfhVdZHTcWVVicZOPoTe6EBnxsA5I3aHyTX65R61vwad2rRK4fB2Xx+HU2YCumOtPaAKAKAKAKA4niDqVYAqwIIPAg6EVlScXtAxbezd58FIRYmFj3H/0t0YfPjXX4GbHIh/5Lv/cg2QcCvM1TtmoRdqbME/sdxHs/Gyr+8dkhvzCMQXt5hrelVeT7eVXB9lt/U3Qeq5Mb7m7qvjpRoRCh/aP/AKR1Y/KvebmRx4/+XkeKq3N/A3eCFUVVUWVQAAOAAFgK5Nycnt92WKWuwwxm7uFlN3gjJPMCx+K2rGiZVn5NS1Cb/EbxboYNTcQL6liPgTWNI2y4tmSWnY/yX6FK9suxAsOHniUKIXKMFAAAktlNh/Etv8VRcuPs7J/BcmTtlCb2316/AyiQ3461WrodS+ppux8Tg59lRYWfFRxG3eGdA65ZCw0byHxqwi4SrUWzmLYZFWZK2uDf0OdjbK2XhJln+3CQx3KqZEIvYi9kFzx4ViMKoPm2e78jOvg6/D1v4DLebAR7RdcY2Khw8TgxxCUEMyxMQzcebEm3QivM4qb5t6Rsxbp4i8Hkcn3eviUScZGZVbMFJAYcGANgR4HjUNrqXsZNxT7GyexjZRiwbSsNZ3zD+Re6vxOY1Z40dR2cjxq5SuUF5fqyX29gykpcDuvb0bn+fxrlOP4rrt8VdpfqMK7mr5H3QxFc6S2SezdpLEpUqTc35eFX/DOL14lLrnFvrvyIeRjSsnzJi42tF/uv8tS/9cxP+z+SNP3O3/kKx4kTlQ1gt9Ev3mIF9egqRXlV8RcY2NKG+kfNtLz+BrlW6N66v19BhG0a58wzEMQq6gWv1qjq+6VSsdkeZ71GPw2S5K2XLyvS11Y9w+AHbBgCFVQ1ujHgPxq5x+GVrNjOC1FJNr0fkiLPIfhOL77Kz7TN2TKPtMK3dBaRRxKjgwHMj6eVWmdjt/7kfqc3xHFc14kfqZfnqqaKJxAEVjqY0zq4rGmY0xRW5DUnhascuzzybNd9n+7pw0ZklFpZQNOaJxC+Z4n06VeYOP4ceZ92dLw7EdMOaXd/ki3VPLIKAKAKAKAKAKARxWGSRSkih1YWKsLg+lZjOUGnF6ZhrfRlF2v7Mo3JbDymO/8AdYZl9DcEet6uKeM2R6WLf5EeWOvIhD7LcTf97Dbrd/plqV/rNWvdZ4+7SJjZHstiUhsRKZLf3UGVfU6k+lqiXcYnLpCOvj3Z7jjJdy+4TCJEgSNVRV4KosBVTKcpvmk9skJJdhavJkKAKAa7SwKTxPFILpIpVh4Hp0POsSjzLTPdVkq5qce6PnvezduXAylHBKG/ZyW7rj8G6iqmylwZ2+HnQyIKUe/miBNa9ElyOc1Z0Y5jR92MRjDFg1QYaTCglZAApZFzXcS5+B4nu9NeVS4c2l20UWV4HPY3zKf81ojNj7pDHY6UQAjCJKbyD3Qt/dQ8yeA8Na8Rp559OxItz/Ax48/vtdvj6s3TC4ZY0VEAVUUKoHABRYCrFLS0jlJzc5OUu7DF4cSKVbgf1eo+VjQya3XMzXY65cyKjjsK0LWbhybkf61wObgWYs+Wa+T8mXlN0bVtDftKhaN2kHaU5RpDjZmICyqSQAL6nyNWXCZRryoym9Lr+hHylutpD3ZMQdmYWLXNr6ga+8atuF4ldlk7dpy29LyXXu/2ImTa4xjDy8yw4eHILcTxJPEnrXS0UqqOt7fm/VlfKXMxU1vPJTN5PZ9DiCXiPYyHU2F42PivL0qDdgxm9x6Fdfw6Fj5o9GUvFeznGqe6sbjqrgfJrVCeFavIgS4bcu2md4L2b4xz3+zjHUtc/Bb1mODa+/QR4Za+/Qve7O48GEIc/tZRwZgLKf4F5eepqdRhwr6vqyyx8Cul83dlqqYTgoAoAoAoAoAoAoAoAoAoAoAoAoAoAoAoBptLZ0WIjMcyK6HiGHzHQ+IrzKKl0Z7rtnXLmg9MznbPsjRiThpsg+5ILgeTjW3mDUaWKv6S4q4zLWrI7+KIQeyTF39+C3XM/wBMlePu0iT/AKzV6Mn9ieyWNDfEymTqkYKqfBmOpHwrZHGS7siXcYlJahH6vqaLgcFHCgjiRUReCqLAVJSS6IqZ2Sm+aT2xxWTwFAJzRKwswBB5GtdtMLY8s1tGYycXtMhcVu2h1RivgdR+dUN/2fqk91S5fh3JsM6a95bGf/hiT/eL8DUT/wDnrf8Amjb9/j/xHWG3ZUfvHLeAFh+dS6Ps/XF7slv4Loap50n7q0TcECoMqAAdBV5TRXTHlgtIhynKT3JitbjyFAFAFAFAFAFAFAFAFAFAFAFAFAFAFAFAFAFAFAFAFAFAFAFAFAFAFAFAFAFAFAFAFAFAFAFAFAFAFAFAFAFAFAFAFAFAFAFAFAclhQHJlFZ0Dkz00ho87fwppGdB2/hToNB2/hWBo8+0+FDPKcnF1jY5Dk44VjZ65Dg7RFNjkOTtQU2OQ8/tQVjZnkOhtIdKzsxyCi44U2OQ7GKpsxynYnpsxynokpsaPc9NjQZjTbMaDMabYPC5psweGWm2Dkz06mDg4msdQH2qs7ZjqdDEU2Op2stZM7FA1AdVkyFAFAFAFAeGgOStDJz2dDOzzsqDYZBWDOwsKA8Jpszo4Z6wZSEHkPShnQ3kc9KGRu9+lAJFD0rBkBCelYGxVITQbF0TwpswLoPCsbAqppswd5qxzDQZqcw0eGSnMY0cmY05ho5M5pzGNHJlNZ5jGjzOabGgrOzGgyVnY0dCKhjQosVZGhRY6GNCqrWQdigPayAoAoAoAoAoAoDw0BzasGdnlqGdnmShnmDs6xocwdiKaMcwdgKaHMHYCmhzMOwFNDmYdgKaHMw7EU0OY8MQrGjPMeZKcpnZwVrGjOzhhWNDYmaco2ckVjlGzzLTlGz0JWeUbFAlZ5TB2EpowdBKzoHfZ00Y2e9nWdDZ0I6aMbPQlZ0NnQFDB7WQFAFAFAFAFAFAFAFAFAFAFAFAFAFAFAFAFAFAeVgyckUB4VrBnZyUoNnnZ0Gw7Gg2HY0Gw7Kg2dCOs6MbPclBs6y0B7asmD2gCgCgCgC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SEhQUEhQUFRUUFxgYGBcWFxUaFBcYFhgYFxYaGBcYHCggGBwmGxcXITEhJSkrLi4uFx80ODMsNygtLisBCgoKDg0OGxAQGywkICY0LDQsLC0sLCwsLywsLCwsLCwsLCwsLCwsLCwsLCwsLCwsLCwsLCwsLCwsLCwsLCwsLP/AABEIALgBEgMBEQACEQEDEQH/xAAcAAABBQEBAQAAAAAAAAAAAAAAAwQFBgcCAQj/xABGEAACAQIDBQUFBQUFBgcAAAABAgMAEQQSIQUGMUFREyJhcYEHMpGhsRRSwdHwIzNicuEVQoKywjRTVKKz0hY1Q3ODkpP/xAAbAQEAAgMBAQAAAAAAAAAAAAAABAUBAwYCB//EADoRAAICAgAEAwUHAwMEAwEAAAABAgMEEQUSITETQVEiMmFxgQYUkaGxwfBC0eEVI1I0U2LxJDOyFv/aAAwDAQACEQMRAD8A3GgCgCgCgCgCgCgCgCgCgCgCgCgCgCgInam8eGw/72VQel7t8BUmrDut92J4lZGPcgJfaVhQe6sreIW31qdHg1776NX3iI6wO/8Ag5DYuYz/ABggfHhWqzhORDrrfyPSviyzYfErIMyMGB5g3qvnCUHqSNqafYVryZCgCgCgCgCgCgCgCgCgCgCgCgCgCgCgCgCgCgCgCgPL0A2xm0IoheR1XzIFabL66/eZqsurr956Is73YS9u2T4io3+o0/xEb/Ucf1JLB7TilF43VvIit1eVVZ7rJFeRXZ7rHl6km4KAKAKAKAzPfPfKSR2w2DNgtw8o4k8CFPIeNdDw/hsVFW3fRESy1t8sTO5oirHPck8zqT6mr+OtdCM1oO2A5ig2DODWQSWxMficMe0gZgBxXipHitRsiiq5cs1/c9xco9UbDulvImOizDuuujpzB6jqD1rk83DljWcr6ryZNrsU0ThNQzYVbbu/uEwxKmQOw/upqflUeeTGPRdS0xuE33dWtL4lXl9rgv3MOxHiQPxqO8x+haR+zq11mOsB7WYGNpY3Tx4j5V6jmeqNVv2emvclsu2xtuQYpc0Eiv1AOo8xUqu2M+xSZGJbjvVi0SVbCOFAFAFAFAFAFAFAFAFAFAFAFAFAFAVLfPegwEQwazMLk8RGp5nx6D9Gtz83wVyx7lXn53hexD3n+Rl2PzlyZGZ2OpJJJ+dUcZuz2jnZynJ7b2xAm3HSnK0a3Frud4bEOjAxMyt4H9Xp27nqEpRe0aJufvkzOIMVox0V+R8D41aYWc9qE3tepe4PEG2q7PxL6Kui7PaAKArXtA2wcNhGyG0kpEanmM3vEeSg+tqn8Nx1det9l1ZqulyxM6wGFEUfiRc10s5OUteRojHSK5j5c7k8hoKlxWkaJPbNr3Y2VHhMPBC4XtJLk3AJZyMzD0GnpXG5d877ZWLsv0J8IKMUjKd89jjDYl0UWUnMv8p1H1t6V1GBkeNQpPv5/Qh2w5ZCmwp8y2PEaV6uWuqPVb8hTD7RbZ+JWeMXU6OvJlPvDz5jxFab6Y5NLhLv5GY+zMW3+39kxUhw2CYiJdHkHFzzseS/WuAyLGm4vyOz4ZgxglZLrJ/kZ/8AZHz5QrOx5KCSeug1qKva7F65qvrJj1NlYn/h5/8A8pPyrHhS9D0suj/mvxQ1nVlOVlKsOIIII9DXnl0SITjJbi9kjstZoSs0DlHXUW5+B6+VeFdyy6GLceFseWa2jb9xN6lx8NzZZo7CRfHkw8D+dW9FviROE4lgPEs0vdfZ/sWet5XBQBQBQBQBQBQBQBQBQBQBQBQCWJlCKzHgoLHyAuaxJ8q2eZS5U2zH45jIZJ39+Vix8ByHoNPSuIyrXZb1OQc3OTsfdlp3XxEi7PlkhXNJ2jZRYm+qLwGp0vXQYXNXiNwW2XGFOccRygtvbJXZGLxE2dcXCoiym5ZCo8rMTcWv8K94t2RY2r4JR13JGPZdZtXxSiZPOyJO/Z+4JGC/y5jl+VqqLoxe+Xt5HOWcvO+XtvoP8fHmTMNCuoI41Cpk4y0ZfbaNU3W2wJsJFI5Ga2Vv5l0P0vXY4UpW1L1OlxcqMqVKbHUm3cOpsZUH+IfnU9Y1r8g+IULzHGH2hG/uup8iK8SqnHujbDLqn2ZnvtWlviMIl9AGa3iWUfhV5wSOoTfyPN73JEBjJ+6fKraEOpiT6DXcTZv2nGxKRdU/aP5Ja3xYqPWtXEr/AAsd67vojxVHmkabvBgMVJiYpIguSKxF2sSb3bS3MWHpXP4t9EKZQn3kS5Rk5dCD9rmzs0UeIA1jOR/5X90+jaf4qlcFyOWcq/Xt/P52NWTHpzGe7EmsxrobOqI1b6kltUq6DNwv/StUFo27M6lxrKxVGI1N7afE1xHEKoxyZ/NnXYGQ3VFbLr7Jp2baURY37kn+Q1DpilYtEnibcsV/Q0LeXfHEYfEvFH2WRctsysT3lBNyGHM1pyMuyuzlWjXw7g9GTjqybe3vt8z3aMEe2NnyOUVcRDmykcQ6gNYHjlYW08fCtsZLIq3rqaUp8LzFBPcHr8H+6Mw2JPdbHlVRatSOy7omt1cf9k2jC4NkmPZOORzkAfBsp9DUrEsakVfFsfxsaXquv4G6iro4E9oAoAoAoAoAoAoAoAoAoAoAoCN3iQthcQBxMMgHnkNab1uqS+DNGSm6ZJej/QyFZwIx5VxnK+c4/m1HRbd2JZV2W5guZRI2XKATqyXsDx0JroseUliNw7/5L3Ddiwm6+/l+I73fxuOaXLiUJhKtmzooHDTkL66WphWZE58tvVfHRsxnluWrVuOvNGf704dI8VKsVsgc2twBsCQPIkj0qFkQjG2Sj28inyYxjbJR7DjBPdRdc1+C9fE25fWrLhHAvvEvGu6Q8vj/AII8pa9nzFMbJJcLISABoo0QDoFGgru6aq4R1BJGmbn/AFDVio6VuSZ56DcYkocyMVPVTY/Kjin0Z6g2n0FMbtKTEFGmN+zBytaxsSOPXrWaIRr5lHzLrCucm4yfYaYjEk3HCpi9SxbLb7OcfhsJDPNNLGsjmwQsM5VBcWHHVifgKpOK13X2RrjFtLz+LN1DjBNtlVn3xxlyftEouSbBiAL62A6VLWJjrpyI3RTS22W/dveeHFYGXD46dVds6ZpG7zKwurXPEqT/AMoqryMayrIjZRHp0Z6fK4NSM+w90JsRpppqDbpXSJ8y2Vq6Mc4vG9w300NvE8Pxv6Vh6XVm2L2Z/mu7HqxPz0rgsufPbKXq2dRgwcYpGg+yL/zGP+ST/Iaj1P20WPEN/dX9Ce9oOJC4+YX5R/8ATWq7MW7X9Cy4J/0cV8/1LX7OpOy2fiJ5NELO4J5qkYBPxBHpUzCi4VNspuOSVuZCuHV6S+rZkeyHsT6VW3djsY9h9jZO9FbiJFt530rFG+Y05CSrfyZ9HLXQo+ZM9rICgCgCgCgCgCgCgCgCgCgOWYDjpWuy2Fa5ptJfEyk32Gs2Nj1BYa1U2cdwl05t/JGz7vOS1ozPFbmy3bsnjdbnKMxDBb6DUWvbxqgeZTKXss5u/gGQm3HWhiNoY3Ar2QzRKWJ1VCCTa9mIIPDkasKMyUY8sH0IviZeGuRrl/nqNsRvjjXBBmIB+6qA/EC49K2rIt7836B8RyJL3v0J/wC3K0d88TYU4bKYSV7QTgdPezX1zeZq2xa1kTjDpytdvPZOtvh4XMmnHl7efMI7FwoVM54kfAcrV2OlFKEV0RT48NLmZLbB2fBiRM8yZhG1hqw5XPAiouXdZVKMYPWyywMem+MpTW9CkOE2Y9h2LjNYXJfn5NWJPMim+ZdD3BcPm0lHuVLfTYaYWYBGJRhcA6lSOIvzGoqfgXO+G5d0Rs3Ehjz6PoyPbFRlMrFVPAX4Hp6VJadctmmluuSaIHESldDxGh61Lj22jocWVc116iHbg1hyM34/L1iBwcj+6jnyB+tVd+djVPrZH8SbRj3Wpf7cvw6fidLs6RfeRh5itUOLYnlYm/56mLuH5LWlW9fj+gsBlqyovVi2irsg63qQo+xZ8RBiJo1PZ4dLs33jcXC9SFu3kPEVB4pmqmvlj3f6Evh9Piz9rsVCDD8/14Vx1lh2OJRvoy17k7WTBYlZnVmVVYELbN3lIHEgVHjbqW2T8rEdtLqi0t6L7Nv9s+Ru0fAF3Nu+8cBY20F2JJ4VteTU3txK6HCctR5Y26Xpt6Ibe3f18XH2EUYgg0uAbs4GoBsAFW/IXvbjyrVbkuS5Y9ETsDhEaJ+LY+aX5f3ZUYltUKT2XiZL7s4FsRjsLHxHaBjpwWOzsT4WFqlYlacit4rkeFjyfwPoirc4AiNrbyQYf95IL9L3PwGtSKsWyzsiDfn11dO5W5vaKl+5ExHU2FTY8Nb7srJ8Za7IUw/tCQ+/Gw+B+lZlwx+TEON9faRY9kbwQYnSNxm+6dG+BqDdi2Ve8i0xs+q/pF9SVqOTQoAoAoAoAoBtjsWI1udSeA6mq/iPEIYdXM+r8l6/4NtVTsekV3Fyu+rn05CuAyc6zJnux7+HkWtUIQ6RQ3FRmbjhzWUj0lsRnxRKlZFEsfNW1+B5VJqm4voyNkYldsXGSKVtzY4jtJCS0TG2vvI33X/A86u6beZdTg+JcOeLLmj1i/y+AJji8KxvGh7LRZLWkC39wnmPyrpeB3c16i0ui7lfbe50cmu3Z+ZMwY28flpXZR6s11Xc0PiTHs/lHYTluGc38sgvUDiW/Ejr+dS84NrwLN/zoOMNtnZylSEK2IsWDEDoT3jSdGY09sxXlcPTTS19Cre0qB+3EpYNG4sthbJbW3jfjfnUrheRDkcF0a7mOK0WRmpye0+3wKRiEJUHiKn2z32K2DSeh5DgDNlNwoVRnduAtoPMm2g52qFlcUrwYbs677LzZbcHw8jKvcKV0319B9h4YYv3cec/fk1+CjQfOuFz+N5WW3t8sfRH1HD4RCmK33/nmO/t0n3svgoCj5VTOTZYLHrXl+PU9XHyjhI3qb/WsKQePW+8UeYjFJKCs0SNf++oCuPG44+tTsXiGRjPdcn8iDk8IovWn+fX/KL/ALl7Zw7xLhcipZSoA9yQH3uOoY63BvfkTyt6OI/eXqz3n+ZzmfwuzF/3Ie6vy/x8TKd/dz3wE5KAmBySjcgOOQ9CPmK8XRcXp9i24fkRvjte8u6K7CwuOlRZFxElA68bjyqLqRJTQ1Yi5tW0xs8eW1tLk6Ada9QrcmeZ2KC2zZfZduk2FQ4jEC08wsFPGKPjl8GJsT0sB1q3oq5InFcVz/vE+WPur82ce0HfFom+zYc/tCO+33AeQ8fpVviYyfty+hyOfltbhH6mZGW7XLF2PEm518zxq2iUkk2iTw+GkPCOQ+St+Ve1ZDza/E0yx7H/AEv8BaSF1HeRl/mUj617U4vszTKqcVuSa+hIYHZxKh0Yq41BB4flXiclvTN1dTa5ovqX/c7b5nBim0mjGv8AGvDN59fMdapM3GVUuaPus6Thua7l4c/eX5os1QS1CgCgCgPDQEDO/aSM3JdF9K+a8azXfky9F0XyX9yzrj4daXmxfDYdXD5he3iR16VM4Fw+nIrsnat67dX+xqtslBrlGeztndpqeH60Fa+F8MnmT5n0gu79fgv7m+/JcOi7iG2FjXSNfNrt8rmvXEJYUZ+HjR7d5bb/AANuI7JdZsi5Ze4RzqtjH2tm65EFhdpCKdRIA0TkK6sAQRfQ2PQ61dYvRqXoVV9aktSW0XbfPZitgJREirlAkAUAe4Qx4eF67jE5IOMorRS52OnRKMUZXDijl0NdLW+px7i4sse6G1IYoZkmkVMzaXOpBWxIqHn1WTsjKC3o6Pg11SrlCyWt/wBhr2GzlIviWYDkW0PnZL15d+Y17v5ElYPDE9835/4Hu0o/7SyrESsEeY9oVNme1gqKbE2F9aiQl9z3KXvPy9Pib8lPO9mHSMd9fXXoUpI9Qq8/xqyllKFLtn5LZzeLjzyrY1R7t6RKYXDXAUaIvzPMnxr5txHPnkWuyf0+C8j7VgYVXD8dVV9/N+rDGxBeFQ65NlhTJvud7P2bNP8AuY3e3EgaDzJ0FSa8eyz3Fs835dFH/wBkkhXHbExEIzSQuq82sCo8yt7ete7MS2C3KJrpz8a58sJpv0GeGTMaizekSbHpC80BQhlJFrHTiCOBBrFVr38TVGamnGXmaXu7jo9o4UpOquR3JFPA/dYdLjmOYNdVi3LIq9r6nGZ+PPByd1vo+q/sZjvzurBhJQIZL5tTGdXTpqOI89ahZPJXLlTL/hmVZkQ3OP19SrDDa1o5kWm9HrYY8iB5/wBKcy8zEpPyHWyMScNKkqhXkU3XMoIB8B18aeJLvHoRLq4WxcZmr7L9o0T4eVpFyzRIWyX0c8BlJ8SNKtcK93TUJdzkeKYTxIOyPWJluKkZxJK5u8r6nz1NdXBez0OCc+azqJQJW2J4nI2/7XJFhYWjFywQHQnTJfl5VSVVQna1PodJkXWV0RlWtvp5CmzcXJPnSeIZMvEqQDysb8f6V6vrhVp1y6mvGusu3G2PT5FH2c6rLIiG6B2yH+EMQPlarl7cFJ99HPQcY2SjHtt6HTS9hiIZxp3greKtoflf5Vrsh4lUov6G2E/BvhYvXqaaK54649oAoAoDmQ6Gtdr1XJ/BmV3K7hj3RXyOxtyLWfvD/ZAuJPEj6V2v2YinRYn6/sRcro4jhSrqyIbZdNP1qKsU6MvHsxceWuXp0/nVeTNLUoSUpIrG0jbQ8Qa4VUyrm4SWmu5dY631RF2zc7Wrd7pIsh0KttuM69RVrjNFbbA1nB7SRMLC0zAZo1JB1JuovpxNdfhSboi/MgLHnbJxitmT7R2fEsshjmiWMsSiu3eAOtrLfhw41fVZkIJczIsfsZfbJvel8Fv+wwlwIcWEsRPQN/3WrcuJQ30JD+xFkFuM39Y/2ZE4vZrxkZxYHgevl1rfHIhPoVOZwPMxk5cvMvWPX8V3X4Fh3LxBGJjQsctnABJsLqSbD0qPnKPhOWvQhcMlKV6jvyZG7OsS9uK6epNvwNUv2iytY8K1/U/ySOg+x+F/8ydsl7q0vm//AEWGFcq2rgZPcjvpPmkcbMwP2nExxXsGOpHJQLt8hVjhU+JNQ9TOVkfdcaVn4fMvu39sDBhIMOqghb8NFXUDTmTY8ats/N+6pV1pbOXwsN5jldc3/ca7H3vuSuKyhbEhgp9QQL3vWjD4tzNxv18zdl8I0lLH3vfb99lI2u8P2h2w9+yJuAQRa/EAHlfhUHK8OU34fY6TDV33dRv95DgaiqzszW+j6He7m2fsUkzcQY2AHVhrH87/ABq4wsh1bfqvzNXEsT71XBej/LzIeBjIWmlN3ckkmo985OWkSa1GEVGHRI62LsVMZNIpdkCKDdQCSb251Y4NHiLUmQ+I5ksZKUVvY6k3dwV8n22zXy2LR3ve1redS1jVb1zEKWbl65vB6fUg9u7JbAyjMRIrAlWta9uII5EXHxrTfjcvTyYp4grY8yXXzGTYpJ+AyutrjqL20rdwup15Ud9UVvHMnxcGzXfpv8R9CoIUHle462ruo9Fo+XybTbR1DHm1VbfrxrLaieZyS7s1zHbXbC4OBly3ORTmBtqhPIjpVHj0xuukn8Tp8rKlj48JR+H6CGw95DipDDIiMrK18obQW56nQ8K3ZOLGmHPF9SPhZ7yZ+FJJpryKvjsKsGLkjX3VOl+QIDWv4Xt6VZ0WOylSfcqL6lTkyhHsjnbD5o7DiSAPOvcVo8XPcTWU4VzDO0iuiOqGQoAoDw1iS2tArRBUsv3Sf6V8qzKHTdKD8mW8dSSkO9mzKocMQL/kav8AgWXTTTbCySW+2/kR8iEpSjpEfhcQY2DD1HUc6quH5csW9WL6/FEuytWR0G8XZuA6MC3McyOvnV5xZ4t/+9TNc3mvX/0YwPEg3CSevUrwuLnhpVH36FtLr0RX9sT3uT/WrbCx5WPSPdOD40uvbzIjaDTOM0jMRoLEngOGnSuohX4cEkX+NXTU+WtIaIoFZ2SntnkhFetiKZ1Di2QWU908VOqHzU6VNrlFQ2jVbRCb9pCmBwAxEqiBhDKTaxYhTfiUbiPFenDpUurJXuz6nC8f+zzSeRjLT89dPr8/iWPa+7P2Ds1L52lBZzbS6kcOZ48TXO8ft8WUNeWz19lMd1VW8z221+jOWeuWS6nSqJI7guBjlvzVwPO1/oDV1wtpXL5ELjkW8Pp5ND7fy64vXg0akfEj6ivPF4Px9/Ai8F642vi/0IPDYd5myRKWaxNhbgOPGq6midkuWC2yzsthQuab0uxGYiBo2KurIw5MCD8DW6cJQepLRMrshZHmg018B7E+lRJLqaJR6jHHa5vKpNJs17I22guiqutuX4mtlT6ts1yrb7E/7NI/20v/ALY/zCrjh79plRx2DjVD5/sOjsDZ/as7Yhy2diVYgKGzEke5yPjSccZy6z0zWsriHhpRrWtLrp9vxIn2nwS5omIXsQCEZTe5Nic3TQC3Hhxrblb2n5EHAUXGS/q8yg4FD2q28foa8wu8LU/QX4vjKVfqmixquaxHHj+fzrt6pqyKlF9P7ny+6MqZuufddH9CSga3rXqcHIgzWy5Rb8AKqnDhgoA1foLXtk0qvjwxrrz/AM/EvlxvUVF1718f8Cq78EDuYdUvzzX+QUX+Nev9N33k39DK4012rS/nyPNoCKWCSfsjHdl7Jy13lJNnzC9hwNZqc67I182/VeS+Qu8K2mV/Jy9tPzfrsjNgYIz4qJdSqHtG6ALqPibD41KyrFXU/V9iJh0u7IivJdWaoK50689oAoAoANARe1cJfvrx5jqOtct9oOFu3/5Fa6ruv3JeNbr2WRJriyehFxXtM2RG0i1sTN0RjikuOlSK3pkit6ZV41EshY+6p08+Zru+H0KFSWi4/wDqgoruyQ2bs5cViFw7MyhlYkra4yi/MEcbVOepPRFycieLQ7orb2l1+JLPuLgEYq+LcMOKl4gRz1GXoax4USBHjvEJx5o1LXyf9yM3l3BWKBsRhpjIiDMwbKbqOJVl006eFYnXpbRN4f8AaCdl6pyIcrfRd+/xT9SoYONdRILA8+n5VHryIKXK2dBc2+sDnH4IwlXRjx0PNSOFbrpNacTVXONqcZF92ljTjdnQYg6vExjktyLWF/VgvxqFxSPiVKxeT6nN41X3PPnT5SW1/PxK2GJFc60kXekdYTENFIsiaMhDD0rdVY65KS8jxdXG2t1y7M0F8bgtoxr2zCOReRYK6k8crHRh+tKvXbjZcFzvTOUVObw6xutbi/htP5+h3gvsOzlZlkDuR95XkI5ABdAL/wBa9Q+7YibT6/PbPNv33iElFx0vlpfPqUDa+ObETPK2mY6DoBoB8Ko8i92zc2dTiY8camNa8huDao2je0KYfZE2IWQxC5QAm5UXubcWIHU+lSKteb0R8rLqo5Yy8xOTYE+p/Z3NrgSLy8QbVl21x6cyMV51Pnv8GT+4mFbDySvPaNcgGZmXLfN94G1WHD761KW5Iq+NWrIhCNXV77ae+3oOMTsLBuzMcagzMSbNHzN+te5YmO5OTsPMOIZkIKKpfT5hvPBFisOscMsawwMoaVyctwuVEBA7xsbk8OFSbXCcFGElpeZCxo2U2udsW5S3qK799tmc7WwRwcrRsAXFtRqCCLgg9CKiSrlvlkT4WwlDxIL/AAWnYG6MsmATFJdmYuxj5lAbKU6m4Y25g6ePS8KyfDhyT7eRwv2gwVdY7Ku67/Ej0P66V0MZJ9dnFyTi9MVWvZrHOEZQy5wStxmA0JF9bHravM9uL5e/kbqnFSXP2LMpj7OWDCM8zYhlyrlYLEqm+pbnyv5VA9vmjZauVR/MuN18kqsduTnrS/4r4lu3a2IuFjtxkbV26nkB4Cq3JyHdLfkuxdYOGsaGu7fdkzUcmhQBQBQBQHhrDBnO82+MUeJ7KGJpAtxKykABuig6G3PUVDyPsXHLh41b5JPy8n8/QR4n4cuVraEU3ywZHfl7M9HVh87W+dchk/ZriFEnFw38U0yxrzqZLe/xGeN33wKC4nDnoiux+QrxVwLOk9eG189L9SR98pX9X4Fbxu+7TOqQoVRyQWbja3IDhfqTV9i/ZvkhKy19V5L9z1jZ3iZVdcV0b8yRwBtGPj8auq+kTqbus2Sm4RvtHyik/wBNYg/bIXG1rA+q/ctO1d1FmnklM4UuR3co0soH3vCt+iixeKzppjWob15nm8EDYTZ0kcKtLmVgz6WVW99iL3tYnh614s9xpDCnHLz4ztaj1XT4rsjJmaqBxaZ3qQ7MwMYQ8Stvyq0jkRgoxl3I/I+dyRL7ibZggw+KjxTBY5CBqbd6xBt42APpXtuLUoy7Mp+NUWSsqsrfVbI6HEI9+zcOoJFxz/KuZvpdctMsK5qcUzs1qRsPCKGTy1ZB7QHSLfy51g8Slykps6dgpVSQp4gG1+WvWo9rKTIatnzenYl8LGLVBnJnhseIljcaGtasa7GqT2tMjdtbCSa7Rqsb9BojHy5HyqXTnNPU+xJxM2dPszbcfzRF7A3fMmeSVGZIjbshYNI41y6kADUXPjXS4VCsXO+q9PU98S4jGtKFb6vz9EUvejEvLipWxN4gpXtStm7NCBkVbGzOVFlHM3JsAbT4VynPmkiotyKqaVGt7Q+xPtRxbBY8KqYbDxqERAAz5VFhmc6XsOQHrW22XTl2c3ddzN9SJk27O7mSR8zNx0Fj8KxRmXUdIPp8SlvphY+qH8e8B5oPQ2+VWUeOyS9qP5kGWDHyZJ7F2vE0i/aQ6xHiUtcedxw8ta1S+0E99IrX5ivFrjL229fA23Y2FgSNThwuRgCGXXMORLc69u93e03s6nGpprgvCS0SFeSQFAFAFAFAFAQG/G1jhsI7IbSORGnUM/MeIAJ9Km8Px1feovsur+hqtlyx6GWfZ1hhJ52uT1NdRvmkROXlRNY/cXCLHE2IxEiGVQRfJa5AZgO5wF65qd991kvDgnr+epIVNaS5mROL9m0Txs+EmMhW5s2WxsL2uAMprUrbIzUbYa2bPBjrcHsomDIEkZ5X+ulXc8HVEvVpmvByuTNqm+ya/MuEGI7oHTSuOT6H1WVe5bJ72d/7eD1jf/T+VeqveKrj3/Q6+K/ckt5d1MXNipZI0Qo5BUl1B0VRw8wa2SjLfQhcP4riU40K5t7Xw+JO7t4GTB4SQYpltdmyglgqkAZR1JN9B1rKTS6lZn31ZWVF46/br6/QyTF7MmisZI5Iwx7udWA6218Kiuvrto7unKpuWoSTa76Z4z86rrIynbo2JeRXdsPdVXqxY+gCj8asN66FZxJblFCGysY0DZlPHQqeBH651puqV0dMiUpwLfgdrRS8Dlb7rafA8DVNbizr+JNjYmPitRjZtHNqGdiseHJ5aViUkjXK6K6Eu2DESA6MzcOgHM+NRPFdktdkitla7pNeSFtm7LdxdF0vbiPxqZVh3ZEeaC6Gm3IpqfLIncPsSa3uj/7CvMuDZb7R/NECedT5M9aBkazgg1U5GPZS+WyOmZVkZx3Fj7sQRUDnafUj87TIPH7px4ydC8kkVgQwjsDJbUan3dL62rqOAX88/Bk+ndGbb5V19Fv9jNfaWsX2oYXDKEgwotYXJeZgO0d2Ju7Wyrc8LGuonaltROayclvZCR4AAXvUF3NsqZ3tstGydxpJ4UmEiKrjmDpYkan0qVXjucd7JCxpOCnvoP4fZ5Jf9/F8DXuWC/8AkjW8ZvzGGzMOrKVI4Gx9K5/JlKEytl3aLz7NNqNHI2Ec3UgvFfkRqw9Rr6HrVrwzJ5vYLPheQ1J1P6GkVdF4FAFAFAFAFAUT2ov/ALKOXaOfVVFvqauuCr2pv4fuR7/Ioe3ZbxEVfVR0zRPsaZvLhcK6Yf7VK0eVTktz0TNfunh3fjXM4c8iM5+DHfr+ZJkotLmYhDh0GFnGzHSWUjUs2o0IGltDa9r2F+dLZTldF5S0jbTyLsYgmHAazd3LxB46cQQa6SbajuPUjZHhzktdGS+zcWJFvwI4jx61x3E8XwLm17r7H0XhGasnHW37Uej+nn9SQw2LeJg8TFGAIuONjxqvW11LK2mu6PJYtoeHefGf8RL8R+VZ55epGXCsP/toltzdoy4jGxieV5AodlVmJXMF0OXhcamvUJNvqQOLYtWPhydMEntdV318zrauaXD4oRYp5+yfNMkqcLE6xMblVBU6eHxy02no14vLVkVOypR5lqLi/wD9erZR31/Wla9JdTqNqK2yxYLd7AnBJisUHtY3YM9rGQqvdX0olDk5pHI5uTkW5brr+gts/drZGLPZwPIrsCRYuDpxIDix8q8x8OT1Fmq6zOoXPNLX0KDtfZJw2Jkgc3yNlzAaEEAqbcrgg2qPZ0bRb4tqtrU12YvjMTIjqiswXKMtiQdB1HGo8YRlHeiTJ6mk+xr/ALKcTFicJd44zLExRmKqWYWupJtc6H5VYYtdbj7q38jlONeJXf0k9P4jHaxLyyHq5t5A2X5AVx+Zbz5E5fF/kWOGlCpfL/ItjML3E/hFvpVdCz2mYqs9pk3u1B+ybrmP0Fddwdt4smu+3+hWcRkvGQ9w4mAHv+oqljbxjmWlL8Fr9DRPwX6Cm8BGVBpmv8ra/O1WH2inHwoRlrn7/l/c84SfM2uwywj6Vxdi6kqxdTmR8rqw5EfKpeBc6rozXkzzJc1UkzF3CtJNLIuYmRj6sxP412FtknJJHBWWvmEAL2sPOvL6Ed9zXN39miXZUcTOqA37xGgtMx5kdLVPivHxuRvXxL6Fasw0t6IvH7jxlSRi4dBewRdbf/JWiOAo7fiJ/wA+ZBngR6vxF/PqU3ZLWbzqsv6oqObqTmzZsuMwrjj2qr6OQp+RNZwJONi+ZIx5ct8X8TZRXXnWntAFAFAFAFAU/wBp2BL4USLxgcOf5TdW+oPpVrwe1Qv5X/V0NN69nZlmKYspvXVJJEV9jSdupgsbHB2mMjjMS8njvdgtwbnT3a5jGeVjTk41t7+DJMlGaW2IbJxGz9mrLIuK7dmAGUMrMctyAqrwuTxNZyI5ebKMZV8qXw0IOFe3sqC7pDFyMyYvCF5S0pQMxZcxzMCANLXsanyznRBRlXLS6b/Q0KlSe1JFRCdjI2Rg2UkXHusAePkeNSLseGRXqa7/AJG/G4hdiWKVb7fn8y0/2TP2CYjsm7OQXBGttbd63AeNcdk4vg2OG96PofDuMUZcVt8svR/t6kcTUblLkVwONeGRJY9GQ3HToQfAgketZS09mu+iF9cq59mTGO3mTs5hHh0gbE6SuHZs173CqRpe54dT517lNRW2VVfDXCyErbXJQ91dtehTdpzdwgafWq6Vzm9eRY3WNroaTsmKBtjQ/aiRCVGYjNe/anL7oJ961TPZVS5uxyVk7XnPwve6i26sOzFmH2R7zZWCZzJzuTYMACePja9eKnVv2X1PWdLOdX++vZ311r9ij71QyR4mYYrKXY5iR7pDe6V8LC3pVffGxWdS/wACymWPHw+y6EesoKW46G3qK89mSZJNF59g7G+LHL9kfX9p+FqtMXuzlONL2YN9+pOPCO0YH+6zfU1wedzQumvi/wBTdCb8Na9EKzaioUehiHQnd3haFj0Y/QV2fApaxJNer/QrM7rakIptp/4fh/WqZfaHMXfl/A9vCgOtqxB4hLazWU/Gwt86teK015GEsmUeWWl+fl/Y0Y0nC3k8iKge1cVNbLCa2ErZmUdSPnW7FrcrIxXm0eWtQlsynbODMGJxER5SN8Cbr8iK7C2PLLXofOMlOM2mMwgrXsj8zNQ2Ts5sRsmOJGClhe7XtpMW5eAq2hUrMbkTOghU7sJVppESfZ5Of/Wi/wCf/tqN/p0l/UiD/pM/+SKm8ZjkZb3KMVJ5HKbfhVdZHTcWVVicZOPoTe6EBnxsA5I3aHyTX65R61vwad2rRK4fB2Xx+HU2YCumOtPaAKAKAKAKA4niDqVYAqwIIPAg6EVlScXtAxbezd58FIRYmFj3H/0t0YfPjXX4GbHIh/5Lv/cg2QcCvM1TtmoRdqbME/sdxHs/Gyr+8dkhvzCMQXt5hrelVeT7eVXB9lt/U3Qeq5Mb7m7qvjpRoRCh/aP/AKR1Y/KvebmRx4/+XkeKq3N/A3eCFUVVUWVQAAOAAFgK5Nycnt92WKWuwwxm7uFlN3gjJPMCx+K2rGiZVn5NS1Cb/EbxboYNTcQL6liPgTWNI2y4tmSWnY/yX6FK9suxAsOHniUKIXKMFAAAktlNh/Etv8VRcuPs7J/BcmTtlCb2316/AyiQ3461WrodS+ppux8Tg59lRYWfFRxG3eGdA65ZCw0byHxqwi4SrUWzmLYZFWZK2uDf0OdjbK2XhJln+3CQx3KqZEIvYi9kFzx4ViMKoPm2e78jOvg6/D1v4DLebAR7RdcY2Khw8TgxxCUEMyxMQzcebEm3QivM4qb5t6Rsxbp4i8Hkcn3eviUScZGZVbMFJAYcGANgR4HjUNrqXsZNxT7GyexjZRiwbSsNZ3zD+Re6vxOY1Z40dR2cjxq5SuUF5fqyX29gykpcDuvb0bn+fxrlOP4rrt8VdpfqMK7mr5H3QxFc6S2SezdpLEpUqTc35eFX/DOL14lLrnFvrvyIeRjSsnzJi42tF/uv8tS/9cxP+z+SNP3O3/kKx4kTlQ1gt9Ev3mIF9egqRXlV8RcY2NKG+kfNtLz+BrlW6N66v19BhG0a58wzEMQq6gWv1qjq+6VSsdkeZ71GPw2S5K2XLyvS11Y9w+AHbBgCFVQ1ujHgPxq5x+GVrNjOC1FJNr0fkiLPIfhOL77Kz7TN2TKPtMK3dBaRRxKjgwHMj6eVWmdjt/7kfqc3xHFc14kfqZfnqqaKJxAEVjqY0zq4rGmY0xRW5DUnhascuzzybNd9n+7pw0ZklFpZQNOaJxC+Z4n06VeYOP4ceZ92dLw7EdMOaXd/ki3VPLIKAKAKAKAKAKARxWGSRSkih1YWKsLg+lZjOUGnF6ZhrfRlF2v7Mo3JbDymO/8AdYZl9DcEet6uKeM2R6WLf5EeWOvIhD7LcTf97Dbrd/plqV/rNWvdZ4+7SJjZHstiUhsRKZLf3UGVfU6k+lqiXcYnLpCOvj3Z7jjJdy+4TCJEgSNVRV4KosBVTKcpvmk9skJJdhavJkKAKAa7SwKTxPFILpIpVh4Hp0POsSjzLTPdVkq5qce6PnvezduXAylHBKG/ZyW7rj8G6iqmylwZ2+HnQyIKUe/miBNa9ElyOc1Z0Y5jR92MRjDFg1QYaTCglZAApZFzXcS5+B4nu9NeVS4c2l20UWV4HPY3zKf81ojNj7pDHY6UQAjCJKbyD3Qt/dQ8yeA8Na8Rp559OxItz/Ax48/vtdvj6s3TC4ZY0VEAVUUKoHABRYCrFLS0jlJzc5OUu7DF4cSKVbgf1eo+VjQya3XMzXY65cyKjjsK0LWbhybkf61wObgWYs+Wa+T8mXlN0bVtDftKhaN2kHaU5RpDjZmICyqSQAL6nyNWXCZRryoym9Lr+hHylutpD3ZMQdmYWLXNr6ga+8atuF4ldlk7dpy29LyXXu/2ImTa4xjDy8yw4eHILcTxJPEnrXS0UqqOt7fm/VlfKXMxU1vPJTN5PZ9DiCXiPYyHU2F42PivL0qDdgxm9x6Fdfw6Fj5o9GUvFeznGqe6sbjqrgfJrVCeFavIgS4bcu2md4L2b4xz3+zjHUtc/Bb1mODa+/QR4Za+/Qve7O48GEIc/tZRwZgLKf4F5eepqdRhwr6vqyyx8Cul83dlqqYTgoAoAoAoAoAoAoAoAoAoAoAoAoAoAoAoBptLZ0WIjMcyK6HiGHzHQ+IrzKKl0Z7rtnXLmg9MznbPsjRiThpsg+5ILgeTjW3mDUaWKv6S4q4zLWrI7+KIQeyTF39+C3XM/wBMlePu0iT/AKzV6Mn9ieyWNDfEymTqkYKqfBmOpHwrZHGS7siXcYlJahH6vqaLgcFHCgjiRUReCqLAVJSS6IqZ2Sm+aT2xxWTwFAJzRKwswBB5GtdtMLY8s1tGYycXtMhcVu2h1RivgdR+dUN/2fqk91S5fh3JsM6a95bGf/hiT/eL8DUT/wDnrf8Amjb9/j/xHWG3ZUfvHLeAFh+dS6Ps/XF7slv4Loap50n7q0TcECoMqAAdBV5TRXTHlgtIhynKT3JitbjyFAFAFAFAFAFAFAFAFAFAFAFAFAFAFAFAFAFAFAFAFAFAFAFAFAFAFAFAFAFAFAFAFAFAFAFAFAFAFAFAFAFAFAFAFAFAFAFAFAclhQHJlFZ0Dkz00ho87fwppGdB2/hToNB2/hWBo8+0+FDPKcnF1jY5Dk44VjZ65Dg7RFNjkOTtQU2OQ8/tQVjZnkOhtIdKzsxyCi44U2OQ7GKpsxynYnpsxynokpsaPc9NjQZjTbMaDMabYPC5psweGWm2Dkz06mDg4msdQH2qs7ZjqdDEU2Op2stZM7FA1AdVkyFAFAFAFAeGgOStDJz2dDOzzsqDYZBWDOwsKA8Jpszo4Z6wZSEHkPShnQ3kc9KGRu9+lAJFD0rBkBCelYGxVITQbF0TwpswLoPCsbAqppswd5qxzDQZqcw0eGSnMY0cmY05ho5M5pzGNHJlNZ5jGjzOabGgrOzGgyVnY0dCKhjQosVZGhRY6GNCqrWQdigPayAoAoAoAoAoAoDw0BzasGdnlqGdnmShnmDs6xocwdiKaMcwdgKaHMHYCmhzMOwFNDmYdgKaHMw7EU0OY8MQrGjPMeZKcpnZwVrGjOzhhWNDYmaco2ckVjlGzzLTlGz0JWeUbFAlZ5TB2EpowdBKzoHfZ00Y2e9nWdDZ0I6aMbPQlZ0NnQFDB7WQFAFAFAFAFAFAFAFAFAFAFAFAFAFAFAFAFAFAeVgyckUB4VrBnZyUoNnnZ0Gw7Gg2HY0Gw7Kg2dCOs6MbPclBs6y0B7asmD2gCgCgCgCgCgC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breket-sistemy.ru/sites/default/files/imagecache/normal/photos/8/rol-vitaminov-dlya-lyudei-s-breketami-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7" y="3778822"/>
            <a:ext cx="5294312" cy="310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itdeal.ru/wp-content/uploads/2013/04/produkty-i-vitam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1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idruchniki.ws/imag/medic/zub_oghar/image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0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7308304" y="522374"/>
            <a:ext cx="1535427" cy="16367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7308304" y="2605757"/>
            <a:ext cx="1656184" cy="16464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7297960" y="4941168"/>
            <a:ext cx="1767500" cy="164047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612648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4000" b="1" dirty="0" err="1" smtClean="0">
                <a:solidFill>
                  <a:srgbClr val="00B0F0"/>
                </a:solidFill>
              </a:rPr>
              <a:t>Вітамін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>
                <a:solidFill>
                  <a:srgbClr val="00B0F0"/>
                </a:solidFill>
              </a:rPr>
              <a:t>В1 (</a:t>
            </a:r>
            <a:r>
              <a:rPr lang="ru-RU" sz="4000" b="1" dirty="0" err="1">
                <a:solidFill>
                  <a:srgbClr val="00B0F0"/>
                </a:solidFill>
              </a:rPr>
              <a:t>тіамін</a:t>
            </a:r>
            <a:r>
              <a:rPr lang="ru-RU" sz="4000" b="1" dirty="0">
                <a:solidFill>
                  <a:srgbClr val="00B0F0"/>
                </a:solidFill>
              </a:rPr>
              <a:t>).</a:t>
            </a:r>
            <a:r>
              <a:rPr lang="ru-RU" sz="4000" dirty="0">
                <a:solidFill>
                  <a:srgbClr val="00B0F0"/>
                </a:solidFill>
              </a:rPr>
              <a:t>  </a:t>
            </a:r>
            <a:r>
              <a:rPr lang="ru-RU" sz="4000" dirty="0" err="1">
                <a:solidFill>
                  <a:srgbClr val="00B0F0"/>
                </a:solidFill>
              </a:rPr>
              <a:t>Антиневритний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</a:t>
            </a:r>
            <a:r>
              <a:rPr lang="ru-RU" sz="4000" dirty="0">
                <a:solidFill>
                  <a:srgbClr val="00B0F0"/>
                </a:solidFill>
              </a:rPr>
              <a:t> В1 </a:t>
            </a:r>
            <a:r>
              <a:rPr lang="ru-RU" sz="4000" dirty="0" err="1">
                <a:solidFill>
                  <a:srgbClr val="00B0F0"/>
                </a:solidFill>
              </a:rPr>
              <a:t>приймає</a:t>
            </a:r>
            <a:r>
              <a:rPr lang="ru-RU" sz="4000" dirty="0">
                <a:solidFill>
                  <a:srgbClr val="00B0F0"/>
                </a:solidFill>
              </a:rPr>
              <a:t> участь у </a:t>
            </a:r>
            <a:r>
              <a:rPr lang="ru-RU" sz="4000" dirty="0" err="1">
                <a:solidFill>
                  <a:srgbClr val="00B0F0"/>
                </a:solidFill>
              </a:rPr>
              <a:t>синтезі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ацетилхоліну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каталізуючи</a:t>
            </a:r>
            <a:r>
              <a:rPr lang="ru-RU" sz="4000" dirty="0">
                <a:solidFill>
                  <a:srgbClr val="00B0F0"/>
                </a:solidFill>
              </a:rPr>
              <a:t>  </a:t>
            </a:r>
            <a:r>
              <a:rPr lang="ru-RU" sz="4000" dirty="0" err="1">
                <a:solidFill>
                  <a:srgbClr val="00B0F0"/>
                </a:solidFill>
              </a:rPr>
              <a:t>утворення</a:t>
            </a:r>
            <a:r>
              <a:rPr lang="ru-RU" sz="4000" dirty="0">
                <a:solidFill>
                  <a:srgbClr val="00B0F0"/>
                </a:solidFill>
              </a:rPr>
              <a:t> ацетил-</a:t>
            </a:r>
            <a:r>
              <a:rPr lang="ru-RU" sz="4000" dirty="0" err="1">
                <a:solidFill>
                  <a:srgbClr val="00B0F0"/>
                </a:solidFill>
              </a:rPr>
              <a:t>КоА</a:t>
            </a:r>
            <a:r>
              <a:rPr lang="ru-RU" sz="4000" dirty="0">
                <a:solidFill>
                  <a:srgbClr val="00B0F0"/>
                </a:solidFill>
              </a:rPr>
              <a:t> —субстрату </a:t>
            </a:r>
            <a:r>
              <a:rPr lang="ru-RU" sz="4000" dirty="0" err="1">
                <a:solidFill>
                  <a:srgbClr val="00B0F0"/>
                </a:solidFill>
              </a:rPr>
              <a:t>ацетилювання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холіну</a:t>
            </a:r>
            <a:r>
              <a:rPr lang="ru-RU" sz="4000" dirty="0">
                <a:solidFill>
                  <a:srgbClr val="00B0F0"/>
                </a:solidFill>
              </a:rPr>
              <a:t>. </a:t>
            </a:r>
            <a:r>
              <a:rPr lang="ru-RU" sz="4000" dirty="0" err="1">
                <a:solidFill>
                  <a:srgbClr val="00B0F0"/>
                </a:solidFill>
              </a:rPr>
              <a:t>Вважають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що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тіамін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приймає</a:t>
            </a:r>
            <a:r>
              <a:rPr lang="ru-RU" sz="4000" dirty="0">
                <a:solidFill>
                  <a:srgbClr val="00B0F0"/>
                </a:solidFill>
              </a:rPr>
              <a:t> участь в </a:t>
            </a:r>
            <a:r>
              <a:rPr lang="ru-RU" sz="4000" dirty="0" err="1">
                <a:solidFill>
                  <a:srgbClr val="00B0F0"/>
                </a:solidFill>
              </a:rPr>
              <a:t>кровоутворенні</a:t>
            </a:r>
            <a:r>
              <a:rPr lang="ru-RU" sz="4000" dirty="0">
                <a:solidFill>
                  <a:srgbClr val="00B0F0"/>
                </a:solidFill>
              </a:rPr>
              <a:t>, на </a:t>
            </a:r>
            <a:r>
              <a:rPr lang="ru-RU" sz="4000" dirty="0" err="1">
                <a:solidFill>
                  <a:srgbClr val="00B0F0"/>
                </a:solidFill>
              </a:rPr>
              <a:t>що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вказує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наявність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вроджених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тіамінзалежних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анемій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що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піддаються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лікуванню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високими</a:t>
            </a:r>
            <a:r>
              <a:rPr lang="ru-RU" sz="4000" dirty="0">
                <a:solidFill>
                  <a:srgbClr val="00B0F0"/>
                </a:solidFill>
              </a:rPr>
              <a:t> дозами </a:t>
            </a:r>
            <a:r>
              <a:rPr lang="ru-RU" sz="4000" dirty="0" err="1">
                <a:solidFill>
                  <a:srgbClr val="00B0F0"/>
                </a:solidFill>
              </a:rPr>
              <a:t>цього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вітаміну</a:t>
            </a:r>
            <a:endParaRPr lang="ru-RU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ru-RU" sz="4000" dirty="0" err="1" smtClean="0">
                <a:solidFill>
                  <a:srgbClr val="00B0F0"/>
                </a:solidFill>
              </a:rPr>
              <a:t>Добова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>
                <a:solidFill>
                  <a:srgbClr val="00B0F0"/>
                </a:solidFill>
              </a:rPr>
              <a:t>потреба в </a:t>
            </a:r>
            <a:r>
              <a:rPr lang="ru-RU" sz="4000" dirty="0" err="1">
                <a:solidFill>
                  <a:srgbClr val="00B0F0"/>
                </a:solidFill>
              </a:rPr>
              <a:t>тіаміні</a:t>
            </a:r>
            <a:r>
              <a:rPr lang="ru-RU" sz="4000" dirty="0">
                <a:solidFill>
                  <a:srgbClr val="00B0F0"/>
                </a:solidFill>
              </a:rPr>
              <a:t> — 1,1—1,5 мг. </a:t>
            </a:r>
            <a:r>
              <a:rPr lang="ru-RU" sz="4000" dirty="0" err="1">
                <a:solidFill>
                  <a:srgbClr val="00B0F0"/>
                </a:solidFill>
              </a:rPr>
              <a:t>Досить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багато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вітаміну</a:t>
            </a:r>
            <a:r>
              <a:rPr lang="ru-RU" sz="4000" dirty="0">
                <a:solidFill>
                  <a:srgbClr val="00B0F0"/>
                </a:solidFill>
              </a:rPr>
              <a:t> В, </a:t>
            </a:r>
            <a:r>
              <a:rPr lang="ru-RU" sz="4000" dirty="0" err="1">
                <a:solidFill>
                  <a:srgbClr val="00B0F0"/>
                </a:solidFill>
              </a:rPr>
              <a:t>знаходиться</a:t>
            </a:r>
            <a:r>
              <a:rPr lang="ru-RU" sz="4000" dirty="0">
                <a:solidFill>
                  <a:srgbClr val="00B0F0"/>
                </a:solidFill>
              </a:rPr>
              <a:t> в пшеничному </a:t>
            </a:r>
            <a:r>
              <a:rPr lang="ru-RU" sz="4000" dirty="0" err="1">
                <a:solidFill>
                  <a:srgbClr val="00B0F0"/>
                </a:solidFill>
              </a:rPr>
              <a:t>хлібі</a:t>
            </a:r>
            <a:r>
              <a:rPr lang="ru-RU" sz="4000" dirty="0">
                <a:solidFill>
                  <a:srgbClr val="00B0F0"/>
                </a:solidFill>
              </a:rPr>
              <a:t> з </a:t>
            </a:r>
            <a:r>
              <a:rPr lang="ru-RU" sz="4000" dirty="0" err="1">
                <a:solidFill>
                  <a:srgbClr val="00B0F0"/>
                </a:solidFill>
              </a:rPr>
              <a:t>борошна</a:t>
            </a:r>
            <a:r>
              <a:rPr lang="ru-RU" sz="4000" dirty="0">
                <a:solidFill>
                  <a:srgbClr val="00B0F0"/>
                </a:solidFill>
              </a:rPr>
              <a:t> грубого помолу, в </a:t>
            </a:r>
            <a:r>
              <a:rPr lang="ru-RU" sz="4000" dirty="0" err="1">
                <a:solidFill>
                  <a:srgbClr val="00B0F0"/>
                </a:solidFill>
              </a:rPr>
              <a:t>оболонці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насінь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хлібних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злаків</a:t>
            </a:r>
            <a:r>
              <a:rPr lang="ru-RU" sz="4000" dirty="0">
                <a:solidFill>
                  <a:srgbClr val="00B0F0"/>
                </a:solidFill>
              </a:rPr>
              <a:t>, у </a:t>
            </a:r>
            <a:r>
              <a:rPr lang="ru-RU" sz="4000" dirty="0" err="1">
                <a:solidFill>
                  <a:srgbClr val="00B0F0"/>
                </a:solidFill>
              </a:rPr>
              <a:t>сої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квасолі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горосі</a:t>
            </a:r>
            <a:r>
              <a:rPr lang="ru-RU" sz="4000" dirty="0">
                <a:solidFill>
                  <a:srgbClr val="00B0F0"/>
                </a:solidFill>
              </a:rPr>
              <a:t>, в </a:t>
            </a:r>
            <a:r>
              <a:rPr lang="ru-RU" sz="4000" dirty="0" err="1">
                <a:solidFill>
                  <a:srgbClr val="00B0F0"/>
                </a:solidFill>
              </a:rPr>
              <a:t>дріжджах</a:t>
            </a:r>
            <a:r>
              <a:rPr lang="ru-RU" sz="4000" dirty="0">
                <a:solidFill>
                  <a:srgbClr val="00B0F0"/>
                </a:solidFill>
              </a:rPr>
              <a:t>. З </a:t>
            </a:r>
            <a:r>
              <a:rPr lang="ru-RU" sz="4000" dirty="0" err="1">
                <a:solidFill>
                  <a:srgbClr val="00B0F0"/>
                </a:solidFill>
              </a:rPr>
              <a:t>продуктів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тваринного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походження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найбільш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багаті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тіаміном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печінка</a:t>
            </a:r>
            <a:r>
              <a:rPr lang="ru-RU" sz="4000" dirty="0">
                <a:solidFill>
                  <a:srgbClr val="00B0F0"/>
                </a:solidFill>
              </a:rPr>
              <a:t>, нежирна свинина, </a:t>
            </a:r>
            <a:r>
              <a:rPr lang="ru-RU" sz="4000" dirty="0" err="1">
                <a:solidFill>
                  <a:srgbClr val="00B0F0"/>
                </a:solidFill>
              </a:rPr>
              <a:t>нирки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мозок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яєчний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жовток</a:t>
            </a:r>
            <a:r>
              <a:rPr lang="ru-RU" sz="4000" dirty="0">
                <a:solidFill>
                  <a:srgbClr val="00B0F0"/>
                </a:solidFill>
              </a:rPr>
              <a:t>. В </a:t>
            </a:r>
            <a:r>
              <a:rPr lang="ru-RU" sz="4000" dirty="0" err="1">
                <a:solidFill>
                  <a:srgbClr val="00B0F0"/>
                </a:solidFill>
              </a:rPr>
              <a:t>даний</a:t>
            </a:r>
            <a:r>
              <a:rPr lang="ru-RU" sz="4000" dirty="0">
                <a:solidFill>
                  <a:srgbClr val="00B0F0"/>
                </a:solidFill>
              </a:rPr>
              <a:t> час </a:t>
            </a:r>
            <a:r>
              <a:rPr lang="ru-RU" sz="4000" dirty="0" err="1">
                <a:solidFill>
                  <a:srgbClr val="00B0F0"/>
                </a:solidFill>
              </a:rPr>
              <a:t>дефіцит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вітаміну</a:t>
            </a:r>
            <a:r>
              <a:rPr lang="ru-RU" sz="4000" dirty="0">
                <a:solidFill>
                  <a:srgbClr val="00B0F0"/>
                </a:solidFill>
              </a:rPr>
              <a:t> В, </a:t>
            </a:r>
            <a:r>
              <a:rPr lang="ru-RU" sz="4000" dirty="0" err="1">
                <a:solidFill>
                  <a:srgbClr val="00B0F0"/>
                </a:solidFill>
              </a:rPr>
              <a:t>стає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однієї</a:t>
            </a:r>
            <a:r>
              <a:rPr lang="ru-RU" sz="4000" dirty="0">
                <a:solidFill>
                  <a:srgbClr val="00B0F0"/>
                </a:solidFill>
              </a:rPr>
              <a:t> з проблем </a:t>
            </a:r>
            <a:r>
              <a:rPr lang="ru-RU" sz="4000" dirty="0" err="1">
                <a:solidFill>
                  <a:srgbClr val="00B0F0"/>
                </a:solidFill>
              </a:rPr>
              <a:t>харчування</a:t>
            </a:r>
            <a:r>
              <a:rPr lang="ru-RU" sz="4000" dirty="0">
                <a:solidFill>
                  <a:srgbClr val="00B0F0"/>
                </a:solidFill>
              </a:rPr>
              <a:t>, тому </a:t>
            </a:r>
            <a:r>
              <a:rPr lang="ru-RU" sz="4000" dirty="0" err="1">
                <a:solidFill>
                  <a:srgbClr val="00B0F0"/>
                </a:solidFill>
              </a:rPr>
              <a:t>що</a:t>
            </a:r>
            <a:r>
              <a:rPr lang="ru-RU" sz="4000" dirty="0">
                <a:solidFill>
                  <a:srgbClr val="00B0F0"/>
                </a:solidFill>
              </a:rPr>
              <a:t> через </a:t>
            </a:r>
            <a:r>
              <a:rPr lang="ru-RU" sz="4000" dirty="0" err="1">
                <a:solidFill>
                  <a:srgbClr val="00B0F0"/>
                </a:solidFill>
              </a:rPr>
              <a:t>високе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споживання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цукру</a:t>
            </a:r>
            <a:r>
              <a:rPr lang="ru-RU" sz="4000" dirty="0">
                <a:solidFill>
                  <a:srgbClr val="00B0F0"/>
                </a:solidFill>
              </a:rPr>
              <a:t> і </a:t>
            </a:r>
            <a:r>
              <a:rPr lang="ru-RU" sz="4000" dirty="0" err="1">
                <a:solidFill>
                  <a:srgbClr val="00B0F0"/>
                </a:solidFill>
              </a:rPr>
              <a:t>кондитерських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виробів</a:t>
            </a:r>
            <a:r>
              <a:rPr lang="ru-RU" sz="4000" dirty="0">
                <a:solidFill>
                  <a:srgbClr val="00B0F0"/>
                </a:solidFill>
              </a:rPr>
              <a:t>, а </a:t>
            </a:r>
            <a:r>
              <a:rPr lang="ru-RU" sz="4000" dirty="0" err="1">
                <a:solidFill>
                  <a:srgbClr val="00B0F0"/>
                </a:solidFill>
              </a:rPr>
              <a:t>також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білого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хліба</a:t>
            </a:r>
            <a:r>
              <a:rPr lang="ru-RU" sz="4000" dirty="0">
                <a:solidFill>
                  <a:srgbClr val="00B0F0"/>
                </a:solidFill>
              </a:rPr>
              <a:t> і </a:t>
            </a:r>
            <a:r>
              <a:rPr lang="ru-RU" sz="4000" dirty="0" err="1">
                <a:solidFill>
                  <a:srgbClr val="00B0F0"/>
                </a:solidFill>
              </a:rPr>
              <a:t>шліфованого</a:t>
            </a:r>
            <a:r>
              <a:rPr lang="ru-RU" sz="4000" dirty="0">
                <a:solidFill>
                  <a:srgbClr val="00B0F0"/>
                </a:solidFill>
              </a:rPr>
              <a:t> рису </a:t>
            </a:r>
            <a:r>
              <a:rPr lang="ru-RU" sz="4000" dirty="0" err="1">
                <a:solidFill>
                  <a:srgbClr val="00B0F0"/>
                </a:solidFill>
              </a:rPr>
              <a:t>істотно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збільшується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витрата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цього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вітаміну</a:t>
            </a:r>
            <a:r>
              <a:rPr lang="ru-RU" sz="4000" dirty="0">
                <a:solidFill>
                  <a:srgbClr val="00B0F0"/>
                </a:solidFill>
              </a:rPr>
              <a:t> в </a:t>
            </a:r>
            <a:r>
              <a:rPr lang="ru-RU" sz="4000" dirty="0" err="1">
                <a:solidFill>
                  <a:srgbClr val="00B0F0"/>
                </a:solidFill>
              </a:rPr>
              <a:t>організмі</a:t>
            </a:r>
            <a:r>
              <a:rPr lang="ru-RU" sz="4000" dirty="0">
                <a:solidFill>
                  <a:srgbClr val="00B0F0"/>
                </a:solidFill>
              </a:rPr>
              <a:t>. </a:t>
            </a:r>
            <a:r>
              <a:rPr lang="ru-RU" sz="4000" dirty="0" err="1">
                <a:solidFill>
                  <a:srgbClr val="00B0F0"/>
                </a:solidFill>
              </a:rPr>
              <a:t>Використовувати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дріжджі</a:t>
            </a:r>
            <a:r>
              <a:rPr lang="ru-RU" sz="4000" dirty="0">
                <a:solidFill>
                  <a:srgbClr val="00B0F0"/>
                </a:solidFill>
              </a:rPr>
              <a:t> як </a:t>
            </a:r>
            <a:r>
              <a:rPr lang="ru-RU" sz="4000" dirty="0" err="1">
                <a:solidFill>
                  <a:srgbClr val="00B0F0"/>
                </a:solidFill>
              </a:rPr>
              <a:t>джерело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вітаміну</a:t>
            </a:r>
            <a:r>
              <a:rPr lang="ru-RU" sz="4000" dirty="0">
                <a:solidFill>
                  <a:srgbClr val="00B0F0"/>
                </a:solidFill>
              </a:rPr>
              <a:t> не </a:t>
            </a:r>
            <a:r>
              <a:rPr lang="ru-RU" sz="4000" dirty="0" err="1">
                <a:solidFill>
                  <a:srgbClr val="00B0F0"/>
                </a:solidFill>
              </a:rPr>
              <a:t>рекомендується</a:t>
            </a:r>
            <a:r>
              <a:rPr lang="ru-RU" sz="4000" dirty="0">
                <a:solidFill>
                  <a:srgbClr val="00B0F0"/>
                </a:solidFill>
              </a:rPr>
              <a:t> через </a:t>
            </a:r>
            <a:r>
              <a:rPr lang="ru-RU" sz="4000" dirty="0" err="1">
                <a:solidFill>
                  <a:srgbClr val="00B0F0"/>
                </a:solidFill>
              </a:rPr>
              <a:t>високий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вміст</a:t>
            </a:r>
            <a:r>
              <a:rPr lang="ru-RU" sz="4000" dirty="0">
                <a:solidFill>
                  <a:srgbClr val="00B0F0"/>
                </a:solidFill>
              </a:rPr>
              <a:t> у них </a:t>
            </a:r>
            <a:r>
              <a:rPr lang="ru-RU" sz="4000" dirty="0" err="1">
                <a:solidFill>
                  <a:srgbClr val="00B0F0"/>
                </a:solidFill>
              </a:rPr>
              <a:t>пуринів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що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може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призводити</a:t>
            </a:r>
            <a:r>
              <a:rPr lang="ru-RU" sz="4000" dirty="0">
                <a:solidFill>
                  <a:srgbClr val="00B0F0"/>
                </a:solidFill>
              </a:rPr>
              <a:t> до </a:t>
            </a:r>
            <a:r>
              <a:rPr lang="ru-RU" sz="4000" dirty="0" err="1">
                <a:solidFill>
                  <a:srgbClr val="00B0F0"/>
                </a:solidFill>
              </a:rPr>
              <a:t>появи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обмінного</a:t>
            </a:r>
            <a:r>
              <a:rPr lang="ru-RU" sz="4000" dirty="0">
                <a:solidFill>
                  <a:srgbClr val="00B0F0"/>
                </a:solidFill>
              </a:rPr>
              <a:t> артриту (</a:t>
            </a:r>
            <a:r>
              <a:rPr lang="ru-RU" sz="4000" dirty="0" err="1">
                <a:solidFill>
                  <a:srgbClr val="00B0F0"/>
                </a:solidFill>
              </a:rPr>
              <a:t>подагри</a:t>
            </a:r>
            <a:r>
              <a:rPr lang="ru-RU" sz="4000" dirty="0">
                <a:solidFill>
                  <a:srgbClr val="00B0F0"/>
                </a:solidFill>
              </a:rPr>
              <a:t>).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 err="1">
                <a:solidFill>
                  <a:srgbClr val="00B0F0"/>
                </a:solidFill>
              </a:rPr>
              <a:t>Гіповітаміноз</a:t>
            </a:r>
            <a:r>
              <a:rPr lang="ru-RU" sz="4000" dirty="0">
                <a:solidFill>
                  <a:srgbClr val="00B0F0"/>
                </a:solidFill>
              </a:rPr>
              <a:t>. </a:t>
            </a:r>
            <a:r>
              <a:rPr lang="ru-RU" sz="4000" dirty="0" err="1">
                <a:solidFill>
                  <a:srgbClr val="00B0F0"/>
                </a:solidFill>
              </a:rPr>
              <a:t>Вже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ранні</a:t>
            </a:r>
            <a:r>
              <a:rPr lang="ru-RU" sz="4000" dirty="0">
                <a:solidFill>
                  <a:srgbClr val="00B0F0"/>
                </a:solidFill>
              </a:rPr>
              <a:t> прояви </a:t>
            </a:r>
            <a:r>
              <a:rPr lang="ru-RU" sz="4000" dirty="0" err="1">
                <a:solidFill>
                  <a:srgbClr val="00B0F0"/>
                </a:solidFill>
              </a:rPr>
              <a:t>гіповітамінозу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супроводжуються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зниженням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апетиту</a:t>
            </a:r>
            <a:r>
              <a:rPr lang="ru-RU" sz="4000" dirty="0">
                <a:solidFill>
                  <a:srgbClr val="00B0F0"/>
                </a:solidFill>
              </a:rPr>
              <a:t> і </a:t>
            </a:r>
            <a:r>
              <a:rPr lang="ru-RU" sz="4000" dirty="0" err="1">
                <a:solidFill>
                  <a:srgbClr val="00B0F0"/>
                </a:solidFill>
              </a:rPr>
              <a:t>нудотою</a:t>
            </a:r>
            <a:r>
              <a:rPr lang="ru-RU" sz="4000" dirty="0">
                <a:solidFill>
                  <a:srgbClr val="00B0F0"/>
                </a:solidFill>
              </a:rPr>
              <a:t>. </a:t>
            </a:r>
            <a:r>
              <a:rPr lang="ru-RU" sz="4000" dirty="0" err="1">
                <a:solidFill>
                  <a:srgbClr val="00B0F0"/>
                </a:solidFill>
              </a:rPr>
              <a:t>Відмічаються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неврологічні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розлади</a:t>
            </a:r>
            <a:r>
              <a:rPr lang="ru-RU" sz="4000" dirty="0">
                <a:solidFill>
                  <a:srgbClr val="00B0F0"/>
                </a:solidFill>
              </a:rPr>
              <a:t>, до </a:t>
            </a:r>
            <a:r>
              <a:rPr lang="ru-RU" sz="4000" dirty="0" err="1">
                <a:solidFill>
                  <a:srgbClr val="00B0F0"/>
                </a:solidFill>
              </a:rPr>
              <a:t>яких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відносяться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порушення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периферичної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чутливості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відчуття</a:t>
            </a:r>
            <a:r>
              <a:rPr lang="ru-RU" sz="4000" dirty="0">
                <a:solidFill>
                  <a:srgbClr val="00B0F0"/>
                </a:solidFill>
              </a:rPr>
              <a:t> «</a:t>
            </a:r>
            <a:r>
              <a:rPr lang="ru-RU" sz="4000" dirty="0" err="1">
                <a:solidFill>
                  <a:srgbClr val="00B0F0"/>
                </a:solidFill>
              </a:rPr>
              <a:t>повзання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мурашок</a:t>
            </a:r>
            <a:r>
              <a:rPr lang="ru-RU" sz="4000" dirty="0">
                <a:solidFill>
                  <a:srgbClr val="00B0F0"/>
                </a:solidFill>
              </a:rPr>
              <a:t>», </a:t>
            </a:r>
            <a:r>
              <a:rPr lang="ru-RU" sz="4000" dirty="0" err="1">
                <a:solidFill>
                  <a:srgbClr val="00B0F0"/>
                </a:solidFill>
              </a:rPr>
              <a:t>невралгії</a:t>
            </a:r>
            <a:r>
              <a:rPr lang="ru-RU" sz="4000" dirty="0">
                <a:solidFill>
                  <a:srgbClr val="00B0F0"/>
                </a:solidFill>
              </a:rPr>
              <a:t>. Характерна </a:t>
            </a:r>
            <a:r>
              <a:rPr lang="ru-RU" sz="4000" dirty="0" err="1">
                <a:solidFill>
                  <a:srgbClr val="00B0F0"/>
                </a:solidFill>
              </a:rPr>
              <a:t>забудьковатість</a:t>
            </a:r>
            <a:r>
              <a:rPr lang="ru-RU" sz="4000" dirty="0">
                <a:solidFill>
                  <a:srgbClr val="00B0F0"/>
                </a:solidFill>
              </a:rPr>
              <a:t>, особливо на </a:t>
            </a:r>
            <a:r>
              <a:rPr lang="ru-RU" sz="4000" dirty="0" err="1">
                <a:solidFill>
                  <a:srgbClr val="00B0F0"/>
                </a:solidFill>
              </a:rPr>
              <a:t>недавні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події</a:t>
            </a:r>
            <a:r>
              <a:rPr lang="ru-RU" sz="4000" dirty="0">
                <a:solidFill>
                  <a:srgbClr val="00B0F0"/>
                </a:solidFill>
              </a:rPr>
              <a:t>.</a:t>
            </a:r>
            <a:br>
              <a:rPr lang="ru-RU" sz="4000" dirty="0">
                <a:solidFill>
                  <a:srgbClr val="00B0F0"/>
                </a:solidFill>
              </a:rPr>
            </a:br>
            <a:r>
              <a:rPr lang="ru-RU" sz="4000" dirty="0">
                <a:solidFill>
                  <a:srgbClr val="00B0F0"/>
                </a:solidFill>
              </a:rPr>
              <a:t>До </a:t>
            </a:r>
            <a:r>
              <a:rPr lang="ru-RU" sz="4000" dirty="0" err="1">
                <a:solidFill>
                  <a:srgbClr val="00B0F0"/>
                </a:solidFill>
              </a:rPr>
              <a:t>речі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харчування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переважно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вуглеводної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їжі</a:t>
            </a:r>
            <a:r>
              <a:rPr lang="ru-RU" sz="4000" dirty="0">
                <a:solidFill>
                  <a:srgbClr val="00B0F0"/>
                </a:solidFill>
              </a:rPr>
              <a:t> (</a:t>
            </a:r>
            <a:r>
              <a:rPr lang="ru-RU" sz="4000" dirty="0" err="1">
                <a:solidFill>
                  <a:srgbClr val="00B0F0"/>
                </a:solidFill>
              </a:rPr>
              <a:t>білий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хліб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солодощі</a:t>
            </a:r>
            <a:r>
              <a:rPr lang="ru-RU" sz="4000" dirty="0">
                <a:solidFill>
                  <a:srgbClr val="00B0F0"/>
                </a:solidFill>
              </a:rPr>
              <a:t>) </a:t>
            </a:r>
            <a:r>
              <a:rPr lang="ru-RU" sz="4000" dirty="0" err="1">
                <a:solidFill>
                  <a:srgbClr val="00B0F0"/>
                </a:solidFill>
              </a:rPr>
              <a:t>призводить</a:t>
            </a:r>
            <a:r>
              <a:rPr lang="ru-RU" sz="4000" dirty="0">
                <a:solidFill>
                  <a:srgbClr val="00B0F0"/>
                </a:solidFill>
              </a:rPr>
              <a:t> до </a:t>
            </a:r>
            <a:r>
              <a:rPr lang="ru-RU" sz="4000" dirty="0" err="1">
                <a:solidFill>
                  <a:srgbClr val="00B0F0"/>
                </a:solidFill>
              </a:rPr>
              <a:t>підвищеної</a:t>
            </a:r>
            <a:r>
              <a:rPr lang="ru-RU" sz="4000" dirty="0">
                <a:solidFill>
                  <a:srgbClr val="00B0F0"/>
                </a:solidFill>
              </a:rPr>
              <a:t> потреби в </a:t>
            </a:r>
            <a:r>
              <a:rPr lang="ru-RU" sz="4000" dirty="0" err="1">
                <a:solidFill>
                  <a:srgbClr val="00B0F0"/>
                </a:solidFill>
              </a:rPr>
              <a:t>тіаміні</a:t>
            </a:r>
            <a:r>
              <a:rPr lang="ru-RU" sz="4000" dirty="0">
                <a:solidFill>
                  <a:srgbClr val="00B0F0"/>
                </a:solidFill>
              </a:rPr>
              <a:t> і, </a:t>
            </a:r>
            <a:r>
              <a:rPr lang="ru-RU" sz="4000" dirty="0" err="1">
                <a:solidFill>
                  <a:srgbClr val="00B0F0"/>
                </a:solidFill>
              </a:rPr>
              <a:t>отже</a:t>
            </a:r>
            <a:r>
              <a:rPr lang="ru-RU" sz="4000" dirty="0">
                <a:solidFill>
                  <a:srgbClr val="00B0F0"/>
                </a:solidFill>
              </a:rPr>
              <a:t>, </a:t>
            </a:r>
            <a:r>
              <a:rPr lang="ru-RU" sz="4000" dirty="0" err="1">
                <a:solidFill>
                  <a:srgbClr val="00B0F0"/>
                </a:solidFill>
              </a:rPr>
              <a:t>розвитку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вторинної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тіамінної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недостатності</a:t>
            </a:r>
            <a:r>
              <a:rPr lang="ru-RU" sz="4000" dirty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464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Вітаміни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</dc:title>
  <dc:creator>Windows_XPsp3Ru</dc:creator>
  <cp:lastModifiedBy>Windows_XPsp3Ru</cp:lastModifiedBy>
  <cp:revision>7</cp:revision>
  <dcterms:created xsi:type="dcterms:W3CDTF">2014-01-11T17:16:39Z</dcterms:created>
  <dcterms:modified xsi:type="dcterms:W3CDTF">2014-01-11T18:29:09Z</dcterms:modified>
</cp:coreProperties>
</file>