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67" r:id="rId4"/>
    <p:sldId id="257" r:id="rId5"/>
    <p:sldId id="268" r:id="rId6"/>
    <p:sldId id="261" r:id="rId7"/>
    <p:sldId id="259" r:id="rId8"/>
    <p:sldId id="269" r:id="rId9"/>
    <p:sldId id="262" r:id="rId10"/>
    <p:sldId id="263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FF138"/>
    <a:srgbClr val="006600"/>
    <a:srgbClr val="66FF66"/>
    <a:srgbClr val="009900"/>
    <a:srgbClr val="99FF99"/>
    <a:srgbClr val="008000"/>
    <a:srgbClr val="9933FF"/>
    <a:srgbClr val="F79646"/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7226-E9CE-4669-B87E-A4E0482EFA0F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8FDD-7E62-4E14-8773-AD5651613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8FDD-7E62-4E14-8773-AD56516136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solidFill>
            <a:schemeClr val="bg1">
              <a:alpha val="35686"/>
            </a:schemeClr>
          </a:solidFill>
          <a:ln w="38100">
            <a:solidFill>
              <a:srgbClr val="2FF138"/>
            </a:solidFill>
          </a:ln>
        </p:spPr>
        <p:txBody>
          <a:bodyPr>
            <a:normAutofit/>
          </a:bodyPr>
          <a:lstStyle/>
          <a:p>
            <a:r>
              <a:rPr lang="ru-RU" sz="6000" b="1" dirty="0" err="1" smtClean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</a:t>
            </a:r>
            <a:r>
              <a:rPr lang="uk-UA" sz="6000" b="1" dirty="0" err="1" smtClean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ія</a:t>
            </a:r>
            <a:r>
              <a:rPr lang="uk-UA" sz="6000" b="1" dirty="0" smtClean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 тему:</a:t>
            </a:r>
            <a:endParaRPr lang="ru-RU" sz="6000" b="1" dirty="0">
              <a:ln w="24500" cmpd="dbl">
                <a:solidFill>
                  <a:srgbClr val="006600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14744" y="4929198"/>
            <a:ext cx="4914912" cy="1185874"/>
          </a:xfrm>
          <a:solidFill>
            <a:schemeClr val="bg1">
              <a:alpha val="40000"/>
            </a:schemeClr>
          </a:solidFill>
          <a:ln w="38100">
            <a:solidFill>
              <a:srgbClr val="66FF66"/>
            </a:solidFill>
          </a:ln>
        </p:spPr>
        <p:txBody>
          <a:bodyPr>
            <a:normAutofit/>
          </a:bodyPr>
          <a:lstStyle/>
          <a:p>
            <a:r>
              <a:rPr lang="uk-UA" sz="6000" b="1" dirty="0" err="1" smtClean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“Вітаміни”</a:t>
            </a:r>
            <a:endParaRPr lang="ru-RU" sz="6000" b="1" dirty="0">
              <a:ln w="24500" cmpd="dbl">
                <a:solidFill>
                  <a:srgbClr val="006600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78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500726"/>
          </a:xfrm>
          <a:solidFill>
            <a:srgbClr val="FFCC00">
              <a:alpha val="60000"/>
            </a:srgb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Аскорбінова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кислота — сама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нестійка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вона легко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руйнується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світлі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нагріванні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А, Є, К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провітамін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каротин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досить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стійкі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температури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варінні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їжі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досить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чутливі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кисню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повітря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Тіамін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чутливий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нагрівання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Таким чином,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різноманітна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повноцінна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компонентам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їжа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достатня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енергетичній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цінності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гарантувати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профілактику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гіповітамінозів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1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674342_vita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946538" cy="371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itamin-polezen-dlya-zreniya-rosta-malyi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257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н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56" y="0"/>
            <a:ext cx="437154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astol.com.ua_45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8585"/>
            <a:ext cx="4286248" cy="284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8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  <a:alpha val="81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2012072709563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3071810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2775564657_76d0a98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236850" cy="358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z0fw4W7LF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398125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vitamin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00306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736"/>
            <a:ext cx="7286676" cy="3416320"/>
          </a:xfrm>
          <a:prstGeom prst="rect">
            <a:avLst/>
          </a:prstGeom>
          <a:solidFill>
            <a:srgbClr val="F79646">
              <a:alpha val="89804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Презентацію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Свириденко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Маргарита,</a:t>
            </a:r>
            <a:endParaRPr lang="uk-UA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Онищенко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Ярослава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25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4500594"/>
          </a:xfrm>
          <a:solidFill>
            <a:schemeClr val="accent3">
              <a:lumMod val="60000"/>
              <a:lumOff val="40000"/>
              <a:alpha val="54118"/>
            </a:schemeClr>
          </a:solidFill>
          <a:ln>
            <a:solidFill>
              <a:srgbClr val="007033"/>
            </a:solidFill>
          </a:ln>
        </p:spPr>
        <p:txBody>
          <a:bodyPr>
            <a:normAutofit/>
          </a:bodyPr>
          <a:lstStyle/>
          <a:p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Вітамі́ни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— азотиста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речовина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містить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NH2 —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низькомолекулярні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органічні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сполуки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різної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хімічної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природи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високою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біологічною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дією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необхідні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для нормального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обміну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речовин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життєдіяльності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живих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організмів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дуже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малій</a:t>
            </a:r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кількості</a:t>
            </a:r>
            <a:endParaRPr lang="ru-RU" dirty="0"/>
          </a:p>
        </p:txBody>
      </p:sp>
    </p:spTree>
  </p:cSld>
  <p:clrMapOvr>
    <a:masterClrMapping/>
  </p:clrMapOvr>
  <p:transition advTm="1400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000660"/>
          </a:xfrm>
          <a:solidFill>
            <a:srgbClr val="FFFF66">
              <a:alpha val="40000"/>
            </a:srgbClr>
          </a:solidFill>
          <a:ln>
            <a:solidFill>
              <a:srgbClr val="FFFF00"/>
            </a:solidFill>
          </a:ln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синтезуються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накопичуються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недостатній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кількості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Ендогенний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синтез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деяких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них,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здійснюється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мікрофлорою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тонкої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кишки, не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задовольнити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потребу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вітамінах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тому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постійне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надходження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продуктами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харчування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666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1571636"/>
          </a:xfrm>
          <a:prstGeom prst="rect">
            <a:avLst/>
          </a:prstGeom>
          <a:solidFill>
            <a:srgbClr val="2FF138">
              <a:alpha val="36078"/>
            </a:srgbClr>
          </a:solidFill>
          <a:ln w="9525">
            <a:solidFill>
              <a:srgbClr val="007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Більшість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вітамінів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входить до складу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ферментних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систем,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виконуючи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коферментні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функції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Вітаміни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приймають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участь в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обміні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регулюючи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окремі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біохімічні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фізіологічні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8572560" cy="1200329"/>
          </a:xfrm>
          <a:prstGeom prst="rect">
            <a:avLst/>
          </a:prstGeom>
          <a:solidFill>
            <a:srgbClr val="2FF138">
              <a:alpha val="36078"/>
            </a:srgbClr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механізмів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Відомо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вітаміноподібних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54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5214974"/>
          </a:xfrm>
          <a:solidFill>
            <a:schemeClr val="accent1">
              <a:lumMod val="40000"/>
              <a:lumOff val="60000"/>
              <a:alpha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вітаміноподібних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,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пластичні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 Вони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проявляють</a:t>
            </a:r>
            <a:r>
              <a:rPr lang="ru-RU" dirty="0" smtClean="0"/>
              <a:t> </a:t>
            </a:r>
            <a:r>
              <a:rPr lang="ru-RU" dirty="0" err="1" smtClean="0"/>
              <a:t>лікувальний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за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захворюваннь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фізико-хімічними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водо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жиророзчинні</a:t>
            </a:r>
            <a:endParaRPr lang="ru-RU" dirty="0"/>
          </a:p>
        </p:txBody>
      </p:sp>
    </p:spTree>
  </p:cSld>
  <p:clrMapOvr>
    <a:masterClrMapping/>
  </p:clrMapOvr>
  <p:transition advTm="1538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41176"/>
            </a:srgb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людський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  <a:solidFill>
            <a:srgbClr val="FFFF00">
              <a:alpha val="50196"/>
            </a:srgbClr>
          </a:solidFill>
          <a:ln w="19050">
            <a:solidFill>
              <a:srgbClr val="FF000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харчових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продуктах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можуть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містяться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речовини-попередники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провітаміни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ряду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перетворень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стають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вітамінами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Порушення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нормальної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течії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життєво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важливих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тривалу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відсутність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раціоні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приводять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виникнення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важких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захворювань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авітаміноз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265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285728"/>
            <a:ext cx="5429256" cy="3970318"/>
          </a:xfrm>
          <a:prstGeom prst="rect">
            <a:avLst/>
          </a:prstGeom>
          <a:solidFill>
            <a:srgbClr val="CC66FF">
              <a:alpha val="49804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КЛАСИФІКАЦІЯ ВІТАМІНІВ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ділять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розчинні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жирах,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розчинні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795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2677656"/>
          </a:xfrm>
          <a:prstGeom prst="rect">
            <a:avLst/>
          </a:prstGeom>
          <a:solidFill>
            <a:srgbClr val="9933FF">
              <a:alpha val="8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Існує</a:t>
            </a:r>
            <a:r>
              <a:rPr lang="ru-RU" sz="2800" dirty="0" smtClean="0">
                <a:solidFill>
                  <a:schemeClr val="bg1"/>
                </a:solidFill>
              </a:rPr>
              <a:t> думка,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природні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err="1" smtClean="0">
                <a:solidFill>
                  <a:schemeClr val="bg1"/>
                </a:solidFill>
              </a:rPr>
              <a:t>вітаміни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засвоюються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краще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ніж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хімічні</a:t>
            </a:r>
            <a:r>
              <a:rPr lang="ru-RU" sz="2800" dirty="0" smtClean="0">
                <a:solidFill>
                  <a:schemeClr val="bg1"/>
                </a:solidFill>
              </a:rPr>
              <a:t> аналоги,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надходять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полівітамінних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комплексів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вільній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формі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Однак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вітаміни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складі</a:t>
            </a:r>
            <a:r>
              <a:rPr lang="ru-RU" sz="2800" dirty="0" smtClean="0">
                <a:solidFill>
                  <a:schemeClr val="bg1"/>
                </a:solidFill>
              </a:rPr>
              <a:t> препарату </a:t>
            </a:r>
            <a:r>
              <a:rPr lang="ru-RU" sz="2800" dirty="0" err="1" smtClean="0">
                <a:solidFill>
                  <a:schemeClr val="bg1"/>
                </a:solidFill>
              </a:rPr>
              <a:t>засвоюються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гірше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деякі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них </a:t>
            </a:r>
            <a:r>
              <a:rPr lang="ru-RU" sz="2800" dirty="0" err="1" smtClean="0">
                <a:solidFill>
                  <a:schemeClr val="bg1"/>
                </a:solidFill>
              </a:rPr>
              <a:t>навіть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краще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ніж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складі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натуральних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871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тамины полезны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28596" y="500042"/>
            <a:ext cx="8286776" cy="5679230"/>
          </a:xfrm>
          <a:prstGeom prst="rect">
            <a:avLst/>
          </a:prstGeom>
          <a:ln w="38100" cap="sq">
            <a:solidFill>
              <a:srgbClr val="2FF1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5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384</Words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Презентація на тему:</vt:lpstr>
      <vt:lpstr>Слайд 2</vt:lpstr>
      <vt:lpstr>Слайд 3</vt:lpstr>
      <vt:lpstr>Слайд 4</vt:lpstr>
      <vt:lpstr>Слайд 5</vt:lpstr>
      <vt:lpstr>Вплив вітамінів на людський організм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38</cp:revision>
  <dcterms:created xsi:type="dcterms:W3CDTF">2013-11-14T17:16:10Z</dcterms:created>
  <dcterms:modified xsi:type="dcterms:W3CDTF">2014-01-22T20:00:18Z</dcterms:modified>
</cp:coreProperties>
</file>