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66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8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4" y="5254284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9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7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FDA5A7CB-4CD7-4E7A-B0C3-1029A0DD14CD}" type="datetimeFigureOut">
              <a:rPr lang="ru-RU" smtClean="0"/>
              <a:pPr/>
              <a:t>23.12.2013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5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8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6A6CEBC-006F-4AF6-990E-48F1EC12CA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A7CB-4CD7-4E7A-B0C3-1029A0DD14CD}" type="datetimeFigureOut">
              <a:rPr lang="ru-RU" smtClean="0"/>
              <a:pPr/>
              <a:t>23.12.2013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CEBC-006F-4AF6-990E-48F1EC12CA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A7CB-4CD7-4E7A-B0C3-1029A0DD14CD}" type="datetimeFigureOut">
              <a:rPr lang="ru-RU" smtClean="0"/>
              <a:pPr/>
              <a:t>23.12.2013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CEBC-006F-4AF6-990E-48F1EC12CA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FDA5A7CB-4CD7-4E7A-B0C3-1029A0DD14CD}" type="datetimeFigureOut">
              <a:rPr lang="ru-RU" smtClean="0"/>
              <a:pPr/>
              <a:t>23.12.2013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7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CEBC-006F-4AF6-990E-48F1EC12CA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5" y="7035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4" y="309491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FDA5A7CB-4CD7-4E7A-B0C3-1029A0DD14CD}" type="datetimeFigureOut">
              <a:rPr lang="ru-RU" smtClean="0"/>
              <a:pPr/>
              <a:t>23.12.2013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7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6A6CEBC-006F-4AF6-990E-48F1EC12CA8C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5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1" y="7034"/>
            <a:ext cx="9136967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5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8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8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FDA5A7CB-4CD7-4E7A-B0C3-1029A0DD14CD}" type="datetimeFigureOut">
              <a:rPr lang="ru-RU" smtClean="0"/>
              <a:pPr/>
              <a:t>23.12.2013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6A6CEBC-006F-4AF6-990E-48F1EC12CA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9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7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7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29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29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FDA5A7CB-4CD7-4E7A-B0C3-1029A0DD14CD}" type="datetimeFigureOut">
              <a:rPr lang="ru-RU" smtClean="0"/>
              <a:pPr/>
              <a:t>23.12.2013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6A6CEBC-006F-4AF6-990E-48F1EC12CA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5A7CB-4CD7-4E7A-B0C3-1029A0DD14CD}" type="datetimeFigureOut">
              <a:rPr lang="ru-RU" smtClean="0"/>
              <a:pPr/>
              <a:t>23.12.2013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6CEBC-006F-4AF6-990E-48F1EC12CA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FDA5A7CB-4CD7-4E7A-B0C3-1029A0DD14CD}" type="datetimeFigureOut">
              <a:rPr lang="ru-RU" smtClean="0"/>
              <a:pPr/>
              <a:t>23.12.2013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1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6A6CEBC-006F-4AF6-990E-48F1EC12CA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1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FDA5A7CB-4CD7-4E7A-B0C3-1029A0DD14CD}" type="datetimeFigureOut">
              <a:rPr lang="ru-RU" smtClean="0"/>
              <a:pPr/>
              <a:t>23.12.2013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6A6CEBC-006F-4AF6-990E-48F1EC12CA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FDA5A7CB-4CD7-4E7A-B0C3-1029A0DD14CD}" type="datetimeFigureOut">
              <a:rPr lang="ru-RU" smtClean="0"/>
              <a:pPr/>
              <a:t>23.12.2013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6A6CEBC-006F-4AF6-990E-48F1EC12CA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5" y="14069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" y="7034"/>
            <a:ext cx="9136967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5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FDA5A7CB-4CD7-4E7A-B0C3-1029A0DD14CD}" type="datetimeFigureOut">
              <a:rPr lang="ru-RU" smtClean="0"/>
              <a:pPr/>
              <a:t>23.12.2013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1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6A6CEBC-006F-4AF6-990E-48F1EC12CA8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40544" y="776289"/>
            <a:ext cx="8062912" cy="1938331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ВПЛИВ АЛКОГОЛЮ </a:t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НА ОРГАНІЗМ ЛЮДИНИ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294719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dirty="0" smtClean="0"/>
              <a:t>У </a:t>
            </a:r>
            <a:r>
              <a:rPr lang="ru-RU" sz="2000" dirty="0" err="1" smtClean="0"/>
              <a:t>випадках</a:t>
            </a:r>
            <a:r>
              <a:rPr lang="ru-RU" sz="2000" dirty="0" smtClean="0"/>
              <a:t> </a:t>
            </a:r>
            <a:r>
              <a:rPr lang="ru-RU" sz="2000" dirty="0" err="1" smtClean="0"/>
              <a:t>несмертельного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гострого</a:t>
            </a:r>
            <a:r>
              <a:rPr lang="ru-RU" sz="2000" dirty="0" smtClean="0"/>
              <a:t> алкогольного </a:t>
            </a:r>
            <a:r>
              <a:rPr lang="ru-RU" sz="2000" dirty="0" err="1" smtClean="0"/>
              <a:t>отруєння</a:t>
            </a:r>
            <a:r>
              <a:rPr lang="ru-RU" sz="2000" dirty="0" smtClean="0"/>
              <a:t> в головному </a:t>
            </a:r>
            <a:r>
              <a:rPr lang="ru-RU" sz="2000" dirty="0" err="1" smtClean="0"/>
              <a:t>мозку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нервових</a:t>
            </a:r>
            <a:r>
              <a:rPr lang="ru-RU" sz="2000" dirty="0" smtClean="0"/>
              <a:t> </a:t>
            </a:r>
            <a:r>
              <a:rPr lang="ru-RU" sz="2000" dirty="0" err="1" smtClean="0"/>
              <a:t>клітинах</a:t>
            </a:r>
            <a:r>
              <a:rPr lang="ru-RU" sz="2000" dirty="0" smtClean="0"/>
              <a:t> </a:t>
            </a:r>
            <a:r>
              <a:rPr lang="ru-RU" sz="2000" dirty="0" err="1" smtClean="0"/>
              <a:t>його</a:t>
            </a:r>
            <a:r>
              <a:rPr lang="ru-RU" sz="2000" dirty="0" smtClean="0"/>
              <a:t> кори </a:t>
            </a:r>
            <a:r>
              <a:rPr lang="ru-RU" sz="2000" dirty="0" err="1" smtClean="0"/>
              <a:t>відбуваються</a:t>
            </a:r>
            <a:r>
              <a:rPr lang="ru-RU" sz="2000" dirty="0" smtClean="0"/>
              <a:t> </a:t>
            </a:r>
            <a:r>
              <a:rPr lang="ru-RU" sz="2000" dirty="0" err="1" smtClean="0"/>
              <a:t>ті</a:t>
            </a:r>
            <a:r>
              <a:rPr lang="ru-RU" sz="2000" dirty="0" smtClean="0"/>
              <a:t> ж </a:t>
            </a:r>
            <a:r>
              <a:rPr lang="ru-RU" sz="2000" dirty="0" err="1" smtClean="0"/>
              <a:t>самі</a:t>
            </a:r>
            <a:r>
              <a:rPr lang="ru-RU" sz="2000" dirty="0" smtClean="0"/>
              <a:t> </a:t>
            </a:r>
            <a:r>
              <a:rPr lang="ru-RU" sz="2000" dirty="0" err="1" smtClean="0"/>
              <a:t>процеси</a:t>
            </a:r>
            <a:r>
              <a:rPr lang="ru-RU" sz="2000" dirty="0" smtClean="0"/>
              <a:t>. </a:t>
            </a:r>
            <a:r>
              <a:rPr lang="ru-RU" sz="2000" dirty="0" err="1" smtClean="0"/>
              <a:t>Сприйняття</a:t>
            </a:r>
            <a:r>
              <a:rPr lang="ru-RU" sz="2000" dirty="0" smtClean="0"/>
              <a:t> </a:t>
            </a:r>
            <a:r>
              <a:rPr lang="ru-RU" sz="2000" dirty="0" err="1" smtClean="0"/>
              <a:t>потерпілого</a:t>
            </a:r>
            <a:r>
              <a:rPr lang="ru-RU" sz="2000" dirty="0" smtClean="0"/>
              <a:t> </a:t>
            </a:r>
            <a:r>
              <a:rPr lang="ru-RU" sz="2000" dirty="0" err="1" smtClean="0"/>
              <a:t>ускладнюється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сповільнюється</a:t>
            </a:r>
            <a:r>
              <a:rPr lang="ru-RU" sz="2000" dirty="0" smtClean="0"/>
              <a:t>, </a:t>
            </a:r>
            <a:r>
              <a:rPr lang="ru-RU" sz="2000" dirty="0" err="1" smtClean="0"/>
              <a:t>порушуються</a:t>
            </a:r>
            <a:r>
              <a:rPr lang="ru-RU" sz="2000" dirty="0" smtClean="0"/>
              <a:t> </a:t>
            </a:r>
            <a:r>
              <a:rPr lang="ru-RU" sz="2000" dirty="0" err="1" smtClean="0"/>
              <a:t>увага</a:t>
            </a:r>
            <a:r>
              <a:rPr lang="ru-RU" sz="2000" dirty="0" smtClean="0"/>
              <a:t> та </a:t>
            </a:r>
            <a:r>
              <a:rPr lang="ru-RU" sz="2000" dirty="0" err="1" smtClean="0"/>
              <a:t>пам'ять</a:t>
            </a:r>
            <a:r>
              <a:rPr lang="ru-RU" sz="2000" dirty="0" smtClean="0"/>
              <a:t>. </a:t>
            </a:r>
            <a:r>
              <a:rPr lang="ru-RU" sz="2000" dirty="0" err="1" smtClean="0"/>
              <a:t>Внаслідок</a:t>
            </a:r>
            <a:r>
              <a:rPr lang="ru-RU" sz="2000" dirty="0" smtClean="0"/>
              <a:t> </a:t>
            </a:r>
            <a:r>
              <a:rPr lang="ru-RU" sz="2000" dirty="0" err="1" smtClean="0"/>
              <a:t>цих</a:t>
            </a:r>
            <a:r>
              <a:rPr lang="ru-RU" sz="2000" dirty="0" smtClean="0"/>
              <a:t> </a:t>
            </a:r>
            <a:r>
              <a:rPr lang="ru-RU" sz="2000" dirty="0" err="1" smtClean="0"/>
              <a:t>змін</a:t>
            </a:r>
            <a:r>
              <a:rPr lang="ru-RU" sz="2000" dirty="0" smtClean="0"/>
              <a:t>, а </a:t>
            </a:r>
            <a:r>
              <a:rPr lang="ru-RU" sz="2000" dirty="0" err="1" smtClean="0"/>
              <a:t>також</a:t>
            </a:r>
            <a:r>
              <a:rPr lang="ru-RU" sz="2000" dirty="0" smtClean="0"/>
              <a:t> </a:t>
            </a:r>
            <a:r>
              <a:rPr lang="ru-RU" sz="2000" dirty="0" err="1" smtClean="0"/>
              <a:t>постійного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впливу</a:t>
            </a:r>
            <a:r>
              <a:rPr lang="ru-RU" sz="2000" dirty="0" smtClean="0"/>
              <a:t> на </a:t>
            </a:r>
            <a:r>
              <a:rPr lang="ru-RU" sz="2000" dirty="0" err="1" smtClean="0"/>
              <a:t>людину</a:t>
            </a:r>
            <a:r>
              <a:rPr lang="ru-RU" sz="2000" dirty="0" smtClean="0"/>
              <a:t> алкогольного </a:t>
            </a:r>
            <a:r>
              <a:rPr lang="ru-RU" sz="2000" dirty="0" err="1" smtClean="0"/>
              <a:t>і</a:t>
            </a:r>
            <a:r>
              <a:rPr lang="ru-RU" sz="2000" dirty="0" smtClean="0"/>
              <a:t> </a:t>
            </a:r>
            <a:r>
              <a:rPr lang="ru-RU" sz="2000" dirty="0" err="1" smtClean="0"/>
              <a:t>питтєвого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клімату</a:t>
            </a:r>
            <a:r>
              <a:rPr lang="ru-RU" sz="2000" dirty="0" smtClean="0"/>
              <a:t>, </a:t>
            </a:r>
            <a:r>
              <a:rPr lang="ru-RU" sz="2000" dirty="0" err="1" smtClean="0"/>
              <a:t>починаються</a:t>
            </a:r>
            <a:r>
              <a:rPr lang="ru-RU" sz="2000" dirty="0" smtClean="0"/>
              <a:t> </a:t>
            </a:r>
            <a:r>
              <a:rPr lang="ru-RU" sz="2000" dirty="0" err="1" smtClean="0"/>
              <a:t>глибокі</a:t>
            </a:r>
            <a:r>
              <a:rPr lang="ru-RU" sz="2000" dirty="0" smtClean="0"/>
              <a:t> </a:t>
            </a:r>
            <a:r>
              <a:rPr lang="ru-RU" sz="2000" dirty="0" err="1" smtClean="0"/>
              <a:t>зміни</a:t>
            </a:r>
            <a:r>
              <a:rPr lang="ru-RU" sz="2000" dirty="0" smtClean="0"/>
              <a:t> </a:t>
            </a:r>
            <a:r>
              <a:rPr lang="ru-RU" sz="2000" dirty="0" err="1" smtClean="0"/>
              <a:t>її</a:t>
            </a:r>
            <a:r>
              <a:rPr lang="ru-RU" sz="2000" dirty="0" smtClean="0"/>
              <a:t> характеру, </a:t>
            </a:r>
            <a:r>
              <a:rPr lang="ru-RU" sz="2000" dirty="0" err="1" smtClean="0"/>
              <a:t>психіки</a:t>
            </a:r>
            <a:r>
              <a:rPr lang="ru-RU" sz="2000" dirty="0" smtClean="0"/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завантаження (2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57422" y="3071810"/>
            <a:ext cx="4829180" cy="3144178"/>
          </a:xfrm>
          <a:effectLst>
            <a:softEdge rad="63500"/>
          </a:effectLst>
        </p:spPr>
      </p:pic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259000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dirty="0" smtClean="0"/>
              <a:t>Таким чином, </a:t>
            </a:r>
            <a:r>
              <a:rPr lang="ru-RU" sz="2000" dirty="0" err="1" smtClean="0"/>
              <a:t>якщо</a:t>
            </a:r>
            <a:r>
              <a:rPr lang="ru-RU" sz="2000" dirty="0" smtClean="0"/>
              <a:t> </a:t>
            </a:r>
            <a:r>
              <a:rPr lang="ru-RU" sz="2000" dirty="0" err="1" smtClean="0"/>
              <a:t>вживати</a:t>
            </a:r>
            <a:r>
              <a:rPr lang="ru-RU" sz="2000" dirty="0" smtClean="0"/>
              <a:t> </a:t>
            </a:r>
            <a:r>
              <a:rPr lang="ru-RU" sz="2000" dirty="0" smtClean="0"/>
              <a:t>алкоголь </a:t>
            </a:r>
            <a:r>
              <a:rPr lang="ru-RU" sz="2000" dirty="0" err="1" smtClean="0"/>
              <a:t>частіше</a:t>
            </a:r>
            <a:r>
              <a:rPr lang="ru-RU" sz="2000" dirty="0" smtClean="0"/>
              <a:t>, </a:t>
            </a:r>
            <a:r>
              <a:rPr lang="ru-RU" sz="2000" dirty="0" err="1" smtClean="0"/>
              <a:t>ніж</a:t>
            </a:r>
            <a:r>
              <a:rPr lang="ru-RU" sz="2000" dirty="0" smtClean="0"/>
              <a:t> один раз на два </a:t>
            </a:r>
            <a:r>
              <a:rPr lang="ru-RU" sz="2000" dirty="0" err="1" smtClean="0"/>
              <a:t>тижні</a:t>
            </a:r>
            <a:r>
              <a:rPr lang="ru-RU" sz="2000" dirty="0" smtClean="0"/>
              <a:t>, </a:t>
            </a:r>
            <a:r>
              <a:rPr lang="ru-RU" sz="2000" dirty="0" err="1" smtClean="0"/>
              <a:t>мозок</a:t>
            </a:r>
            <a:r>
              <a:rPr lang="ru-RU" sz="2000" dirty="0" smtClean="0"/>
              <a:t> не </a:t>
            </a:r>
            <a:r>
              <a:rPr lang="ru-RU" sz="2000" dirty="0" err="1" smtClean="0"/>
              <a:t>зможе</a:t>
            </a:r>
            <a:r>
              <a:rPr lang="ru-RU" sz="2000" dirty="0" smtClean="0"/>
              <a:t> </a:t>
            </a:r>
            <a:r>
              <a:rPr lang="ru-RU" sz="2000" dirty="0" err="1" smtClean="0"/>
              <a:t>звільнитися</a:t>
            </a:r>
            <a:r>
              <a:rPr lang="ru-RU" sz="2000" dirty="0" smtClean="0"/>
              <a:t> </a:t>
            </a:r>
            <a:r>
              <a:rPr lang="ru-RU" sz="2000" dirty="0" err="1" smtClean="0"/>
              <a:t>від</a:t>
            </a:r>
            <a:r>
              <a:rPr lang="ru-RU" sz="2000" dirty="0" smtClean="0"/>
              <a:t> </a:t>
            </a:r>
            <a:r>
              <a:rPr lang="ru-RU" sz="2000" dirty="0" err="1" smtClean="0"/>
              <a:t>впливу</a:t>
            </a:r>
            <a:r>
              <a:rPr lang="ru-RU" sz="2000" dirty="0" smtClean="0"/>
              <a:t> </a:t>
            </a:r>
            <a:r>
              <a:rPr lang="ru-RU" sz="2000" dirty="0" err="1" smtClean="0"/>
              <a:t>наркотичної</a:t>
            </a:r>
            <a:r>
              <a:rPr lang="ru-RU" sz="2000" dirty="0" smtClean="0"/>
              <a:t> </a:t>
            </a:r>
            <a:r>
              <a:rPr lang="ru-RU" sz="2000" dirty="0" err="1" smtClean="0"/>
              <a:t>отрути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весь час </a:t>
            </a:r>
            <a:r>
              <a:rPr lang="ru-RU" sz="2000" dirty="0" err="1" smtClean="0"/>
              <a:t>знаходитиметься</a:t>
            </a:r>
            <a:r>
              <a:rPr lang="ru-RU" sz="2000" dirty="0" smtClean="0"/>
              <a:t> в «</a:t>
            </a:r>
            <a:r>
              <a:rPr lang="ru-RU" sz="2000" dirty="0" err="1" smtClean="0"/>
              <a:t>напіввідключеному</a:t>
            </a:r>
            <a:r>
              <a:rPr lang="ru-RU" sz="2000" dirty="0" smtClean="0"/>
              <a:t>» </a:t>
            </a:r>
            <a:r>
              <a:rPr lang="ru-RU" sz="2000" dirty="0" err="1" smtClean="0"/>
              <a:t>стані</a:t>
            </a:r>
            <a:r>
              <a:rPr lang="ru-RU" sz="2000" dirty="0" smtClean="0"/>
              <a:t>. </a:t>
            </a:r>
            <a:r>
              <a:rPr lang="ru-RU" sz="2000" dirty="0" err="1" smtClean="0"/>
              <a:t>Якщо</a:t>
            </a:r>
            <a:r>
              <a:rPr lang="ru-RU" sz="2000" dirty="0" smtClean="0"/>
              <a:t> ж </a:t>
            </a:r>
            <a:r>
              <a:rPr lang="ru-RU" sz="2000" dirty="0" err="1" smtClean="0"/>
              <a:t>приймати</a:t>
            </a:r>
            <a:r>
              <a:rPr lang="ru-RU" sz="2000" dirty="0" smtClean="0"/>
              <a:t> алкоголь </a:t>
            </a:r>
            <a:r>
              <a:rPr lang="ru-RU" sz="2000" dirty="0" err="1" smtClean="0"/>
              <a:t>тривалий</a:t>
            </a:r>
            <a:r>
              <a:rPr lang="ru-RU" sz="2000" dirty="0" smtClean="0"/>
              <a:t> час, то робота </a:t>
            </a:r>
            <a:r>
              <a:rPr lang="ru-RU" sz="2000" dirty="0" err="1" smtClean="0"/>
              <a:t>вищих</a:t>
            </a:r>
            <a:r>
              <a:rPr lang="ru-RU" sz="2000" dirty="0" smtClean="0"/>
              <a:t> </a:t>
            </a:r>
            <a:r>
              <a:rPr lang="ru-RU" sz="2000" dirty="0" err="1" smtClean="0"/>
              <a:t>центрів</a:t>
            </a:r>
            <a:r>
              <a:rPr lang="ru-RU" sz="2000" dirty="0" smtClean="0"/>
              <a:t> так </a:t>
            </a:r>
            <a:r>
              <a:rPr lang="ru-RU" sz="2000" dirty="0" err="1" smtClean="0"/>
              <a:t>і</a:t>
            </a:r>
            <a:r>
              <a:rPr lang="ru-RU" sz="2000" dirty="0" smtClean="0"/>
              <a:t> не </a:t>
            </a:r>
            <a:r>
              <a:rPr lang="ru-RU" sz="2000" dirty="0" err="1" smtClean="0"/>
              <a:t>відновиться</a:t>
            </a:r>
            <a:r>
              <a:rPr lang="ru-RU" sz="2000" dirty="0" smtClean="0"/>
              <a:t>. У </a:t>
            </a:r>
            <a:r>
              <a:rPr lang="ru-RU" sz="2000" dirty="0" err="1" smtClean="0"/>
              <a:t>разі</a:t>
            </a:r>
            <a:r>
              <a:rPr lang="ru-RU" sz="2000" dirty="0" smtClean="0"/>
              <a:t> </a:t>
            </a:r>
            <a:r>
              <a:rPr lang="ru-RU" sz="2000" dirty="0" err="1" smtClean="0"/>
              <a:t>безперервної</a:t>
            </a:r>
            <a:r>
              <a:rPr lang="ru-RU" sz="2000" dirty="0" smtClean="0"/>
              <a:t> </a:t>
            </a:r>
            <a:r>
              <a:rPr lang="ru-RU" sz="2000" dirty="0" err="1" smtClean="0"/>
              <a:t>дії</a:t>
            </a:r>
            <a:r>
              <a:rPr lang="ru-RU" sz="2000" dirty="0" smtClean="0"/>
              <a:t> алкоголю на </a:t>
            </a:r>
            <a:r>
              <a:rPr lang="ru-RU" sz="2000" dirty="0" err="1" smtClean="0"/>
              <a:t>мозок</a:t>
            </a:r>
            <a:r>
              <a:rPr lang="ru-RU" sz="2000" dirty="0" smtClean="0"/>
              <a:t> шкода, </a:t>
            </a:r>
            <a:r>
              <a:rPr lang="ru-RU" sz="2000" dirty="0" err="1" smtClean="0"/>
              <a:t>що</a:t>
            </a:r>
            <a:r>
              <a:rPr lang="ru-RU" sz="2000" dirty="0" smtClean="0"/>
              <a:t> </a:t>
            </a:r>
            <a:r>
              <a:rPr lang="ru-RU" sz="2000" dirty="0" err="1" smtClean="0"/>
              <a:t>заподіюється</a:t>
            </a:r>
            <a:r>
              <a:rPr lang="ru-RU" sz="2000" dirty="0" smtClean="0"/>
              <a:t> </a:t>
            </a:r>
            <a:r>
              <a:rPr lang="ru-RU" sz="2000" dirty="0" err="1" smtClean="0"/>
              <a:t>йому</a:t>
            </a:r>
            <a:r>
              <a:rPr lang="ru-RU" sz="2000" dirty="0" smtClean="0"/>
              <a:t>, </a:t>
            </a:r>
            <a:r>
              <a:rPr lang="ru-RU" sz="2000" dirty="0" err="1" smtClean="0"/>
              <a:t>безперечна</a:t>
            </a:r>
            <a:r>
              <a:rPr lang="ru-RU" sz="2000" dirty="0" smtClean="0"/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завантаження (3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28884" y="2786058"/>
            <a:ext cx="3571900" cy="3571900"/>
          </a:xfrm>
          <a:effectLst>
            <a:softEdge rad="6350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294719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dirty="0" smtClean="0"/>
              <a:t>У </a:t>
            </a:r>
            <a:r>
              <a:rPr lang="ru-RU" sz="2000" dirty="0" err="1" smtClean="0"/>
              <a:t>печінці</a:t>
            </a:r>
            <a:r>
              <a:rPr lang="ru-RU" sz="2000" dirty="0" smtClean="0"/>
              <a:t> </a:t>
            </a:r>
            <a:r>
              <a:rPr lang="ru-RU" sz="2000" dirty="0" err="1" smtClean="0"/>
              <a:t>відбувається</a:t>
            </a:r>
            <a:r>
              <a:rPr lang="ru-RU" sz="2000" dirty="0" smtClean="0"/>
              <a:t> </a:t>
            </a:r>
            <a:r>
              <a:rPr lang="ru-RU" sz="2000" dirty="0" err="1" smtClean="0"/>
              <a:t>окислення</a:t>
            </a:r>
            <a:r>
              <a:rPr lang="ru-RU" sz="2000" dirty="0" smtClean="0"/>
              <a:t> 90-98% </a:t>
            </a:r>
            <a:r>
              <a:rPr lang="ru-RU" sz="2000" dirty="0" err="1" smtClean="0"/>
              <a:t>етанолу</a:t>
            </a:r>
            <a:r>
              <a:rPr lang="ru-RU" sz="2000" dirty="0" smtClean="0"/>
              <a:t> до </a:t>
            </a:r>
            <a:r>
              <a:rPr lang="ru-RU" sz="2000" dirty="0" err="1" smtClean="0"/>
              <a:t>ацетальдегіду</a:t>
            </a:r>
            <a:r>
              <a:rPr lang="ru-RU" sz="2000" dirty="0" smtClean="0"/>
              <a:t> — </a:t>
            </a:r>
            <a:r>
              <a:rPr lang="ru-RU" sz="2000" dirty="0" err="1" smtClean="0"/>
              <a:t>дуже</a:t>
            </a:r>
            <a:r>
              <a:rPr lang="ru-RU" sz="2000" dirty="0" smtClean="0"/>
              <a:t> </a:t>
            </a:r>
            <a:r>
              <a:rPr lang="ru-RU" sz="2000" dirty="0" err="1" smtClean="0"/>
              <a:t>небезпечної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токсичної</a:t>
            </a:r>
            <a:r>
              <a:rPr lang="ru-RU" sz="2000" dirty="0" smtClean="0"/>
              <a:t> </a:t>
            </a:r>
            <a:r>
              <a:rPr lang="ru-RU" sz="2000" dirty="0" err="1" smtClean="0"/>
              <a:t>речовини</a:t>
            </a:r>
            <a:r>
              <a:rPr lang="ru-RU" sz="2000" dirty="0" smtClean="0"/>
              <a:t>. </a:t>
            </a:r>
            <a:r>
              <a:rPr lang="ru-RU" sz="2000" dirty="0" err="1" smtClean="0"/>
              <a:t>Потім</a:t>
            </a:r>
            <a:r>
              <a:rPr lang="ru-RU" sz="2000" dirty="0" smtClean="0"/>
              <a:t> </a:t>
            </a:r>
            <a:r>
              <a:rPr lang="ru-RU" sz="2000" dirty="0" err="1" smtClean="0"/>
              <a:t>ацетальдегід</a:t>
            </a:r>
            <a:r>
              <a:rPr lang="ru-RU" sz="2000" dirty="0" smtClean="0"/>
              <a:t> </a:t>
            </a:r>
            <a:r>
              <a:rPr lang="ru-RU" sz="2000" dirty="0" err="1" smtClean="0"/>
              <a:t>окислюється</a:t>
            </a:r>
            <a:r>
              <a:rPr lang="ru-RU" sz="2000" dirty="0" smtClean="0"/>
              <a:t> до </a:t>
            </a:r>
            <a:r>
              <a:rPr lang="ru-RU" sz="2000" dirty="0" err="1" smtClean="0"/>
              <a:t>оцтової</a:t>
            </a:r>
            <a:r>
              <a:rPr lang="ru-RU" sz="2000" dirty="0" smtClean="0"/>
              <a:t> </a:t>
            </a:r>
            <a:r>
              <a:rPr lang="ru-RU" sz="2000" dirty="0" err="1" smtClean="0"/>
              <a:t>кислоти</a:t>
            </a:r>
            <a:r>
              <a:rPr lang="ru-RU" sz="2000" dirty="0" smtClean="0"/>
              <a:t>, яка </a:t>
            </a:r>
            <a:r>
              <a:rPr lang="ru-RU" sz="2000" dirty="0" err="1" smtClean="0"/>
              <a:t>далі</a:t>
            </a:r>
            <a:r>
              <a:rPr lang="ru-RU" sz="2000" dirty="0" smtClean="0"/>
              <a:t> </a:t>
            </a:r>
            <a:r>
              <a:rPr lang="ru-RU" sz="2000" dirty="0" err="1" smtClean="0"/>
              <a:t>розщеплюється</a:t>
            </a:r>
            <a:r>
              <a:rPr lang="ru-RU" sz="2000" dirty="0" smtClean="0"/>
              <a:t> до води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вуглекислого</a:t>
            </a:r>
            <a:r>
              <a:rPr lang="ru-RU" sz="2000" dirty="0" smtClean="0"/>
              <a:t> газу. В </a:t>
            </a:r>
            <a:r>
              <a:rPr lang="ru-RU" sz="2000" dirty="0" err="1" smtClean="0"/>
              <a:t>інших</a:t>
            </a:r>
            <a:r>
              <a:rPr lang="ru-RU" sz="2000" dirty="0" smtClean="0"/>
              <a:t> органах </a:t>
            </a:r>
            <a:r>
              <a:rPr lang="ru-RU" sz="2000" dirty="0" err="1" smtClean="0"/>
              <a:t>і</a:t>
            </a:r>
            <a:r>
              <a:rPr lang="ru-RU" sz="2000" dirty="0" smtClean="0"/>
              <a:t> системах </a:t>
            </a:r>
            <a:r>
              <a:rPr lang="ru-RU" sz="2000" dirty="0" err="1" smtClean="0"/>
              <a:t>також</a:t>
            </a:r>
            <a:r>
              <a:rPr lang="ru-RU" sz="2000" dirty="0" smtClean="0"/>
              <a:t> </a:t>
            </a:r>
            <a:r>
              <a:rPr lang="ru-RU" sz="2000" dirty="0" err="1" smtClean="0"/>
              <a:t>можливе</a:t>
            </a:r>
            <a:r>
              <a:rPr lang="ru-RU" sz="2000" dirty="0" smtClean="0"/>
              <a:t> «</a:t>
            </a:r>
            <a:r>
              <a:rPr lang="ru-RU" sz="2000" dirty="0" err="1" smtClean="0"/>
              <a:t>переварювання</a:t>
            </a:r>
            <a:r>
              <a:rPr lang="ru-RU" sz="2000" dirty="0" smtClean="0"/>
              <a:t>» алкоголю, </a:t>
            </a:r>
            <a:r>
              <a:rPr lang="ru-RU" sz="2000" dirty="0" err="1" smtClean="0"/>
              <a:t>але</a:t>
            </a:r>
            <a:r>
              <a:rPr lang="ru-RU" sz="2000" dirty="0" smtClean="0"/>
              <a:t> в </a:t>
            </a:r>
            <a:r>
              <a:rPr lang="ru-RU" sz="2000" dirty="0" err="1" smtClean="0"/>
              <a:t>значно</a:t>
            </a:r>
            <a:r>
              <a:rPr lang="ru-RU" sz="2000" dirty="0" smtClean="0"/>
              <a:t> </a:t>
            </a:r>
            <a:r>
              <a:rPr lang="ru-RU" sz="2000" dirty="0" err="1" smtClean="0"/>
              <a:t>менших</a:t>
            </a:r>
            <a:r>
              <a:rPr lang="ru-RU" sz="2000" dirty="0" smtClean="0"/>
              <a:t> </a:t>
            </a:r>
            <a:r>
              <a:rPr lang="ru-RU" sz="2000" dirty="0" err="1" smtClean="0"/>
              <a:t>кількостях</a:t>
            </a:r>
            <a:r>
              <a:rPr lang="ru-RU" sz="2000" dirty="0" smtClean="0"/>
              <a:t>, </a:t>
            </a:r>
            <a:r>
              <a:rPr lang="ru-RU" sz="2000" dirty="0" err="1" smtClean="0"/>
              <a:t>ніж</a:t>
            </a:r>
            <a:r>
              <a:rPr lang="ru-RU" sz="2000" dirty="0" smtClean="0"/>
              <a:t> </a:t>
            </a:r>
            <a:r>
              <a:rPr lang="ru-RU" sz="2000" dirty="0" err="1" smtClean="0"/>
              <a:t>в</a:t>
            </a:r>
            <a:r>
              <a:rPr lang="ru-RU" sz="2000" dirty="0" smtClean="0"/>
              <a:t> </a:t>
            </a:r>
            <a:r>
              <a:rPr lang="ru-RU" sz="2000" dirty="0" err="1" smtClean="0"/>
              <a:t>печінці</a:t>
            </a:r>
            <a:r>
              <a:rPr lang="ru-RU" sz="2000" dirty="0" smtClean="0"/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Содержимое 5" descr="images (1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57422" y="3071810"/>
            <a:ext cx="4097896" cy="3143272"/>
          </a:xfrm>
          <a:effectLst>
            <a:softEdge rad="63500"/>
          </a:effectLst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216137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000" dirty="0" err="1" smtClean="0"/>
              <a:t>Печінка</a:t>
            </a:r>
            <a:r>
              <a:rPr lang="ru-RU" sz="2000" dirty="0" smtClean="0"/>
              <a:t> </a:t>
            </a:r>
            <a:r>
              <a:rPr lang="ru-RU" sz="2000" dirty="0" err="1" smtClean="0"/>
              <a:t>поступово</a:t>
            </a:r>
            <a:r>
              <a:rPr lang="ru-RU" sz="2000" dirty="0" smtClean="0"/>
              <a:t> </a:t>
            </a:r>
            <a:r>
              <a:rPr lang="ru-RU" sz="2000" dirty="0" err="1" smtClean="0"/>
              <a:t>зменшується</a:t>
            </a:r>
            <a:r>
              <a:rPr lang="ru-RU" sz="2000" dirty="0" smtClean="0"/>
              <a:t> в </a:t>
            </a:r>
            <a:r>
              <a:rPr lang="ru-RU" sz="2000" dirty="0" err="1" smtClean="0"/>
              <a:t>розмірах</a:t>
            </a:r>
            <a:r>
              <a:rPr lang="ru-RU" sz="2000" dirty="0" smtClean="0"/>
              <a:t>, </a:t>
            </a:r>
            <a:r>
              <a:rPr lang="ru-RU" sz="2000" dirty="0" err="1" smtClean="0"/>
              <a:t>тобто</a:t>
            </a:r>
            <a:r>
              <a:rPr lang="ru-RU" sz="2000" dirty="0" smtClean="0"/>
              <a:t> </a:t>
            </a:r>
            <a:r>
              <a:rPr lang="ru-RU" sz="2000" dirty="0" err="1" smtClean="0"/>
              <a:t>зморщується</a:t>
            </a:r>
            <a:r>
              <a:rPr lang="ru-RU" sz="2000" dirty="0" smtClean="0"/>
              <a:t>, </a:t>
            </a:r>
            <a:r>
              <a:rPr lang="ru-RU" sz="2000" dirty="0" err="1" smtClean="0"/>
              <a:t>судини</a:t>
            </a:r>
            <a:r>
              <a:rPr lang="ru-RU" sz="2000" dirty="0" smtClean="0"/>
              <a:t> </a:t>
            </a:r>
            <a:r>
              <a:rPr lang="ru-RU" sz="2000" dirty="0" err="1" smtClean="0"/>
              <a:t>печінки</a:t>
            </a:r>
            <a:r>
              <a:rPr lang="ru-RU" sz="2000" dirty="0" smtClean="0"/>
              <a:t> </a:t>
            </a:r>
            <a:r>
              <a:rPr lang="ru-RU" sz="2000" dirty="0" err="1" smtClean="0"/>
              <a:t>здавлюються</a:t>
            </a:r>
            <a:r>
              <a:rPr lang="ru-RU" sz="2000" dirty="0" smtClean="0"/>
              <a:t>, кров в них </a:t>
            </a:r>
            <a:r>
              <a:rPr lang="ru-RU" sz="2000" dirty="0" err="1" smtClean="0"/>
              <a:t>застоюється</a:t>
            </a:r>
            <a:r>
              <a:rPr lang="ru-RU" sz="2000" dirty="0" smtClean="0"/>
              <a:t>, </a:t>
            </a:r>
            <a:r>
              <a:rPr lang="ru-RU" sz="2000" dirty="0" err="1" smtClean="0"/>
              <a:t>тиск</a:t>
            </a:r>
            <a:r>
              <a:rPr lang="ru-RU" sz="2000" dirty="0" smtClean="0"/>
              <a:t> </a:t>
            </a:r>
            <a:r>
              <a:rPr lang="ru-RU" sz="2000" dirty="0" err="1" smtClean="0"/>
              <a:t>підвищується</a:t>
            </a:r>
            <a:r>
              <a:rPr lang="ru-RU" sz="2000" dirty="0" smtClean="0"/>
              <a:t> в 3-4 рази. І </a:t>
            </a:r>
            <a:r>
              <a:rPr lang="ru-RU" sz="2000" dirty="0" err="1" smtClean="0"/>
              <a:t>якщо</a:t>
            </a:r>
            <a:r>
              <a:rPr lang="ru-RU" sz="2000" dirty="0" smtClean="0"/>
              <a:t> </a:t>
            </a:r>
            <a:r>
              <a:rPr lang="ru-RU" sz="2000" dirty="0" err="1" smtClean="0"/>
              <a:t>відбувається</a:t>
            </a:r>
            <a:r>
              <a:rPr lang="ru-RU" sz="2000" dirty="0" smtClean="0"/>
              <a:t> </a:t>
            </a:r>
            <a:r>
              <a:rPr lang="ru-RU" sz="2000" dirty="0" err="1" smtClean="0"/>
              <a:t>розрив</a:t>
            </a:r>
            <a:r>
              <a:rPr lang="ru-RU" sz="2000" dirty="0" smtClean="0"/>
              <a:t> </a:t>
            </a:r>
            <a:r>
              <a:rPr lang="ru-RU" sz="2000" dirty="0" err="1" smtClean="0"/>
              <a:t>судин</a:t>
            </a:r>
            <a:r>
              <a:rPr lang="ru-RU" sz="2000" dirty="0" smtClean="0"/>
              <a:t>, </a:t>
            </a:r>
            <a:r>
              <a:rPr lang="ru-RU" sz="2000" dirty="0" err="1" smtClean="0"/>
              <a:t>починається</a:t>
            </a:r>
            <a:r>
              <a:rPr lang="ru-RU" sz="2000" dirty="0" smtClean="0"/>
              <a:t> </a:t>
            </a:r>
            <a:r>
              <a:rPr lang="ru-RU" sz="2000" dirty="0" err="1" smtClean="0"/>
              <a:t>рясна</a:t>
            </a:r>
            <a:r>
              <a:rPr lang="ru-RU" sz="2000" dirty="0" smtClean="0"/>
              <a:t> </a:t>
            </a:r>
            <a:r>
              <a:rPr lang="ru-RU" sz="2000" dirty="0" err="1" smtClean="0"/>
              <a:t>кровотеча</a:t>
            </a:r>
            <a:r>
              <a:rPr lang="ru-RU" sz="2000" dirty="0" smtClean="0"/>
              <a:t>, </a:t>
            </a:r>
            <a:r>
              <a:rPr lang="ru-RU" sz="2000" dirty="0" err="1" smtClean="0"/>
              <a:t>постраждалі</a:t>
            </a:r>
            <a:r>
              <a:rPr lang="ru-RU" sz="2000" dirty="0" smtClean="0"/>
              <a:t> </a:t>
            </a:r>
            <a:r>
              <a:rPr lang="ru-RU" sz="2000" dirty="0" err="1" smtClean="0"/>
              <a:t>від</a:t>
            </a:r>
            <a:r>
              <a:rPr lang="ru-RU" sz="2000" dirty="0" smtClean="0"/>
              <a:t> </a:t>
            </a:r>
            <a:r>
              <a:rPr lang="ru-RU" sz="2000" dirty="0" err="1" smtClean="0"/>
              <a:t>якої</a:t>
            </a:r>
            <a:r>
              <a:rPr lang="ru-RU" sz="2000" dirty="0" smtClean="0"/>
              <a:t> часто гинуть. За </a:t>
            </a:r>
            <a:r>
              <a:rPr lang="ru-RU" sz="2000" dirty="0" err="1" smtClean="0"/>
              <a:t>даними</a:t>
            </a:r>
            <a:r>
              <a:rPr lang="ru-RU" sz="2000" dirty="0" smtClean="0"/>
              <a:t> ВООЗ, </a:t>
            </a:r>
            <a:r>
              <a:rPr lang="ru-RU" sz="2000" dirty="0" err="1" smtClean="0"/>
              <a:t>близько</a:t>
            </a:r>
            <a:r>
              <a:rPr lang="ru-RU" sz="2000" dirty="0" smtClean="0"/>
              <a:t> 80% </a:t>
            </a:r>
            <a:r>
              <a:rPr lang="ru-RU" sz="2000" dirty="0" err="1" smtClean="0"/>
              <a:t>хворих</a:t>
            </a:r>
            <a:r>
              <a:rPr lang="ru-RU" sz="2000" dirty="0" smtClean="0"/>
              <a:t> </a:t>
            </a:r>
            <a:r>
              <a:rPr lang="ru-RU" sz="2000" dirty="0" err="1" smtClean="0"/>
              <a:t>помирає</a:t>
            </a:r>
            <a:r>
              <a:rPr lang="ru-RU" sz="2000" dirty="0" smtClean="0"/>
              <a:t> </a:t>
            </a:r>
            <a:r>
              <a:rPr lang="ru-RU" sz="2000" dirty="0" err="1" smtClean="0"/>
              <a:t>протягом</a:t>
            </a:r>
            <a:r>
              <a:rPr lang="ru-RU" sz="2000" dirty="0" smtClean="0"/>
              <a:t> року </a:t>
            </a:r>
            <a:r>
              <a:rPr lang="ru-RU" sz="2000" dirty="0" err="1" smtClean="0"/>
              <a:t>після</a:t>
            </a:r>
            <a:r>
              <a:rPr lang="ru-RU" sz="2000" dirty="0" smtClean="0"/>
              <a:t> </a:t>
            </a:r>
            <a:r>
              <a:rPr lang="ru-RU" sz="2000" dirty="0" err="1" smtClean="0"/>
              <a:t>першої</a:t>
            </a:r>
            <a:r>
              <a:rPr lang="ru-RU" sz="2000" dirty="0" smtClean="0"/>
              <a:t> </a:t>
            </a:r>
            <a:r>
              <a:rPr lang="ru-RU" sz="2000" dirty="0" err="1" smtClean="0"/>
              <a:t>кровотечі</a:t>
            </a:r>
            <a:r>
              <a:rPr lang="ru-RU" sz="2000" dirty="0" smtClean="0"/>
              <a:t>. </a:t>
            </a:r>
            <a:r>
              <a:rPr lang="ru-RU" sz="2000" dirty="0" err="1" smtClean="0"/>
              <a:t>Зміни</a:t>
            </a:r>
            <a:r>
              <a:rPr lang="ru-RU" sz="2000" dirty="0" smtClean="0"/>
              <a:t>, </a:t>
            </a:r>
            <a:r>
              <a:rPr lang="ru-RU" sz="2000" dirty="0" err="1" smtClean="0"/>
              <a:t>описані</a:t>
            </a:r>
            <a:r>
              <a:rPr lang="ru-RU" sz="2000" dirty="0" smtClean="0"/>
              <a:t> </a:t>
            </a:r>
            <a:r>
              <a:rPr lang="ru-RU" sz="2000" dirty="0" err="1" smtClean="0"/>
              <a:t>вище</a:t>
            </a:r>
            <a:r>
              <a:rPr lang="ru-RU" sz="2000" dirty="0" smtClean="0"/>
              <a:t>, </a:t>
            </a:r>
            <a:r>
              <a:rPr lang="ru-RU" sz="2000" dirty="0" err="1" smtClean="0"/>
              <a:t>називаються</a:t>
            </a:r>
            <a:r>
              <a:rPr lang="ru-RU" sz="2000" dirty="0" smtClean="0"/>
              <a:t> </a:t>
            </a:r>
            <a:r>
              <a:rPr lang="ru-RU" sz="2000" b="1" dirty="0" err="1" smtClean="0"/>
              <a:t>цирозом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печінки</a:t>
            </a:r>
            <a:r>
              <a:rPr lang="ru-RU" sz="2000" dirty="0" smtClean="0"/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572008"/>
            <a:ext cx="2971792" cy="188280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4" name="Содержимое 3" descr="завантаження (5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0232" y="2571744"/>
            <a:ext cx="5308269" cy="3643314"/>
          </a:xfrm>
          <a:prstGeom prst="rect">
            <a:avLst/>
          </a:prstGeom>
          <a:effectLst>
            <a:softEdge rad="63500"/>
          </a:effectLst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323294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dirty="0" err="1" smtClean="0"/>
              <a:t>Численні</a:t>
            </a:r>
            <a:r>
              <a:rPr lang="ru-RU" sz="2000" dirty="0" smtClean="0"/>
              <a:t> </a:t>
            </a:r>
            <a:r>
              <a:rPr lang="ru-RU" sz="2000" dirty="0" err="1" smtClean="0"/>
              <a:t>досліди</a:t>
            </a:r>
            <a:r>
              <a:rPr lang="ru-RU" sz="2000" dirty="0" smtClean="0"/>
              <a:t> на </a:t>
            </a:r>
            <a:r>
              <a:rPr lang="ru-RU" sz="2000" dirty="0" err="1" smtClean="0"/>
              <a:t>тваринах</a:t>
            </a:r>
            <a:r>
              <a:rPr lang="ru-RU" sz="2000" dirty="0" smtClean="0"/>
              <a:t>, </a:t>
            </a:r>
            <a:r>
              <a:rPr lang="ru-RU" sz="2000" dirty="0" err="1" smtClean="0"/>
              <a:t>проведені</a:t>
            </a:r>
            <a:r>
              <a:rPr lang="ru-RU" sz="2000" dirty="0" smtClean="0"/>
              <a:t> </a:t>
            </a:r>
            <a:r>
              <a:rPr lang="ru-RU" sz="2000" dirty="0" err="1" smtClean="0"/>
              <a:t>Іваном</a:t>
            </a:r>
            <a:r>
              <a:rPr lang="ru-RU" sz="2000" dirty="0" smtClean="0"/>
              <a:t> Петровичем </a:t>
            </a:r>
            <a:r>
              <a:rPr lang="ru-RU" sz="2000" dirty="0" err="1" smtClean="0"/>
              <a:t>Павловим</a:t>
            </a:r>
            <a:r>
              <a:rPr lang="ru-RU" sz="2000" dirty="0" smtClean="0"/>
              <a:t>, показали, </a:t>
            </a:r>
            <a:r>
              <a:rPr lang="ru-RU" sz="2000" dirty="0" err="1" smtClean="0"/>
              <a:t>що</a:t>
            </a:r>
            <a:r>
              <a:rPr lang="ru-RU" sz="2000" dirty="0" smtClean="0"/>
              <a:t> </a:t>
            </a:r>
            <a:r>
              <a:rPr lang="ru-RU" sz="2000" dirty="0" err="1" smtClean="0"/>
              <a:t>після</a:t>
            </a:r>
            <a:r>
              <a:rPr lang="ru-RU" sz="2000" dirty="0" smtClean="0"/>
              <a:t> </a:t>
            </a:r>
            <a:r>
              <a:rPr lang="ru-RU" sz="2000" dirty="0" err="1" smtClean="0"/>
              <a:t>порівняно</a:t>
            </a:r>
            <a:r>
              <a:rPr lang="ru-RU" sz="2000" dirty="0" smtClean="0"/>
              <a:t> невеликих доз алкоголю у собаки гаснуть </a:t>
            </a:r>
            <a:r>
              <a:rPr lang="ru-RU" sz="2000" dirty="0" err="1" smtClean="0"/>
              <a:t>вироблені</a:t>
            </a:r>
            <a:r>
              <a:rPr lang="ru-RU" sz="2000" dirty="0" smtClean="0"/>
              <a:t> </a:t>
            </a:r>
            <a:r>
              <a:rPr lang="ru-RU" sz="2000" dirty="0" err="1" smtClean="0"/>
              <a:t>умовні</a:t>
            </a:r>
            <a:r>
              <a:rPr lang="ru-RU" sz="2000" dirty="0" smtClean="0"/>
              <a:t> </a:t>
            </a:r>
            <a:r>
              <a:rPr lang="ru-RU" sz="2000" dirty="0" err="1" smtClean="0"/>
              <a:t>рефлекси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відновлюються</a:t>
            </a:r>
            <a:r>
              <a:rPr lang="ru-RU" sz="2000" dirty="0" smtClean="0"/>
              <a:t> </a:t>
            </a:r>
            <a:r>
              <a:rPr lang="ru-RU" sz="2000" dirty="0" err="1" smtClean="0"/>
              <a:t>лише</a:t>
            </a:r>
            <a:r>
              <a:rPr lang="ru-RU" sz="2000" dirty="0" smtClean="0"/>
              <a:t> через </a:t>
            </a:r>
            <a:r>
              <a:rPr lang="ru-RU" sz="2000" dirty="0" err="1" smtClean="0"/>
              <a:t>шість</a:t>
            </a:r>
            <a:r>
              <a:rPr lang="ru-RU" sz="2000" dirty="0" smtClean="0"/>
              <a:t> </a:t>
            </a:r>
            <a:r>
              <a:rPr lang="ru-RU" sz="2000" dirty="0" err="1" smtClean="0"/>
              <a:t>днів</a:t>
            </a:r>
            <a:r>
              <a:rPr lang="ru-RU" sz="2000" dirty="0" smtClean="0"/>
              <a:t>. </a:t>
            </a:r>
            <a:r>
              <a:rPr lang="ru-RU" sz="2000" dirty="0" err="1" smtClean="0"/>
              <a:t>Досліди</a:t>
            </a:r>
            <a:r>
              <a:rPr lang="ru-RU" sz="2000" dirty="0" smtClean="0"/>
              <a:t> </a:t>
            </a:r>
            <a:r>
              <a:rPr lang="ru-RU" sz="2000" dirty="0" err="1" smtClean="0"/>
              <a:t>пізніших</a:t>
            </a:r>
            <a:r>
              <a:rPr lang="ru-RU" sz="2000" dirty="0" smtClean="0"/>
              <a:t> </a:t>
            </a:r>
            <a:r>
              <a:rPr lang="ru-RU" sz="2000" dirty="0" err="1" smtClean="0"/>
              <a:t>років</a:t>
            </a:r>
            <a:r>
              <a:rPr lang="ru-RU" sz="2000" dirty="0" smtClean="0"/>
              <a:t> </a:t>
            </a:r>
            <a:r>
              <a:rPr lang="ru-RU" sz="2000" dirty="0" err="1" smtClean="0"/>
              <a:t>підтверджують</a:t>
            </a:r>
            <a:r>
              <a:rPr lang="ru-RU" sz="2000" dirty="0" smtClean="0"/>
              <a:t> </a:t>
            </a:r>
            <a:r>
              <a:rPr lang="ru-RU" sz="2000" dirty="0" err="1" smtClean="0"/>
              <a:t>негативну</a:t>
            </a:r>
            <a:r>
              <a:rPr lang="ru-RU" sz="2000" dirty="0" smtClean="0"/>
              <a:t> </a:t>
            </a:r>
            <a:r>
              <a:rPr lang="ru-RU" sz="2000" dirty="0" err="1" smtClean="0"/>
              <a:t>дію</a:t>
            </a:r>
            <a:r>
              <a:rPr lang="ru-RU" sz="2000" dirty="0" smtClean="0"/>
              <a:t> алкоголю на </a:t>
            </a:r>
            <a:r>
              <a:rPr lang="ru-RU" sz="2000" dirty="0" err="1" smtClean="0"/>
              <a:t>нервову</a:t>
            </a:r>
            <a:r>
              <a:rPr lang="ru-RU" sz="2000" dirty="0" smtClean="0"/>
              <a:t> систему. </a:t>
            </a:r>
            <a:r>
              <a:rPr lang="ru-RU" sz="2000" dirty="0" err="1" smtClean="0"/>
              <a:t>Друкарка</a:t>
            </a:r>
            <a:r>
              <a:rPr lang="ru-RU" sz="2000" dirty="0" smtClean="0"/>
              <a:t>, яка перед початком </a:t>
            </a:r>
            <a:r>
              <a:rPr lang="ru-RU" sz="2000" dirty="0" err="1" smtClean="0"/>
              <a:t>роботи</a:t>
            </a:r>
            <a:r>
              <a:rPr lang="ru-RU" sz="2000" dirty="0" smtClean="0"/>
              <a:t> </a:t>
            </a:r>
            <a:r>
              <a:rPr lang="ru-RU" sz="2000" dirty="0" err="1" smtClean="0"/>
              <a:t>випила</a:t>
            </a:r>
            <a:r>
              <a:rPr lang="ru-RU" sz="2000" dirty="0" smtClean="0"/>
              <a:t> 25 </a:t>
            </a:r>
            <a:r>
              <a:rPr lang="ru-RU" sz="2000" dirty="0" err="1" smtClean="0"/>
              <a:t>грамів</a:t>
            </a:r>
            <a:r>
              <a:rPr lang="ru-RU" sz="2000" dirty="0" smtClean="0"/>
              <a:t> </a:t>
            </a:r>
            <a:r>
              <a:rPr lang="ru-RU" sz="2000" dirty="0" err="1" smtClean="0"/>
              <a:t>горілки</a:t>
            </a:r>
            <a:r>
              <a:rPr lang="ru-RU" sz="2000" dirty="0" smtClean="0"/>
              <a:t>, </a:t>
            </a:r>
            <a:r>
              <a:rPr lang="ru-RU" sz="2000" dirty="0" err="1" smtClean="0"/>
              <a:t>робила</a:t>
            </a:r>
            <a:r>
              <a:rPr lang="ru-RU" sz="2000" dirty="0" smtClean="0"/>
              <a:t> </a:t>
            </a:r>
            <a:r>
              <a:rPr lang="ru-RU" sz="2000" dirty="0" err="1" smtClean="0"/>
              <a:t>помилок</a:t>
            </a:r>
            <a:r>
              <a:rPr lang="ru-RU" sz="2000" dirty="0" smtClean="0"/>
              <a:t> на 15-20% </a:t>
            </a:r>
            <a:r>
              <a:rPr lang="ru-RU" sz="2000" dirty="0" err="1" smtClean="0"/>
              <a:t>більше</a:t>
            </a:r>
            <a:r>
              <a:rPr lang="ru-RU" sz="2000" dirty="0" smtClean="0"/>
              <a:t>, </a:t>
            </a:r>
            <a:r>
              <a:rPr lang="ru-RU" sz="2000" dirty="0" err="1" smtClean="0"/>
              <a:t>ніж</a:t>
            </a:r>
            <a:r>
              <a:rPr lang="ru-RU" sz="2000" dirty="0" smtClean="0"/>
              <a:t> </a:t>
            </a:r>
            <a:r>
              <a:rPr lang="ru-RU" sz="2000" dirty="0" err="1" smtClean="0"/>
              <a:t>звичайно</a:t>
            </a:r>
            <a:r>
              <a:rPr lang="ru-RU" sz="2000" dirty="0" smtClean="0"/>
              <a:t>. </a:t>
            </a:r>
            <a:r>
              <a:rPr lang="ru-RU" sz="2000" dirty="0" err="1" smtClean="0"/>
              <a:t>Водії</a:t>
            </a:r>
            <a:r>
              <a:rPr lang="ru-RU" sz="2000" dirty="0" smtClean="0"/>
              <a:t> автомашин пропускали </a:t>
            </a:r>
            <a:r>
              <a:rPr lang="ru-RU" sz="2000" dirty="0" err="1" smtClean="0"/>
              <a:t>заборонні</a:t>
            </a:r>
            <a:r>
              <a:rPr lang="ru-RU" sz="2000" dirty="0" smtClean="0"/>
              <a:t> знаки, </a:t>
            </a:r>
            <a:r>
              <a:rPr lang="ru-RU" sz="2000" dirty="0" err="1" smtClean="0"/>
              <a:t>стрілець</a:t>
            </a:r>
            <a:r>
              <a:rPr lang="ru-RU" sz="2000" dirty="0" smtClean="0"/>
              <a:t> не </a:t>
            </a:r>
            <a:r>
              <a:rPr lang="ru-RU" sz="2000" dirty="0" err="1" smtClean="0"/>
              <a:t>міг</a:t>
            </a:r>
            <a:r>
              <a:rPr lang="ru-RU" sz="2000" dirty="0" smtClean="0"/>
              <a:t> точно </a:t>
            </a:r>
            <a:r>
              <a:rPr lang="ru-RU" sz="2000" dirty="0" err="1" smtClean="0"/>
              <a:t>влучити</a:t>
            </a:r>
            <a:r>
              <a:rPr lang="ru-RU" sz="2000" dirty="0" smtClean="0"/>
              <a:t> у </a:t>
            </a:r>
            <a:r>
              <a:rPr lang="ru-RU" sz="2000" dirty="0" err="1" smtClean="0"/>
              <a:t>мішень</a:t>
            </a:r>
            <a:r>
              <a:rPr lang="ru-RU" sz="2000" dirty="0" smtClean="0"/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завантаження (1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43174" y="3500438"/>
            <a:ext cx="4186238" cy="2785752"/>
          </a:xfrm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66130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dirty="0" smtClean="0"/>
              <a:t>При </a:t>
            </a:r>
            <a:r>
              <a:rPr lang="ru-RU" sz="2000" dirty="0" err="1" smtClean="0"/>
              <a:t>тривалому</a:t>
            </a:r>
            <a:r>
              <a:rPr lang="ru-RU" sz="2000" dirty="0" smtClean="0"/>
              <a:t> </a:t>
            </a:r>
            <a:r>
              <a:rPr lang="ru-RU" sz="2000" dirty="0" err="1" smtClean="0"/>
              <a:t>прийомі</a:t>
            </a:r>
            <a:r>
              <a:rPr lang="ru-RU" sz="2000" dirty="0" smtClean="0"/>
              <a:t> </a:t>
            </a:r>
            <a:r>
              <a:rPr lang="ru-RU" sz="2000" dirty="0" err="1" smtClean="0"/>
              <a:t>спиртних</a:t>
            </a:r>
            <a:r>
              <a:rPr lang="ru-RU" sz="2000" dirty="0" smtClean="0"/>
              <a:t> «</a:t>
            </a:r>
            <a:r>
              <a:rPr lang="ru-RU" sz="2000" dirty="0" err="1" smtClean="0"/>
              <a:t>напоїв</a:t>
            </a:r>
            <a:r>
              <a:rPr lang="ru-RU" sz="2000" dirty="0" smtClean="0"/>
              <a:t>» </a:t>
            </a:r>
            <a:r>
              <a:rPr lang="ru-RU" sz="2000" dirty="0" err="1" smtClean="0"/>
              <a:t>розвивається</a:t>
            </a:r>
            <a:r>
              <a:rPr lang="ru-RU" sz="2000" dirty="0" smtClean="0"/>
              <a:t> </a:t>
            </a:r>
            <a:r>
              <a:rPr lang="ru-RU" sz="2000" dirty="0" err="1" smtClean="0"/>
              <a:t>хронічний</a:t>
            </a:r>
            <a:r>
              <a:rPr lang="ru-RU" sz="2000" dirty="0" smtClean="0"/>
              <a:t> </a:t>
            </a:r>
            <a:r>
              <a:rPr lang="ru-RU" sz="2000" dirty="0" err="1" smtClean="0"/>
              <a:t>алкоголізм</a:t>
            </a:r>
            <a:r>
              <a:rPr lang="ru-RU" sz="2000" dirty="0" smtClean="0"/>
              <a:t>.</a:t>
            </a:r>
            <a:r>
              <a:rPr lang="ru-RU" sz="2000" dirty="0" smtClean="0"/>
              <a:t> За </a:t>
            </a:r>
            <a:r>
              <a:rPr lang="ru-RU" sz="2000" dirty="0" err="1" smtClean="0"/>
              <a:t>допомогою</a:t>
            </a:r>
            <a:r>
              <a:rPr lang="ru-RU" sz="2000" dirty="0" smtClean="0"/>
              <a:t> </a:t>
            </a:r>
            <a:r>
              <a:rPr lang="ru-RU" sz="2000" dirty="0" err="1" smtClean="0"/>
              <a:t>експериментів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спостережень</a:t>
            </a:r>
            <a:r>
              <a:rPr lang="ru-RU" sz="2000" dirty="0" smtClean="0"/>
              <a:t> над </a:t>
            </a:r>
            <a:r>
              <a:rPr lang="ru-RU" sz="2000" dirty="0" err="1" smtClean="0"/>
              <a:t>питущими</a:t>
            </a:r>
            <a:r>
              <a:rPr lang="ru-RU" sz="2000" dirty="0" smtClean="0"/>
              <a:t> людьми </a:t>
            </a:r>
            <a:r>
              <a:rPr lang="ru-RU" sz="2000" dirty="0" err="1" smtClean="0"/>
              <a:t>встановлено</a:t>
            </a:r>
            <a:r>
              <a:rPr lang="ru-RU" sz="2000" dirty="0" smtClean="0"/>
              <a:t>, </a:t>
            </a:r>
            <a:r>
              <a:rPr lang="ru-RU" sz="2000" dirty="0" err="1" smtClean="0"/>
              <a:t>що</a:t>
            </a:r>
            <a:r>
              <a:rPr lang="ru-RU" sz="2000" dirty="0" smtClean="0"/>
              <a:t> </a:t>
            </a:r>
            <a:r>
              <a:rPr lang="ru-RU" sz="2000" dirty="0" err="1" smtClean="0"/>
              <a:t>отруйність</a:t>
            </a:r>
            <a:r>
              <a:rPr lang="ru-RU" sz="2000" dirty="0" smtClean="0"/>
              <a:t> алкоголю </a:t>
            </a:r>
            <a:r>
              <a:rPr lang="ru-RU" sz="2000" dirty="0" err="1" smtClean="0"/>
              <a:t>тим</a:t>
            </a:r>
            <a:r>
              <a:rPr lang="ru-RU" sz="2000" dirty="0" smtClean="0"/>
              <a:t> </a:t>
            </a:r>
            <a:r>
              <a:rPr lang="ru-RU" sz="2000" dirty="0" err="1" smtClean="0"/>
              <a:t>сильніша</a:t>
            </a:r>
            <a:r>
              <a:rPr lang="ru-RU" sz="2000" dirty="0" smtClean="0"/>
              <a:t>, </a:t>
            </a:r>
            <a:r>
              <a:rPr lang="ru-RU" sz="2000" dirty="0" err="1" smtClean="0"/>
              <a:t>чим</a:t>
            </a:r>
            <a:r>
              <a:rPr lang="ru-RU" sz="2000" dirty="0" smtClean="0"/>
              <a:t> </a:t>
            </a:r>
            <a:r>
              <a:rPr lang="ru-RU" sz="2000" dirty="0" err="1" smtClean="0"/>
              <a:t>вища</a:t>
            </a:r>
            <a:r>
              <a:rPr lang="ru-RU" sz="2000" dirty="0" smtClean="0"/>
              <a:t> </a:t>
            </a:r>
            <a:r>
              <a:rPr lang="ru-RU" sz="2000" dirty="0" err="1" smtClean="0"/>
              <a:t>його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концентрація</a:t>
            </a:r>
            <a:r>
              <a:rPr lang="ru-RU" sz="2000" dirty="0" smtClean="0"/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завантаження (6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28794" y="2143116"/>
            <a:ext cx="5537788" cy="3752713"/>
          </a:xfrm>
          <a:effectLst>
            <a:softEdge rad="63500"/>
          </a:effectLst>
        </p:spPr>
      </p:pic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287575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000" dirty="0" smtClean="0"/>
              <a:t>Смерть </a:t>
            </a:r>
            <a:r>
              <a:rPr lang="ru-RU" sz="2000" dirty="0" err="1" smtClean="0"/>
              <a:t>від</a:t>
            </a:r>
            <a:r>
              <a:rPr lang="ru-RU" sz="2000" dirty="0" smtClean="0"/>
              <a:t> опою в </a:t>
            </a:r>
            <a:r>
              <a:rPr lang="ru-RU" sz="2000" dirty="0" err="1" smtClean="0"/>
              <a:t>Російській</a:t>
            </a:r>
            <a:r>
              <a:rPr lang="ru-RU" sz="2000" dirty="0" smtClean="0"/>
              <a:t> </a:t>
            </a:r>
            <a:r>
              <a:rPr lang="ru-RU" sz="2000" dirty="0" err="1" smtClean="0"/>
              <a:t>імперії</a:t>
            </a:r>
            <a:r>
              <a:rPr lang="ru-RU" sz="2000" dirty="0" smtClean="0"/>
              <a:t> </a:t>
            </a:r>
            <a:r>
              <a:rPr lang="ru-RU" sz="2000" dirty="0" err="1" smtClean="0"/>
              <a:t>траплялася</a:t>
            </a:r>
            <a:r>
              <a:rPr lang="ru-RU" sz="2000" dirty="0" smtClean="0"/>
              <a:t> </a:t>
            </a:r>
            <a:r>
              <a:rPr lang="ru-RU" sz="2000" dirty="0" err="1" smtClean="0"/>
              <a:t>в</a:t>
            </a:r>
            <a:r>
              <a:rPr lang="ru-RU" sz="2000" dirty="0" smtClean="0"/>
              <a:t> 3-5 </a:t>
            </a:r>
            <a:r>
              <a:rPr lang="ru-RU" sz="2000" dirty="0" err="1" smtClean="0"/>
              <a:t>разів</a:t>
            </a:r>
            <a:r>
              <a:rPr lang="ru-RU" sz="2000" dirty="0" smtClean="0"/>
              <a:t> </a:t>
            </a:r>
            <a:r>
              <a:rPr lang="ru-RU" sz="2000" dirty="0" err="1" smtClean="0"/>
              <a:t>частіше</a:t>
            </a:r>
            <a:r>
              <a:rPr lang="ru-RU" sz="2000" dirty="0" smtClean="0"/>
              <a:t>, </a:t>
            </a:r>
            <a:r>
              <a:rPr lang="ru-RU" sz="2000" dirty="0" err="1" smtClean="0"/>
              <a:t>ніж</a:t>
            </a:r>
            <a:r>
              <a:rPr lang="ru-RU" sz="2000" dirty="0" smtClean="0"/>
              <a:t> в </a:t>
            </a:r>
            <a:r>
              <a:rPr lang="ru-RU" sz="2000" dirty="0" err="1" smtClean="0"/>
              <a:t>інших</a:t>
            </a:r>
            <a:r>
              <a:rPr lang="ru-RU" sz="2000" dirty="0" smtClean="0"/>
              <a:t> </a:t>
            </a:r>
            <a:r>
              <a:rPr lang="ru-RU" sz="2000" dirty="0" err="1" smtClean="0"/>
              <a:t>європейських</a:t>
            </a:r>
            <a:r>
              <a:rPr lang="ru-RU" sz="2000" dirty="0" smtClean="0"/>
              <a:t> </a:t>
            </a:r>
            <a:r>
              <a:rPr lang="ru-RU" sz="2000" dirty="0" err="1" smtClean="0"/>
              <a:t>країнах</a:t>
            </a:r>
            <a:r>
              <a:rPr lang="ru-RU" sz="2000" dirty="0" smtClean="0"/>
              <a:t>. </a:t>
            </a:r>
            <a:r>
              <a:rPr lang="ru-RU" sz="2000" dirty="0" err="1" smtClean="0"/>
              <a:t>Виходячи</a:t>
            </a:r>
            <a:r>
              <a:rPr lang="ru-RU" sz="2000" dirty="0" smtClean="0"/>
              <a:t> </a:t>
            </a:r>
            <a:r>
              <a:rPr lang="ru-RU" sz="2000" dirty="0" err="1" smtClean="0"/>
              <a:t>з</a:t>
            </a:r>
            <a:r>
              <a:rPr lang="ru-RU" sz="2000" dirty="0" smtClean="0"/>
              <a:t> </a:t>
            </a:r>
            <a:r>
              <a:rPr lang="ru-RU" sz="2000" dirty="0" err="1" smtClean="0"/>
              <a:t>цих</a:t>
            </a:r>
            <a:r>
              <a:rPr lang="ru-RU" sz="2000" dirty="0" smtClean="0"/>
              <a:t> </a:t>
            </a:r>
            <a:r>
              <a:rPr lang="ru-RU" sz="2000" dirty="0" err="1" smtClean="0"/>
              <a:t>даних</a:t>
            </a:r>
            <a:r>
              <a:rPr lang="ru-RU" sz="2000" dirty="0" smtClean="0"/>
              <a:t>, </a:t>
            </a:r>
            <a:r>
              <a:rPr lang="ru-RU" sz="2000" dirty="0" err="1" smtClean="0"/>
              <a:t>учені</a:t>
            </a:r>
            <a:r>
              <a:rPr lang="ru-RU" sz="2000" dirty="0" smtClean="0"/>
              <a:t> </a:t>
            </a:r>
            <a:r>
              <a:rPr lang="ru-RU" sz="2000" dirty="0" err="1" smtClean="0"/>
              <a:t>роблять</a:t>
            </a:r>
            <a:r>
              <a:rPr lang="ru-RU" sz="2000" dirty="0" smtClean="0"/>
              <a:t> абсолютно </a:t>
            </a:r>
            <a:r>
              <a:rPr lang="ru-RU" sz="2000" dirty="0" err="1" smtClean="0"/>
              <a:t>справедливий</a:t>
            </a:r>
            <a:r>
              <a:rPr lang="ru-RU" sz="2000" dirty="0" smtClean="0"/>
              <a:t> </a:t>
            </a:r>
            <a:r>
              <a:rPr lang="ru-RU" sz="2000" dirty="0" err="1" smtClean="0"/>
              <a:t>висновок</a:t>
            </a:r>
            <a:r>
              <a:rPr lang="ru-RU" sz="2000" dirty="0" smtClean="0"/>
              <a:t>, </a:t>
            </a:r>
            <a:r>
              <a:rPr lang="ru-RU" sz="2000" dirty="0" err="1" smtClean="0"/>
              <a:t>що</a:t>
            </a:r>
            <a:r>
              <a:rPr lang="ru-RU" sz="2000" dirty="0" smtClean="0"/>
              <a:t> тут </a:t>
            </a:r>
            <a:r>
              <a:rPr lang="ru-RU" sz="2000" dirty="0" err="1" smtClean="0"/>
              <a:t>існують</a:t>
            </a:r>
            <a:r>
              <a:rPr lang="ru-RU" sz="2000" dirty="0" smtClean="0"/>
              <a:t> </a:t>
            </a:r>
            <a:r>
              <a:rPr lang="ru-RU" sz="2000" dirty="0" err="1" smtClean="0"/>
              <a:t>особливі</a:t>
            </a:r>
            <a:r>
              <a:rPr lang="ru-RU" sz="2000" dirty="0" smtClean="0"/>
              <a:t> </a:t>
            </a:r>
            <a:r>
              <a:rPr lang="ru-RU" sz="2000" dirty="0" err="1" smtClean="0"/>
              <a:t>умови</a:t>
            </a:r>
            <a:r>
              <a:rPr lang="ru-RU" sz="2000" dirty="0" smtClean="0"/>
              <a:t>, </a:t>
            </a:r>
            <a:r>
              <a:rPr lang="ru-RU" sz="2000" dirty="0" err="1" smtClean="0"/>
              <a:t>що</a:t>
            </a:r>
            <a:r>
              <a:rPr lang="ru-RU" sz="2000" dirty="0" smtClean="0"/>
              <a:t> </a:t>
            </a:r>
            <a:r>
              <a:rPr lang="ru-RU" sz="2000" dirty="0" err="1" smtClean="0"/>
              <a:t>викликають</a:t>
            </a:r>
            <a:r>
              <a:rPr lang="ru-RU" sz="2000" dirty="0" smtClean="0"/>
              <a:t> </a:t>
            </a:r>
            <a:r>
              <a:rPr lang="ru-RU" sz="2000" dirty="0" err="1" smtClean="0"/>
              <a:t>безпрецедентну</a:t>
            </a:r>
            <a:r>
              <a:rPr lang="ru-RU" sz="2000" dirty="0" smtClean="0"/>
              <a:t> в </a:t>
            </a:r>
            <a:r>
              <a:rPr lang="ru-RU" sz="2000" dirty="0" err="1" smtClean="0"/>
              <a:t>порівнянні</a:t>
            </a:r>
            <a:r>
              <a:rPr lang="ru-RU" sz="2000" dirty="0" smtClean="0"/>
              <a:t> </a:t>
            </a:r>
            <a:r>
              <a:rPr lang="ru-RU" sz="2000" dirty="0" err="1" smtClean="0"/>
              <a:t>з</a:t>
            </a:r>
            <a:r>
              <a:rPr lang="ru-RU" sz="2000" dirty="0" smtClean="0"/>
              <a:t> </a:t>
            </a:r>
            <a:r>
              <a:rPr lang="ru-RU" sz="2000" dirty="0" err="1" smtClean="0"/>
              <a:t>іншими</a:t>
            </a:r>
            <a:r>
              <a:rPr lang="ru-RU" sz="2000" dirty="0" smtClean="0"/>
              <a:t> </a:t>
            </a:r>
            <a:r>
              <a:rPr lang="ru-RU" sz="2000" dirty="0" err="1" smtClean="0"/>
              <a:t>країнами</a:t>
            </a:r>
            <a:r>
              <a:rPr lang="ru-RU" sz="2000" dirty="0" smtClean="0"/>
              <a:t> </a:t>
            </a:r>
            <a:r>
              <a:rPr lang="ru-RU" sz="2000" dirty="0" err="1" smtClean="0"/>
              <a:t>алкогольну</a:t>
            </a:r>
            <a:r>
              <a:rPr lang="ru-RU" sz="2000" dirty="0" smtClean="0"/>
              <a:t> </a:t>
            </a:r>
            <a:r>
              <a:rPr lang="ru-RU" sz="2000" dirty="0" err="1" smtClean="0"/>
              <a:t>смертність</a:t>
            </a:r>
            <a:r>
              <a:rPr lang="ru-RU" sz="2000" dirty="0" smtClean="0"/>
              <a:t>, </a:t>
            </a:r>
            <a:r>
              <a:rPr lang="ru-RU" sz="2000" dirty="0" err="1" smtClean="0"/>
              <a:t>навіть</a:t>
            </a:r>
            <a:r>
              <a:rPr lang="ru-RU" sz="2000" dirty="0" smtClean="0"/>
              <a:t> при </a:t>
            </a:r>
            <a:r>
              <a:rPr lang="ru-RU" sz="2000" dirty="0" err="1" smtClean="0"/>
              <a:t>нижчому</a:t>
            </a:r>
            <a:r>
              <a:rPr lang="ru-RU" sz="2000" dirty="0" smtClean="0"/>
              <a:t> </a:t>
            </a:r>
            <a:r>
              <a:rPr lang="ru-RU" sz="2000" dirty="0" err="1" smtClean="0"/>
              <a:t>середньодушовому</a:t>
            </a:r>
            <a:r>
              <a:rPr lang="ru-RU" sz="2000" dirty="0" smtClean="0"/>
              <a:t> </a:t>
            </a:r>
            <a:r>
              <a:rPr lang="ru-RU" sz="2000" dirty="0" err="1" smtClean="0"/>
              <a:t>споживанні</a:t>
            </a:r>
            <a:r>
              <a:rPr lang="ru-RU" sz="2000" dirty="0" smtClean="0"/>
              <a:t> алкоголю.</a:t>
            </a:r>
            <a:br>
              <a:rPr lang="ru-RU" sz="2000" dirty="0" smtClean="0"/>
            </a:br>
            <a:r>
              <a:rPr lang="ru-RU" sz="2000" dirty="0" err="1" smtClean="0"/>
              <a:t>Аналіз</a:t>
            </a:r>
            <a:r>
              <a:rPr lang="ru-RU" sz="2000" dirty="0" smtClean="0"/>
              <a:t> </a:t>
            </a:r>
            <a:r>
              <a:rPr lang="ru-RU" sz="2000" dirty="0" err="1" smtClean="0"/>
              <a:t>раптових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випадкових</a:t>
            </a:r>
            <a:r>
              <a:rPr lang="ru-RU" sz="2000" dirty="0" smtClean="0"/>
              <a:t> смертей </a:t>
            </a:r>
            <a:r>
              <a:rPr lang="ru-RU" sz="2000" dirty="0" err="1" smtClean="0"/>
              <a:t>показує</a:t>
            </a:r>
            <a:r>
              <a:rPr lang="ru-RU" sz="2000" dirty="0" smtClean="0"/>
              <a:t>, </a:t>
            </a:r>
            <a:r>
              <a:rPr lang="ru-RU" sz="2000" dirty="0" err="1" smtClean="0"/>
              <a:t>що</a:t>
            </a:r>
            <a:r>
              <a:rPr lang="ru-RU" sz="2000" dirty="0" smtClean="0"/>
              <a:t> алкоголь як причина </a:t>
            </a:r>
            <a:r>
              <a:rPr lang="ru-RU" sz="2000" dirty="0" err="1" smtClean="0"/>
              <a:t>нещасних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випадків</a:t>
            </a:r>
            <a:r>
              <a:rPr lang="ru-RU" sz="2000" dirty="0" smtClean="0"/>
              <a:t> до </a:t>
            </a:r>
            <a:r>
              <a:rPr lang="ru-RU" sz="2000" dirty="0" err="1" smtClean="0"/>
              <a:t>цих</a:t>
            </a:r>
            <a:r>
              <a:rPr lang="ru-RU" sz="2000" dirty="0" smtClean="0"/>
              <a:t> </a:t>
            </a:r>
            <a:r>
              <a:rPr lang="ru-RU" sz="2000" dirty="0" err="1" smtClean="0"/>
              <a:t>пір</a:t>
            </a:r>
            <a:r>
              <a:rPr lang="ru-RU" sz="2000" dirty="0" smtClean="0"/>
              <a:t> </a:t>
            </a:r>
            <a:r>
              <a:rPr lang="ru-RU" sz="2000" dirty="0" err="1" smtClean="0"/>
              <a:t>займає</a:t>
            </a:r>
            <a:r>
              <a:rPr lang="ru-RU" sz="2000" dirty="0" smtClean="0"/>
              <a:t> </a:t>
            </a:r>
            <a:r>
              <a:rPr lang="ru-RU" sz="2000" dirty="0" err="1" smtClean="0"/>
              <a:t>одне</a:t>
            </a:r>
            <a:r>
              <a:rPr lang="ru-RU" sz="2000" dirty="0" smtClean="0"/>
              <a:t> </a:t>
            </a:r>
            <a:r>
              <a:rPr lang="ru-RU" sz="2000" dirty="0" err="1" smtClean="0"/>
              <a:t>з</a:t>
            </a:r>
            <a:r>
              <a:rPr lang="ru-RU" sz="2000" dirty="0" smtClean="0"/>
              <a:t> </a:t>
            </a:r>
            <a:r>
              <a:rPr lang="ru-RU" sz="2000" dirty="0" err="1" smtClean="0"/>
              <a:t>провідних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місць</a:t>
            </a:r>
            <a:r>
              <a:rPr lang="ru-RU" sz="2000" dirty="0" smtClean="0"/>
              <a:t>.</a:t>
            </a:r>
            <a:br>
              <a:rPr lang="ru-RU" sz="2000" dirty="0" smtClean="0"/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image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5984" y="2786058"/>
            <a:ext cx="4214842" cy="3512369"/>
          </a:xfrm>
          <a:effectLst>
            <a:softEdge rad="63500"/>
          </a:effec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785926"/>
            <a:ext cx="8229600" cy="1928826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Підготувала учениця 11 класу</a:t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Шахрайчук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Іванна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329642" cy="4304514"/>
          </a:xfrm>
        </p:spPr>
        <p:txBody>
          <a:bodyPr>
            <a:normAutofit/>
          </a:bodyPr>
          <a:lstStyle/>
          <a:p>
            <a:r>
              <a:rPr lang="ru-RU" dirty="0" err="1" smtClean="0"/>
              <a:t>Кожний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нас </a:t>
            </a:r>
            <a:r>
              <a:rPr lang="ru-RU" dirty="0" err="1" smtClean="0"/>
              <a:t>чув</a:t>
            </a:r>
            <a:r>
              <a:rPr lang="ru-RU" dirty="0" smtClean="0"/>
              <a:t> слово «спирт» </a:t>
            </a:r>
            <a:r>
              <a:rPr lang="ru-RU" dirty="0" err="1" smtClean="0"/>
              <a:t>і</a:t>
            </a:r>
            <a:r>
              <a:rPr lang="ru-RU" dirty="0" smtClean="0"/>
              <a:t> в </a:t>
            </a:r>
            <a:r>
              <a:rPr lang="ru-RU" dirty="0" err="1" smtClean="0"/>
              <a:t>принципі</a:t>
            </a:r>
            <a:r>
              <a:rPr lang="ru-RU" dirty="0" smtClean="0"/>
              <a:t> </a:t>
            </a:r>
            <a:r>
              <a:rPr lang="ru-RU" dirty="0" err="1" smtClean="0"/>
              <a:t>знає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воно</a:t>
            </a:r>
            <a:r>
              <a:rPr lang="ru-RU" dirty="0" smtClean="0"/>
              <a:t> </a:t>
            </a:r>
            <a:r>
              <a:rPr lang="ru-RU" dirty="0" err="1" smtClean="0"/>
              <a:t>означає</a:t>
            </a:r>
            <a:r>
              <a:rPr lang="ru-RU" dirty="0" smtClean="0"/>
              <a:t>. </a:t>
            </a:r>
            <a:r>
              <a:rPr lang="ru-RU" dirty="0" err="1" smtClean="0"/>
              <a:t>Найбільш</a:t>
            </a:r>
            <a:r>
              <a:rPr lang="ru-RU" dirty="0" smtClean="0"/>
              <a:t> </a:t>
            </a:r>
            <a:r>
              <a:rPr lang="ru-RU" dirty="0" err="1" smtClean="0"/>
              <a:t>відомі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часто </a:t>
            </a:r>
            <a:r>
              <a:rPr lang="ru-RU" dirty="0" err="1" smtClean="0"/>
              <a:t>застосовуються</a:t>
            </a:r>
            <a:r>
              <a:rPr lang="ru-RU" dirty="0" smtClean="0"/>
              <a:t> на </a:t>
            </a:r>
            <a:r>
              <a:rPr lang="ru-RU" dirty="0" err="1" smtClean="0"/>
              <a:t>практиці</a:t>
            </a:r>
            <a:r>
              <a:rPr lang="ru-RU" dirty="0" smtClean="0"/>
              <a:t> -  </a:t>
            </a:r>
            <a:r>
              <a:rPr lang="ru-RU" dirty="0" err="1" smtClean="0"/>
              <a:t>це</a:t>
            </a:r>
            <a:r>
              <a:rPr lang="ru-RU" dirty="0" smtClean="0"/>
              <a:t> метанол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етанол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Содержимое 3" descr="завантаження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14612" y="4000504"/>
            <a:ext cx="4244092" cy="2693944"/>
          </a:xfrm>
          <a:effectLst>
            <a:softEdge rad="127000"/>
          </a:effec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0"/>
            <a:ext cx="8686800" cy="4733142"/>
          </a:xfrm>
        </p:spPr>
        <p:txBody>
          <a:bodyPr>
            <a:normAutofit/>
          </a:bodyPr>
          <a:lstStyle/>
          <a:p>
            <a:pPr algn="ctr"/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Будь-яка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доза алкоголю,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навіть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така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викликає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сп'яніння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починаючи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концентрації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1-10 мкг на мл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крові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завдає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шкоди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організму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err="1" smtClean="0">
                <a:latin typeface="Times New Roman" pitchFamily="18" charset="0"/>
                <a:cs typeface="Times New Roman" pitchFamily="18" charset="0"/>
              </a:rPr>
              <a:t>людини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000504"/>
            <a:ext cx="4757742" cy="2454304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429684" cy="578647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dirty="0" smtClean="0">
                <a:solidFill>
                  <a:schemeClr val="accent1"/>
                </a:solidFill>
              </a:rPr>
              <a:t>Як </a:t>
            </a:r>
            <a:r>
              <a:rPr lang="ru-RU" sz="2000" dirty="0" err="1" smtClean="0">
                <a:solidFill>
                  <a:schemeClr val="accent1"/>
                </a:solidFill>
              </a:rPr>
              <a:t>тільки</a:t>
            </a:r>
            <a:r>
              <a:rPr lang="ru-RU" sz="2000" dirty="0" smtClean="0">
                <a:solidFill>
                  <a:schemeClr val="accent1"/>
                </a:solidFill>
              </a:rPr>
              <a:t> алкоголь </a:t>
            </a:r>
            <a:r>
              <a:rPr lang="ru-RU" sz="2000" dirty="0" err="1" smtClean="0">
                <a:solidFill>
                  <a:schemeClr val="accent1"/>
                </a:solidFill>
              </a:rPr>
              <a:t>потрапляє</a:t>
            </a:r>
            <a:r>
              <a:rPr lang="ru-RU" sz="2000" dirty="0" smtClean="0">
                <a:solidFill>
                  <a:schemeClr val="accent1"/>
                </a:solidFill>
              </a:rPr>
              <a:t> у кров, </a:t>
            </a:r>
            <a:r>
              <a:rPr lang="ru-RU" sz="2000" dirty="0" err="1" smtClean="0">
                <a:solidFill>
                  <a:schemeClr val="accent1"/>
                </a:solidFill>
              </a:rPr>
              <a:t>він</a:t>
            </a:r>
            <a:r>
              <a:rPr lang="ru-RU" sz="2000" dirty="0" smtClean="0">
                <a:solidFill>
                  <a:schemeClr val="accent1"/>
                </a:solidFill>
              </a:rPr>
              <a:t> </a:t>
            </a:r>
            <a:r>
              <a:rPr lang="ru-RU" sz="2000" dirty="0" err="1" smtClean="0">
                <a:solidFill>
                  <a:schemeClr val="accent1"/>
                </a:solidFill>
              </a:rPr>
              <a:t>з</a:t>
            </a:r>
            <a:r>
              <a:rPr lang="ru-RU" sz="2000" dirty="0" smtClean="0">
                <a:solidFill>
                  <a:schemeClr val="accent1"/>
                </a:solidFill>
              </a:rPr>
              <a:t> </a:t>
            </a:r>
            <a:r>
              <a:rPr lang="ru-RU" sz="2000" dirty="0" err="1" smtClean="0">
                <a:solidFill>
                  <a:schemeClr val="accent1"/>
                </a:solidFill>
              </a:rPr>
              <a:t>достатньо</a:t>
            </a:r>
            <a:r>
              <a:rPr lang="ru-RU" sz="2000" dirty="0" smtClean="0">
                <a:solidFill>
                  <a:schemeClr val="accent1"/>
                </a:solidFill>
              </a:rPr>
              <a:t> </a:t>
            </a:r>
            <a:r>
              <a:rPr lang="ru-RU" sz="2000" dirty="0" err="1" smtClean="0">
                <a:solidFill>
                  <a:schemeClr val="accent1"/>
                </a:solidFill>
              </a:rPr>
              <a:t>високою</a:t>
            </a:r>
            <a:r>
              <a:rPr lang="ru-RU" sz="2000" dirty="0" smtClean="0">
                <a:solidFill>
                  <a:schemeClr val="accent1"/>
                </a:solidFill>
              </a:rPr>
              <a:t> </a:t>
            </a:r>
            <a:r>
              <a:rPr lang="ru-RU" sz="2000" dirty="0" err="1" smtClean="0">
                <a:solidFill>
                  <a:schemeClr val="accent1"/>
                </a:solidFill>
              </a:rPr>
              <a:t>швидкістю</a:t>
            </a:r>
            <a:r>
              <a:rPr lang="ru-RU" sz="2000" dirty="0" smtClean="0">
                <a:solidFill>
                  <a:schemeClr val="accent1"/>
                </a:solidFill>
              </a:rPr>
              <a:t> </a:t>
            </a:r>
            <a:r>
              <a:rPr lang="ru-RU" sz="2000" dirty="0" err="1" smtClean="0">
                <a:solidFill>
                  <a:schemeClr val="accent1"/>
                </a:solidFill>
              </a:rPr>
              <a:t>розповсюджується</a:t>
            </a:r>
            <a:r>
              <a:rPr lang="ru-RU" sz="2000" dirty="0" smtClean="0">
                <a:solidFill>
                  <a:schemeClr val="accent1"/>
                </a:solidFill>
              </a:rPr>
              <a:t> в </a:t>
            </a:r>
            <a:r>
              <a:rPr lang="ru-RU" sz="2000" dirty="0" err="1" smtClean="0">
                <a:solidFill>
                  <a:schemeClr val="accent1"/>
                </a:solidFill>
              </a:rPr>
              <a:t>усьому</a:t>
            </a:r>
            <a:r>
              <a:rPr lang="ru-RU" sz="2000" dirty="0" smtClean="0">
                <a:solidFill>
                  <a:schemeClr val="accent1"/>
                </a:solidFill>
              </a:rPr>
              <a:t> водному </a:t>
            </a:r>
            <a:r>
              <a:rPr lang="ru-RU" sz="2000" dirty="0" err="1" smtClean="0">
                <a:solidFill>
                  <a:schemeClr val="accent1"/>
                </a:solidFill>
              </a:rPr>
              <a:t>середовищі</a:t>
            </a:r>
            <a:r>
              <a:rPr lang="ru-RU" sz="2000" dirty="0" smtClean="0">
                <a:solidFill>
                  <a:schemeClr val="accent1"/>
                </a:solidFill>
              </a:rPr>
              <a:t> </a:t>
            </a:r>
            <a:r>
              <a:rPr lang="ru-RU" sz="2000" dirty="0" err="1" smtClean="0">
                <a:solidFill>
                  <a:schemeClr val="accent1"/>
                </a:solidFill>
              </a:rPr>
              <a:t>організму</a:t>
            </a:r>
            <a:r>
              <a:rPr lang="ru-RU" sz="2000" dirty="0" smtClean="0">
                <a:solidFill>
                  <a:schemeClr val="accent1"/>
                </a:solidFill>
              </a:rPr>
              <a:t>, в </a:t>
            </a:r>
            <a:r>
              <a:rPr lang="ru-RU" sz="2000" dirty="0" err="1" smtClean="0">
                <a:solidFill>
                  <a:schemeClr val="accent1"/>
                </a:solidFill>
              </a:rPr>
              <a:t>усіх</a:t>
            </a:r>
            <a:r>
              <a:rPr lang="ru-RU" sz="2000" dirty="0" smtClean="0">
                <a:solidFill>
                  <a:schemeClr val="accent1"/>
                </a:solidFill>
              </a:rPr>
              <a:t> органах </a:t>
            </a:r>
            <a:r>
              <a:rPr lang="ru-RU" sz="2000" dirty="0" err="1" smtClean="0">
                <a:solidFill>
                  <a:schemeClr val="accent1"/>
                </a:solidFill>
              </a:rPr>
              <a:t>і</a:t>
            </a:r>
            <a:r>
              <a:rPr lang="ru-RU" sz="2000" dirty="0" smtClean="0">
                <a:solidFill>
                  <a:schemeClr val="accent1"/>
                </a:solidFill>
              </a:rPr>
              <a:t> системах. Особливо </a:t>
            </a:r>
            <a:r>
              <a:rPr lang="ru-RU" sz="2000" dirty="0" err="1" smtClean="0">
                <a:solidFill>
                  <a:schemeClr val="accent1"/>
                </a:solidFill>
              </a:rPr>
              <a:t>швидко</a:t>
            </a:r>
            <a:r>
              <a:rPr lang="ru-RU" sz="2000" dirty="0" smtClean="0">
                <a:solidFill>
                  <a:schemeClr val="accent1"/>
                </a:solidFill>
              </a:rPr>
              <a:t> там, де </a:t>
            </a:r>
            <a:r>
              <a:rPr lang="ru-RU" sz="2000" dirty="0" err="1" smtClean="0">
                <a:solidFill>
                  <a:schemeClr val="accent1"/>
                </a:solidFill>
              </a:rPr>
              <a:t>багато</a:t>
            </a:r>
            <a:r>
              <a:rPr lang="ru-RU" sz="2000" dirty="0" smtClean="0">
                <a:solidFill>
                  <a:schemeClr val="accent1"/>
                </a:solidFill>
              </a:rPr>
              <a:t> </a:t>
            </a:r>
            <a:r>
              <a:rPr lang="ru-RU" sz="2000" dirty="0" err="1" smtClean="0">
                <a:solidFill>
                  <a:schemeClr val="accent1"/>
                </a:solidFill>
              </a:rPr>
              <a:t>кровоносних</a:t>
            </a:r>
            <a:r>
              <a:rPr lang="ru-RU" sz="2000" dirty="0" smtClean="0">
                <a:solidFill>
                  <a:schemeClr val="accent1"/>
                </a:solidFill>
              </a:rPr>
              <a:t> </a:t>
            </a:r>
            <a:r>
              <a:rPr lang="ru-RU" sz="2000" dirty="0" err="1" smtClean="0">
                <a:solidFill>
                  <a:schemeClr val="accent1"/>
                </a:solidFill>
              </a:rPr>
              <a:t>судин</a:t>
            </a:r>
            <a:r>
              <a:rPr lang="ru-RU" sz="2000" dirty="0" smtClean="0">
                <a:solidFill>
                  <a:schemeClr val="accent1"/>
                </a:solidFill>
              </a:rPr>
              <a:t>. </a:t>
            </a:r>
            <a:r>
              <a:rPr lang="ru-RU" sz="2000" dirty="0" err="1" smtClean="0">
                <a:solidFill>
                  <a:schemeClr val="accent1"/>
                </a:solidFill>
              </a:rPr>
              <a:t>Потім</a:t>
            </a:r>
            <a:r>
              <a:rPr lang="ru-RU" sz="2000" dirty="0" smtClean="0">
                <a:solidFill>
                  <a:schemeClr val="accent1"/>
                </a:solidFill>
              </a:rPr>
              <a:t>, коли велика </a:t>
            </a:r>
            <a:r>
              <a:rPr lang="ru-RU" sz="2000" dirty="0" err="1" smtClean="0">
                <a:solidFill>
                  <a:schemeClr val="accent1"/>
                </a:solidFill>
              </a:rPr>
              <a:t>частина</a:t>
            </a:r>
            <a:r>
              <a:rPr lang="ru-RU" sz="2000" dirty="0" smtClean="0">
                <a:solidFill>
                  <a:schemeClr val="accent1"/>
                </a:solidFill>
              </a:rPr>
              <a:t> алкоголю </a:t>
            </a:r>
            <a:r>
              <a:rPr lang="ru-RU" sz="2000" dirty="0" err="1" smtClean="0">
                <a:solidFill>
                  <a:schemeClr val="accent1"/>
                </a:solidFill>
              </a:rPr>
              <a:t>потрапила</a:t>
            </a:r>
            <a:r>
              <a:rPr lang="ru-RU" sz="2000" dirty="0" smtClean="0">
                <a:solidFill>
                  <a:schemeClr val="accent1"/>
                </a:solidFill>
              </a:rPr>
              <a:t> в </a:t>
            </a:r>
            <a:r>
              <a:rPr lang="ru-RU" sz="2000" dirty="0" err="1" smtClean="0">
                <a:solidFill>
                  <a:schemeClr val="accent1"/>
                </a:solidFill>
              </a:rPr>
              <a:t>організм</a:t>
            </a:r>
            <a:r>
              <a:rPr lang="ru-RU" sz="2000" dirty="0" smtClean="0">
                <a:solidFill>
                  <a:schemeClr val="accent1"/>
                </a:solidFill>
              </a:rPr>
              <a:t>, </a:t>
            </a:r>
            <a:r>
              <a:rPr lang="ru-RU" sz="2000" dirty="0" err="1" smtClean="0">
                <a:solidFill>
                  <a:schemeClr val="accent1"/>
                </a:solidFill>
              </a:rPr>
              <a:t>починається</a:t>
            </a:r>
            <a:r>
              <a:rPr lang="ru-RU" sz="2000" dirty="0" smtClean="0">
                <a:solidFill>
                  <a:schemeClr val="accent1"/>
                </a:solidFill>
              </a:rPr>
              <a:t> </a:t>
            </a:r>
            <a:r>
              <a:rPr lang="ru-RU" sz="2000" dirty="0" err="1" smtClean="0">
                <a:solidFill>
                  <a:schemeClr val="accent1"/>
                </a:solidFill>
              </a:rPr>
              <a:t>активний</a:t>
            </a:r>
            <a:r>
              <a:rPr lang="ru-RU" sz="2000" dirty="0" smtClean="0">
                <a:solidFill>
                  <a:schemeClr val="accent1"/>
                </a:solidFill>
              </a:rPr>
              <a:t> </a:t>
            </a:r>
            <a:r>
              <a:rPr lang="ru-RU" sz="2000" dirty="0" err="1" smtClean="0">
                <a:solidFill>
                  <a:schemeClr val="accent1"/>
                </a:solidFill>
              </a:rPr>
              <a:t>процес</a:t>
            </a:r>
            <a:r>
              <a:rPr lang="ru-RU" sz="2000" dirty="0" smtClean="0">
                <a:solidFill>
                  <a:schemeClr val="accent1"/>
                </a:solidFill>
              </a:rPr>
              <a:t> </a:t>
            </a:r>
            <a:r>
              <a:rPr lang="ru-RU" sz="2000" dirty="0" err="1" smtClean="0">
                <a:solidFill>
                  <a:schemeClr val="accent1"/>
                </a:solidFill>
              </a:rPr>
              <a:t>його</a:t>
            </a:r>
            <a:r>
              <a:rPr lang="ru-RU" sz="2000" dirty="0" smtClean="0">
                <a:solidFill>
                  <a:schemeClr val="accent1"/>
                </a:solidFill>
              </a:rPr>
              <a:t> </a:t>
            </a:r>
            <a:r>
              <a:rPr lang="ru-RU" sz="2000" dirty="0" err="1" smtClean="0">
                <a:solidFill>
                  <a:schemeClr val="accent1"/>
                </a:solidFill>
              </a:rPr>
              <a:t>виведення</a:t>
            </a:r>
            <a:r>
              <a:rPr lang="ru-RU" sz="2000" dirty="0" smtClean="0">
                <a:solidFill>
                  <a:schemeClr val="accent1"/>
                </a:solidFill>
              </a:rPr>
              <a:t>. </a:t>
            </a:r>
            <a:r>
              <a:rPr lang="ru-RU" sz="2000" dirty="0" err="1" smtClean="0">
                <a:solidFill>
                  <a:schemeClr val="accent1"/>
                </a:solidFill>
              </a:rPr>
              <a:t>Від</a:t>
            </a:r>
            <a:r>
              <a:rPr lang="ru-RU" sz="2000" dirty="0" smtClean="0">
                <a:solidFill>
                  <a:schemeClr val="accent1"/>
                </a:solidFill>
              </a:rPr>
              <a:t> 2 до 10% </a:t>
            </a:r>
            <a:r>
              <a:rPr lang="ru-RU" sz="2000" dirty="0" err="1" smtClean="0">
                <a:solidFill>
                  <a:schemeClr val="accent1"/>
                </a:solidFill>
              </a:rPr>
              <a:t>виводиться</a:t>
            </a:r>
            <a:r>
              <a:rPr lang="ru-RU" sz="2000" dirty="0" smtClean="0">
                <a:solidFill>
                  <a:schemeClr val="accent1"/>
                </a:solidFill>
              </a:rPr>
              <a:t> в </a:t>
            </a:r>
            <a:r>
              <a:rPr lang="ru-RU" sz="2000" dirty="0" err="1" smtClean="0">
                <a:solidFill>
                  <a:schemeClr val="accent1"/>
                </a:solidFill>
              </a:rPr>
              <a:t>незмінному</a:t>
            </a:r>
            <a:r>
              <a:rPr lang="ru-RU" sz="2000" dirty="0" smtClean="0">
                <a:solidFill>
                  <a:schemeClr val="accent1"/>
                </a:solidFill>
              </a:rPr>
              <a:t> </a:t>
            </a:r>
            <a:r>
              <a:rPr lang="ru-RU" sz="2000" dirty="0" err="1" smtClean="0">
                <a:solidFill>
                  <a:schemeClr val="accent1"/>
                </a:solidFill>
              </a:rPr>
              <a:t>вигляді</a:t>
            </a:r>
            <a:r>
              <a:rPr lang="ru-RU" sz="2000" dirty="0" smtClean="0">
                <a:solidFill>
                  <a:schemeClr val="accent1"/>
                </a:solidFill>
              </a:rPr>
              <a:t>. </a:t>
            </a:r>
            <a:r>
              <a:rPr lang="ru-RU" sz="2000" dirty="0" err="1" smtClean="0">
                <a:solidFill>
                  <a:schemeClr val="accent1"/>
                </a:solidFill>
              </a:rPr>
              <a:t>Решта</a:t>
            </a:r>
            <a:r>
              <a:rPr lang="ru-RU" sz="2000" dirty="0" smtClean="0">
                <a:solidFill>
                  <a:schemeClr val="accent1"/>
                </a:solidFill>
              </a:rPr>
              <a:t> </a:t>
            </a:r>
            <a:r>
              <a:rPr lang="ru-RU" sz="2000" dirty="0" err="1" smtClean="0">
                <a:solidFill>
                  <a:schemeClr val="accent1"/>
                </a:solidFill>
              </a:rPr>
              <a:t>окислюється</a:t>
            </a:r>
            <a:r>
              <a:rPr lang="ru-RU" sz="2000" dirty="0" smtClean="0">
                <a:solidFill>
                  <a:schemeClr val="accent1"/>
                </a:solidFill>
              </a:rPr>
              <a:t> </a:t>
            </a:r>
            <a:r>
              <a:rPr lang="ru-RU" sz="2000" dirty="0" err="1" smtClean="0">
                <a:solidFill>
                  <a:schemeClr val="accent1"/>
                </a:solidFill>
              </a:rPr>
              <a:t>всередині</a:t>
            </a:r>
            <a:r>
              <a:rPr lang="ru-RU" sz="2000" dirty="0" smtClean="0">
                <a:solidFill>
                  <a:schemeClr val="accent1"/>
                </a:solidFill>
              </a:rPr>
              <a:t> </a:t>
            </a:r>
            <a:r>
              <a:rPr lang="ru-RU" sz="2000" dirty="0" err="1" smtClean="0">
                <a:solidFill>
                  <a:schemeClr val="accent1"/>
                </a:solidFill>
              </a:rPr>
              <a:t>організму</a:t>
            </a:r>
            <a:r>
              <a:rPr lang="ru-RU" sz="2000" dirty="0" smtClean="0">
                <a:solidFill>
                  <a:schemeClr val="accent1"/>
                </a:solidFill>
              </a:rPr>
              <a:t> — на 90-98% в </a:t>
            </a:r>
            <a:r>
              <a:rPr lang="ru-RU" sz="2000" dirty="0" err="1" smtClean="0">
                <a:solidFill>
                  <a:schemeClr val="accent1"/>
                </a:solidFill>
              </a:rPr>
              <a:t>печінці</a:t>
            </a:r>
            <a:r>
              <a:rPr lang="ru-RU" sz="2000" dirty="0" smtClean="0">
                <a:solidFill>
                  <a:schemeClr val="accent1"/>
                </a:solidFill>
              </a:rPr>
              <a:t>, на 2-10% в </a:t>
            </a:r>
            <a:r>
              <a:rPr lang="ru-RU" sz="2000" dirty="0" err="1" smtClean="0">
                <a:solidFill>
                  <a:schemeClr val="accent1"/>
                </a:solidFill>
              </a:rPr>
              <a:t>інших</a:t>
            </a:r>
            <a:r>
              <a:rPr lang="ru-RU" sz="2000" dirty="0" smtClean="0">
                <a:solidFill>
                  <a:schemeClr val="accent1"/>
                </a:solidFill>
              </a:rPr>
              <a:t> тканинах </a:t>
            </a:r>
            <a:r>
              <a:rPr lang="ru-RU" sz="2000" dirty="0" err="1" smtClean="0">
                <a:solidFill>
                  <a:schemeClr val="accent1"/>
                </a:solidFill>
              </a:rPr>
              <a:t>і</a:t>
            </a:r>
            <a:r>
              <a:rPr lang="ru-RU" sz="2000" dirty="0" smtClean="0">
                <a:solidFill>
                  <a:schemeClr val="accent1"/>
                </a:solidFill>
              </a:rPr>
              <a:t> органах. В </a:t>
            </a:r>
            <a:r>
              <a:rPr lang="ru-RU" sz="2000" dirty="0" err="1" smtClean="0">
                <a:solidFill>
                  <a:schemeClr val="accent1"/>
                </a:solidFill>
              </a:rPr>
              <a:t>міру</a:t>
            </a:r>
            <a:r>
              <a:rPr lang="ru-RU" sz="2000" dirty="0" smtClean="0">
                <a:solidFill>
                  <a:schemeClr val="accent1"/>
                </a:solidFill>
              </a:rPr>
              <a:t> </a:t>
            </a:r>
            <a:r>
              <a:rPr lang="ru-RU" sz="2000" dirty="0" err="1" smtClean="0">
                <a:solidFill>
                  <a:schemeClr val="accent1"/>
                </a:solidFill>
              </a:rPr>
              <a:t>окислення</a:t>
            </a:r>
            <a:r>
              <a:rPr lang="ru-RU" sz="2000" dirty="0" smtClean="0">
                <a:solidFill>
                  <a:schemeClr val="accent1"/>
                </a:solidFill>
              </a:rPr>
              <a:t> </a:t>
            </a:r>
            <a:r>
              <a:rPr lang="ru-RU" sz="2000" dirty="0" err="1" smtClean="0">
                <a:solidFill>
                  <a:schemeClr val="accent1"/>
                </a:solidFill>
              </a:rPr>
              <a:t>концентрація</a:t>
            </a:r>
            <a:r>
              <a:rPr lang="ru-RU" sz="2000" dirty="0" smtClean="0">
                <a:solidFill>
                  <a:schemeClr val="accent1"/>
                </a:solidFill>
              </a:rPr>
              <a:t> алкоголю в </a:t>
            </a:r>
            <a:r>
              <a:rPr lang="ru-RU" sz="2000" dirty="0" err="1" smtClean="0">
                <a:solidFill>
                  <a:schemeClr val="accent1"/>
                </a:solidFill>
              </a:rPr>
              <a:t>організмі</a:t>
            </a:r>
            <a:r>
              <a:rPr lang="ru-RU" sz="2000" dirty="0" smtClean="0">
                <a:solidFill>
                  <a:schemeClr val="accent1"/>
                </a:solidFill>
              </a:rPr>
              <a:t> </a:t>
            </a:r>
            <a:r>
              <a:rPr lang="ru-RU" sz="2000" dirty="0" err="1" smtClean="0">
                <a:solidFill>
                  <a:schemeClr val="accent1"/>
                </a:solidFill>
              </a:rPr>
              <a:t>зменшується</a:t>
            </a:r>
            <a:r>
              <a:rPr lang="ru-RU" sz="2000" dirty="0" smtClean="0">
                <a:solidFill>
                  <a:schemeClr val="accent1"/>
                </a:solidFill>
              </a:rPr>
              <a:t>. При </a:t>
            </a:r>
            <a:r>
              <a:rPr lang="ru-RU" sz="2000" dirty="0" err="1" smtClean="0">
                <a:solidFill>
                  <a:schemeClr val="accent1"/>
                </a:solidFill>
              </a:rPr>
              <a:t>цьому</a:t>
            </a:r>
            <a:r>
              <a:rPr lang="ru-RU" sz="2000" dirty="0" smtClean="0">
                <a:solidFill>
                  <a:schemeClr val="accent1"/>
                </a:solidFill>
              </a:rPr>
              <a:t> </a:t>
            </a:r>
            <a:r>
              <a:rPr lang="ru-RU" sz="2000" dirty="0" err="1" smtClean="0">
                <a:solidFill>
                  <a:schemeClr val="accent1"/>
                </a:solidFill>
              </a:rPr>
              <a:t>деякі</a:t>
            </a:r>
            <a:r>
              <a:rPr lang="ru-RU" sz="2000" dirty="0" smtClean="0">
                <a:solidFill>
                  <a:schemeClr val="accent1"/>
                </a:solidFill>
              </a:rPr>
              <a:t> </a:t>
            </a:r>
            <a:r>
              <a:rPr lang="ru-RU" sz="2000" dirty="0" err="1" smtClean="0">
                <a:solidFill>
                  <a:schemeClr val="accent1"/>
                </a:solidFill>
              </a:rPr>
              <a:t>органи</a:t>
            </a:r>
            <a:r>
              <a:rPr lang="ru-RU" sz="2000" dirty="0" smtClean="0">
                <a:solidFill>
                  <a:schemeClr val="accent1"/>
                </a:solidFill>
              </a:rPr>
              <a:t> </a:t>
            </a:r>
            <a:r>
              <a:rPr lang="ru-RU" sz="2000" dirty="0" err="1" smtClean="0">
                <a:solidFill>
                  <a:schemeClr val="accent1"/>
                </a:solidFill>
              </a:rPr>
              <a:t>і</a:t>
            </a:r>
            <a:r>
              <a:rPr lang="ru-RU" sz="2000" dirty="0" smtClean="0">
                <a:solidFill>
                  <a:schemeClr val="accent1"/>
                </a:solidFill>
              </a:rPr>
              <a:t> </a:t>
            </a:r>
            <a:r>
              <a:rPr lang="ru-RU" sz="2000" dirty="0" err="1" smtClean="0">
                <a:solidFill>
                  <a:schemeClr val="accent1"/>
                </a:solidFill>
              </a:rPr>
              <a:t>системи</a:t>
            </a:r>
            <a:r>
              <a:rPr lang="ru-RU" sz="2000" dirty="0" smtClean="0">
                <a:solidFill>
                  <a:schemeClr val="accent1"/>
                </a:solidFill>
              </a:rPr>
              <a:t> </a:t>
            </a:r>
            <a:r>
              <a:rPr lang="ru-RU" sz="2000" dirty="0" err="1" smtClean="0">
                <a:solidFill>
                  <a:schemeClr val="accent1"/>
                </a:solidFill>
              </a:rPr>
              <a:t>можуть</a:t>
            </a:r>
            <a:r>
              <a:rPr lang="ru-RU" sz="2000" dirty="0" smtClean="0">
                <a:solidFill>
                  <a:schemeClr val="accent1"/>
                </a:solidFill>
              </a:rPr>
              <a:t> «</a:t>
            </a:r>
            <a:r>
              <a:rPr lang="ru-RU" sz="2000" dirty="0" err="1" smtClean="0">
                <a:solidFill>
                  <a:schemeClr val="accent1"/>
                </a:solidFill>
              </a:rPr>
              <a:t>утримувати</a:t>
            </a:r>
            <a:r>
              <a:rPr lang="ru-RU" sz="2000" dirty="0" smtClean="0">
                <a:solidFill>
                  <a:schemeClr val="accent1"/>
                </a:solidFill>
              </a:rPr>
              <a:t>» </a:t>
            </a:r>
            <a:r>
              <a:rPr lang="ru-RU" sz="2000" dirty="0" err="1" smtClean="0">
                <a:solidFill>
                  <a:schemeClr val="accent1"/>
                </a:solidFill>
              </a:rPr>
              <a:t>молекули</a:t>
            </a:r>
            <a:r>
              <a:rPr lang="ru-RU" sz="2000" dirty="0" smtClean="0">
                <a:solidFill>
                  <a:schemeClr val="accent1"/>
                </a:solidFill>
              </a:rPr>
              <a:t> алкоголю </a:t>
            </a:r>
            <a:r>
              <a:rPr lang="ru-RU" sz="2000" dirty="0" err="1" smtClean="0">
                <a:solidFill>
                  <a:schemeClr val="accent1"/>
                </a:solidFill>
              </a:rPr>
              <a:t>довше</a:t>
            </a:r>
            <a:r>
              <a:rPr lang="ru-RU" sz="2000" dirty="0" smtClean="0">
                <a:solidFill>
                  <a:schemeClr val="accent1"/>
                </a:solidFill>
              </a:rPr>
              <a:t>, </a:t>
            </a:r>
            <a:r>
              <a:rPr lang="ru-RU" sz="2000" dirty="0" err="1" smtClean="0">
                <a:solidFill>
                  <a:schemeClr val="accent1"/>
                </a:solidFill>
              </a:rPr>
              <a:t>ніж</a:t>
            </a:r>
            <a:r>
              <a:rPr lang="ru-RU" sz="2000" dirty="0" smtClean="0">
                <a:solidFill>
                  <a:schemeClr val="accent1"/>
                </a:solidFill>
              </a:rPr>
              <a:t> кров — </a:t>
            </a:r>
            <a:r>
              <a:rPr lang="ru-RU" sz="2000" dirty="0" err="1" smtClean="0">
                <a:solidFill>
                  <a:schemeClr val="accent1"/>
                </a:solidFill>
              </a:rPr>
              <a:t>наприклад</a:t>
            </a:r>
            <a:r>
              <a:rPr lang="ru-RU" sz="2000" dirty="0" smtClean="0">
                <a:solidFill>
                  <a:schemeClr val="accent1"/>
                </a:solidFill>
              </a:rPr>
              <a:t>, </a:t>
            </a:r>
            <a:r>
              <a:rPr lang="ru-RU" sz="2000" dirty="0" err="1" smtClean="0">
                <a:solidFill>
                  <a:schemeClr val="accent1"/>
                </a:solidFill>
              </a:rPr>
              <a:t>мозок</a:t>
            </a:r>
            <a:r>
              <a:rPr lang="ru-RU" sz="2000" dirty="0" smtClean="0">
                <a:solidFill>
                  <a:schemeClr val="accent1"/>
                </a:solidFill>
              </a:rPr>
              <a:t>, </a:t>
            </a:r>
            <a:r>
              <a:rPr lang="ru-RU" sz="2000" dirty="0" err="1" smtClean="0">
                <a:solidFill>
                  <a:schemeClr val="accent1"/>
                </a:solidFill>
              </a:rPr>
              <a:t>статева</a:t>
            </a:r>
            <a:r>
              <a:rPr lang="ru-RU" sz="2000" dirty="0" smtClean="0">
                <a:solidFill>
                  <a:schemeClr val="accent1"/>
                </a:solidFill>
              </a:rPr>
              <a:t> система. Чим </a:t>
            </a:r>
            <a:r>
              <a:rPr lang="ru-RU" sz="2000" dirty="0" err="1" smtClean="0">
                <a:solidFill>
                  <a:schemeClr val="accent1"/>
                </a:solidFill>
              </a:rPr>
              <a:t>довше</a:t>
            </a:r>
            <a:r>
              <a:rPr lang="ru-RU" sz="2000" dirty="0" smtClean="0">
                <a:solidFill>
                  <a:schemeClr val="accent1"/>
                </a:solidFill>
              </a:rPr>
              <a:t> </a:t>
            </a:r>
            <a:r>
              <a:rPr lang="ru-RU" sz="2000" dirty="0" err="1" smtClean="0">
                <a:solidFill>
                  <a:schemeClr val="accent1"/>
                </a:solidFill>
              </a:rPr>
              <a:t>він</a:t>
            </a:r>
            <a:r>
              <a:rPr lang="ru-RU" sz="2000" dirty="0" smtClean="0">
                <a:solidFill>
                  <a:schemeClr val="accent1"/>
                </a:solidFill>
              </a:rPr>
              <a:t> там </a:t>
            </a:r>
            <a:r>
              <a:rPr lang="ru-RU" sz="2000" dirty="0" err="1" smtClean="0">
                <a:solidFill>
                  <a:schemeClr val="accent1"/>
                </a:solidFill>
              </a:rPr>
              <a:t>знаходиться</a:t>
            </a:r>
            <a:r>
              <a:rPr lang="ru-RU" sz="2000" dirty="0" smtClean="0">
                <a:solidFill>
                  <a:schemeClr val="accent1"/>
                </a:solidFill>
              </a:rPr>
              <a:t>, </a:t>
            </a:r>
            <a:r>
              <a:rPr lang="ru-RU" sz="2000" dirty="0" err="1" smtClean="0">
                <a:solidFill>
                  <a:schemeClr val="accent1"/>
                </a:solidFill>
              </a:rPr>
              <a:t>тим</a:t>
            </a:r>
            <a:r>
              <a:rPr lang="ru-RU" sz="2000" dirty="0" smtClean="0">
                <a:solidFill>
                  <a:schemeClr val="accent1"/>
                </a:solidFill>
              </a:rPr>
              <a:t> </a:t>
            </a:r>
            <a:r>
              <a:rPr lang="ru-RU" sz="2000" dirty="0" err="1" smtClean="0">
                <a:solidFill>
                  <a:schemeClr val="accent1"/>
                </a:solidFill>
              </a:rPr>
              <a:t>сильніші</a:t>
            </a:r>
            <a:r>
              <a:rPr lang="ru-RU" sz="2000" dirty="0" smtClean="0">
                <a:solidFill>
                  <a:schemeClr val="accent1"/>
                </a:solidFill>
              </a:rPr>
              <a:t> </a:t>
            </a:r>
            <a:r>
              <a:rPr lang="ru-RU" sz="2000" dirty="0" err="1" smtClean="0">
                <a:solidFill>
                  <a:schemeClr val="accent1"/>
                </a:solidFill>
              </a:rPr>
              <a:t>згубні</a:t>
            </a:r>
            <a:r>
              <a:rPr lang="ru-RU" sz="2000" dirty="0" smtClean="0">
                <a:solidFill>
                  <a:schemeClr val="accent1"/>
                </a:solidFill>
              </a:rPr>
              <a:t> </a:t>
            </a:r>
            <a:r>
              <a:rPr lang="ru-RU" sz="2000" dirty="0" err="1" smtClean="0">
                <a:solidFill>
                  <a:schemeClr val="accent1"/>
                </a:solidFill>
              </a:rPr>
              <a:t>руйнівні</a:t>
            </a:r>
            <a:r>
              <a:rPr lang="ru-RU" sz="2000" dirty="0" smtClean="0">
                <a:solidFill>
                  <a:schemeClr val="accent1"/>
                </a:solidFill>
              </a:rPr>
              <a:t> </a:t>
            </a:r>
            <a:r>
              <a:rPr lang="ru-RU" sz="2000" dirty="0" err="1" smtClean="0">
                <a:solidFill>
                  <a:schemeClr val="accent1"/>
                </a:solidFill>
              </a:rPr>
              <a:t>наслідки</a:t>
            </a:r>
            <a:r>
              <a:rPr lang="ru-RU" sz="2000" dirty="0" smtClean="0">
                <a:solidFill>
                  <a:schemeClr val="accent1"/>
                </a:solidFill>
              </a:rPr>
              <a:t>.</a:t>
            </a:r>
            <a:endParaRPr lang="ru-RU" sz="20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186766" cy="230425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000" dirty="0" smtClean="0"/>
              <a:t>При </a:t>
            </a:r>
            <a:r>
              <a:rPr lang="ru-RU" sz="2000" dirty="0" err="1" smtClean="0"/>
              <a:t>сучасному</a:t>
            </a:r>
            <a:r>
              <a:rPr lang="ru-RU" sz="2000" dirty="0" smtClean="0"/>
              <a:t> </a:t>
            </a:r>
            <a:r>
              <a:rPr lang="ru-RU" sz="2000" dirty="0" err="1" smtClean="0"/>
              <a:t>рівні</a:t>
            </a:r>
            <a:r>
              <a:rPr lang="ru-RU" sz="2000" dirty="0" smtClean="0"/>
              <a:t> </a:t>
            </a:r>
            <a:r>
              <a:rPr lang="ru-RU" sz="2000" dirty="0" err="1" smtClean="0"/>
              <a:t>споживання</a:t>
            </a:r>
            <a:r>
              <a:rPr lang="ru-RU" sz="2000" dirty="0" smtClean="0"/>
              <a:t> алкоголю «</a:t>
            </a:r>
            <a:r>
              <a:rPr lang="ru-RU" sz="2000" dirty="0" err="1" smtClean="0"/>
              <a:t>середня</a:t>
            </a:r>
            <a:r>
              <a:rPr lang="ru-RU" sz="2000" dirty="0" smtClean="0"/>
              <a:t>» в </a:t>
            </a:r>
            <a:r>
              <a:rPr lang="ru-RU" sz="2000" dirty="0" err="1" smtClean="0"/>
              <a:t>цьому</a:t>
            </a:r>
            <a:r>
              <a:rPr lang="ru-RU" sz="2000" dirty="0" smtClean="0"/>
              <a:t> </a:t>
            </a:r>
            <a:r>
              <a:rPr lang="ru-RU" sz="2000" dirty="0" err="1" smtClean="0"/>
              <a:t>відношенні</a:t>
            </a:r>
            <a:r>
              <a:rPr lang="ru-RU" sz="2000" dirty="0" smtClean="0"/>
              <a:t> </a:t>
            </a:r>
            <a:r>
              <a:rPr lang="ru-RU" sz="2000" dirty="0" err="1" smtClean="0"/>
              <a:t>людина</a:t>
            </a:r>
            <a:r>
              <a:rPr lang="ru-RU" sz="2000" dirty="0" smtClean="0"/>
              <a:t> «</a:t>
            </a:r>
            <a:r>
              <a:rPr lang="ru-RU" sz="2000" dirty="0" err="1" smtClean="0"/>
              <a:t>раптом</a:t>
            </a:r>
            <a:r>
              <a:rPr lang="ru-RU" sz="2000" dirty="0" smtClean="0"/>
              <a:t>» </a:t>
            </a:r>
            <a:r>
              <a:rPr lang="ru-RU" sz="2000" dirty="0" err="1" smtClean="0"/>
              <a:t>стикається</a:t>
            </a:r>
            <a:r>
              <a:rPr lang="ru-RU" sz="2000" dirty="0" smtClean="0"/>
              <a:t> </a:t>
            </a:r>
            <a:r>
              <a:rPr lang="ru-RU" sz="2000" dirty="0" err="1" smtClean="0"/>
              <a:t>з</a:t>
            </a:r>
            <a:r>
              <a:rPr lang="ru-RU" sz="2000" dirty="0" smtClean="0"/>
              <a:t> </a:t>
            </a:r>
            <a:r>
              <a:rPr lang="ru-RU" sz="2000" dirty="0" err="1" smtClean="0"/>
              <a:t>найрізноманітнішими</a:t>
            </a:r>
            <a:r>
              <a:rPr lang="ru-RU" sz="2000" dirty="0" smtClean="0"/>
              <a:t> недугами у </a:t>
            </a:r>
            <a:r>
              <a:rPr lang="ru-RU" sz="2000" dirty="0" err="1" smtClean="0"/>
              <a:t>віці</a:t>
            </a:r>
            <a:r>
              <a:rPr lang="ru-RU" sz="2000" dirty="0" smtClean="0"/>
              <a:t> </a:t>
            </a:r>
            <a:r>
              <a:rPr lang="ru-RU" sz="2000" dirty="0" err="1" smtClean="0"/>
              <a:t>близько</a:t>
            </a:r>
            <a:r>
              <a:rPr lang="ru-RU" sz="2000" dirty="0" smtClean="0"/>
              <a:t> 30 </a:t>
            </a:r>
            <a:r>
              <a:rPr lang="ru-RU" sz="2000" dirty="0" err="1" smtClean="0"/>
              <a:t>років</a:t>
            </a:r>
            <a:r>
              <a:rPr lang="ru-RU" sz="2000" dirty="0" smtClean="0"/>
              <a:t>. </a:t>
            </a:r>
            <a:r>
              <a:rPr lang="ru-RU" sz="2000" dirty="0" err="1" smtClean="0"/>
              <a:t>Це</a:t>
            </a:r>
            <a:r>
              <a:rPr lang="ru-RU" sz="2000" dirty="0" smtClean="0"/>
              <a:t> не </a:t>
            </a:r>
            <a:r>
              <a:rPr lang="ru-RU" sz="2000" dirty="0" err="1" smtClean="0"/>
              <a:t>тільки</a:t>
            </a:r>
            <a:r>
              <a:rPr lang="ru-RU" sz="2000" dirty="0" smtClean="0"/>
              <a:t> </a:t>
            </a:r>
            <a:r>
              <a:rPr lang="ru-RU" sz="2000" dirty="0" err="1" smtClean="0"/>
              <a:t>захворювання</a:t>
            </a:r>
            <a:r>
              <a:rPr lang="ru-RU" sz="2000" dirty="0" smtClean="0"/>
              <a:t> </a:t>
            </a:r>
            <a:r>
              <a:rPr lang="ru-RU" sz="2000" dirty="0" err="1" smtClean="0"/>
              <a:t>серцево-судинної</a:t>
            </a:r>
            <a:r>
              <a:rPr lang="ru-RU" sz="2000" dirty="0" smtClean="0"/>
              <a:t> </a:t>
            </a:r>
            <a:r>
              <a:rPr lang="ru-RU" sz="2000" dirty="0" err="1" smtClean="0"/>
              <a:t>системи</a:t>
            </a:r>
            <a:r>
              <a:rPr lang="ru-RU" sz="2000" dirty="0" smtClean="0"/>
              <a:t>, </a:t>
            </a:r>
            <a:r>
              <a:rPr lang="ru-RU" sz="2000" dirty="0" err="1" smtClean="0"/>
              <a:t>але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порушення</a:t>
            </a:r>
            <a:r>
              <a:rPr lang="ru-RU" sz="2000" dirty="0" smtClean="0"/>
              <a:t> в </a:t>
            </a:r>
            <a:r>
              <a:rPr lang="ru-RU" sz="2000" dirty="0" err="1" smtClean="0"/>
              <a:t>роботі</a:t>
            </a:r>
            <a:r>
              <a:rPr lang="ru-RU" sz="2000" dirty="0" smtClean="0"/>
              <a:t> </a:t>
            </a:r>
            <a:r>
              <a:rPr lang="ru-RU" sz="2000" dirty="0" err="1" smtClean="0"/>
              <a:t>шлунку</a:t>
            </a:r>
            <a:r>
              <a:rPr lang="ru-RU" sz="2000" dirty="0" smtClean="0"/>
              <a:t>, </a:t>
            </a:r>
            <a:r>
              <a:rPr lang="ru-RU" sz="2000" dirty="0" err="1" smtClean="0"/>
              <a:t>печінки</a:t>
            </a:r>
            <a:r>
              <a:rPr lang="ru-RU" sz="2000" dirty="0" smtClean="0"/>
              <a:t>, </a:t>
            </a:r>
            <a:r>
              <a:rPr lang="ru-RU" sz="2000" dirty="0" err="1" smtClean="0"/>
              <a:t>неврози</a:t>
            </a:r>
            <a:r>
              <a:rPr lang="ru-RU" sz="2000" dirty="0" smtClean="0"/>
              <a:t>, </a:t>
            </a:r>
            <a:r>
              <a:rPr lang="ru-RU" sz="2000" dirty="0" err="1" smtClean="0"/>
              <a:t>розлади</a:t>
            </a:r>
            <a:r>
              <a:rPr lang="ru-RU" sz="2000" dirty="0" smtClean="0"/>
              <a:t> </a:t>
            </a:r>
            <a:r>
              <a:rPr lang="ru-RU" sz="2000" dirty="0" err="1" smtClean="0"/>
              <a:t>в</a:t>
            </a:r>
            <a:r>
              <a:rPr lang="ru-RU" sz="2000" dirty="0" smtClean="0"/>
              <a:t> </a:t>
            </a:r>
            <a:r>
              <a:rPr lang="ru-RU" sz="2000" dirty="0" err="1" smtClean="0"/>
              <a:t>статевій</a:t>
            </a:r>
            <a:r>
              <a:rPr lang="ru-RU" sz="2000" dirty="0" smtClean="0"/>
              <a:t> </a:t>
            </a:r>
            <a:r>
              <a:rPr lang="ru-RU" sz="2000" dirty="0" err="1" smtClean="0"/>
              <a:t>сфері</a:t>
            </a:r>
            <a:r>
              <a:rPr lang="ru-RU" sz="2000" dirty="0" smtClean="0"/>
              <a:t>. </a:t>
            </a:r>
            <a:r>
              <a:rPr lang="ru-RU" sz="2000" dirty="0" err="1" smtClean="0"/>
              <a:t>Втім</a:t>
            </a:r>
            <a:r>
              <a:rPr lang="ru-RU" sz="2000" dirty="0" smtClean="0"/>
              <a:t>, </a:t>
            </a:r>
            <a:r>
              <a:rPr lang="ru-RU" sz="2000" dirty="0" err="1" smtClean="0"/>
              <a:t>хвороби</a:t>
            </a:r>
            <a:r>
              <a:rPr lang="ru-RU" sz="2000" dirty="0" smtClean="0"/>
              <a:t> </a:t>
            </a:r>
            <a:r>
              <a:rPr lang="ru-RU" sz="2000" dirty="0" err="1" smtClean="0"/>
              <a:t>можуть</a:t>
            </a:r>
            <a:r>
              <a:rPr lang="ru-RU" sz="2000" dirty="0" smtClean="0"/>
              <a:t> бути </a:t>
            </a:r>
            <a:r>
              <a:rPr lang="ru-RU" sz="2000" dirty="0" err="1" smtClean="0"/>
              <a:t>найнесподіванішими</a:t>
            </a:r>
            <a:r>
              <a:rPr lang="ru-RU" sz="2000" dirty="0" smtClean="0"/>
              <a:t>: </a:t>
            </a:r>
            <a:r>
              <a:rPr lang="ru-RU" sz="2000" dirty="0" err="1" smtClean="0"/>
              <a:t>адже</a:t>
            </a:r>
            <a:r>
              <a:rPr lang="ru-RU" sz="2000" dirty="0" smtClean="0"/>
              <a:t> </a:t>
            </a:r>
            <a:r>
              <a:rPr lang="ru-RU" sz="2000" dirty="0" err="1" smtClean="0"/>
              <a:t>дія</a:t>
            </a:r>
            <a:r>
              <a:rPr lang="ru-RU" sz="2000" dirty="0" smtClean="0"/>
              <a:t> алкоголю </a:t>
            </a:r>
            <a:r>
              <a:rPr lang="ru-RU" sz="2000" dirty="0" err="1" smtClean="0"/>
              <a:t>універсальна</a:t>
            </a:r>
            <a:r>
              <a:rPr lang="ru-RU" sz="2000" dirty="0" smtClean="0"/>
              <a:t>, </a:t>
            </a:r>
            <a:r>
              <a:rPr lang="ru-RU" sz="2000" dirty="0" err="1" smtClean="0"/>
              <a:t>він</a:t>
            </a:r>
            <a:r>
              <a:rPr lang="ru-RU" sz="2000" dirty="0" smtClean="0"/>
              <a:t> </a:t>
            </a:r>
            <a:r>
              <a:rPr lang="ru-RU" sz="2000" dirty="0" err="1" smtClean="0"/>
              <a:t>вражає</a:t>
            </a:r>
            <a:r>
              <a:rPr lang="ru-RU" sz="2000" dirty="0" smtClean="0"/>
              <a:t> </a:t>
            </a:r>
            <a:r>
              <a:rPr lang="ru-RU" sz="2000" dirty="0" err="1" smtClean="0"/>
              <a:t>всі</a:t>
            </a:r>
            <a:r>
              <a:rPr lang="ru-RU" sz="2000" dirty="0" smtClean="0"/>
              <a:t> </a:t>
            </a:r>
            <a:r>
              <a:rPr lang="ru-RU" sz="2000" dirty="0" err="1" smtClean="0"/>
              <a:t>органи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системи</a:t>
            </a:r>
            <a:r>
              <a:rPr lang="ru-RU" sz="2000" dirty="0" smtClean="0"/>
              <a:t> </a:t>
            </a:r>
            <a:r>
              <a:rPr lang="ru-RU" sz="2000" dirty="0" err="1" smtClean="0"/>
              <a:t>людського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організму</a:t>
            </a:r>
            <a:r>
              <a:rPr lang="ru-RU" sz="2000" dirty="0" smtClean="0"/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завантаження (1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57488" y="2643182"/>
            <a:ext cx="3589446" cy="3622682"/>
          </a:xfrm>
          <a:effectLst>
            <a:softEdge rad="6350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39903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Через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деякий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після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того, як алкоголь через 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шлунок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кишечник 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потрапляє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 кров,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починається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руйнування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еритроцитів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 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Зрозуміло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цьому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еритроцити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вже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виконувати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свою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функцію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erytr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28794" y="2071678"/>
            <a:ext cx="5786478" cy="3857652"/>
          </a:xfrm>
          <a:effectLst>
            <a:softEdge rad="63500"/>
          </a:effectLst>
        </p:spPr>
      </p:pic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58204" cy="2375688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000" dirty="0" err="1" smtClean="0"/>
              <a:t>Що</a:t>
            </a:r>
            <a:r>
              <a:rPr lang="ru-RU" sz="2000" dirty="0" smtClean="0"/>
              <a:t> </a:t>
            </a:r>
            <a:r>
              <a:rPr lang="ru-RU" sz="2000" dirty="0" err="1" smtClean="0"/>
              <a:t>стосується</a:t>
            </a:r>
            <a:r>
              <a:rPr lang="ru-RU" sz="2000" dirty="0" smtClean="0"/>
              <a:t> </a:t>
            </a:r>
            <a:r>
              <a:rPr lang="ru-RU" sz="2000" dirty="0" err="1" smtClean="0"/>
              <a:t>вживання</a:t>
            </a:r>
            <a:r>
              <a:rPr lang="ru-RU" sz="2000" dirty="0" smtClean="0"/>
              <a:t> пива, </a:t>
            </a:r>
            <a:r>
              <a:rPr lang="ru-RU" sz="2000" dirty="0" err="1" smtClean="0"/>
              <a:t>вже</a:t>
            </a:r>
            <a:r>
              <a:rPr lang="ru-RU" sz="2000" dirty="0" smtClean="0"/>
              <a:t> сам факт </a:t>
            </a:r>
            <a:r>
              <a:rPr lang="ru-RU" sz="2000" dirty="0" err="1" smtClean="0"/>
              <a:t>надходження</a:t>
            </a:r>
            <a:r>
              <a:rPr lang="ru-RU" sz="2000" dirty="0" smtClean="0"/>
              <a:t> в </a:t>
            </a:r>
            <a:r>
              <a:rPr lang="ru-RU" sz="2000" dirty="0" err="1" smtClean="0"/>
              <a:t>організм</a:t>
            </a:r>
            <a:r>
              <a:rPr lang="ru-RU" sz="2000" dirty="0" smtClean="0"/>
              <a:t> </a:t>
            </a:r>
            <a:r>
              <a:rPr lang="ru-RU" sz="2000" dirty="0" err="1" smtClean="0"/>
              <a:t>великої</a:t>
            </a:r>
            <a:r>
              <a:rPr lang="ru-RU" sz="2000" dirty="0" smtClean="0"/>
              <a:t> </a:t>
            </a:r>
            <a:r>
              <a:rPr lang="ru-RU" sz="2000" dirty="0" err="1" smtClean="0"/>
              <a:t>кількості</a:t>
            </a:r>
            <a:r>
              <a:rPr lang="ru-RU" sz="2000" dirty="0" smtClean="0"/>
              <a:t> </a:t>
            </a:r>
            <a:r>
              <a:rPr lang="ru-RU" sz="2000" dirty="0" err="1" smtClean="0"/>
              <a:t>рідини</a:t>
            </a:r>
            <a:r>
              <a:rPr lang="ru-RU" sz="2000" dirty="0" smtClean="0"/>
              <a:t> </a:t>
            </a:r>
            <a:r>
              <a:rPr lang="ru-RU" sz="2000" dirty="0" err="1" smtClean="0"/>
              <a:t>несприятливо</a:t>
            </a:r>
            <a:r>
              <a:rPr lang="ru-RU" sz="2000" dirty="0" smtClean="0"/>
              <a:t> </a:t>
            </a:r>
            <a:r>
              <a:rPr lang="ru-RU" sz="2000" dirty="0" err="1" smtClean="0"/>
              <a:t>відбивається</a:t>
            </a:r>
            <a:r>
              <a:rPr lang="ru-RU" sz="2000" dirty="0" smtClean="0"/>
              <a:t> на </a:t>
            </a:r>
            <a:r>
              <a:rPr lang="ru-RU" sz="2000" dirty="0" err="1" smtClean="0"/>
              <a:t>роботі</a:t>
            </a:r>
            <a:r>
              <a:rPr lang="ru-RU" sz="2000" dirty="0" smtClean="0"/>
              <a:t> не </a:t>
            </a:r>
            <a:r>
              <a:rPr lang="ru-RU" sz="2000" dirty="0" err="1" smtClean="0"/>
              <a:t>тільки</a:t>
            </a:r>
            <a:r>
              <a:rPr lang="ru-RU" sz="2000" dirty="0" smtClean="0"/>
              <a:t> </a:t>
            </a:r>
            <a:r>
              <a:rPr lang="ru-RU" sz="2000" dirty="0" err="1" smtClean="0"/>
              <a:t>серцево-судинної</a:t>
            </a:r>
            <a:r>
              <a:rPr lang="ru-RU" sz="2000" dirty="0" smtClean="0"/>
              <a:t> </a:t>
            </a:r>
            <a:r>
              <a:rPr lang="ru-RU" sz="2000" dirty="0" err="1" smtClean="0"/>
              <a:t>системи</a:t>
            </a:r>
            <a:r>
              <a:rPr lang="ru-RU" sz="2000" dirty="0" smtClean="0"/>
              <a:t>, </a:t>
            </a:r>
            <a:r>
              <a:rPr lang="ru-RU" sz="2000" dirty="0" err="1" smtClean="0"/>
              <a:t>але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нирок</a:t>
            </a:r>
            <a:r>
              <a:rPr lang="ru-RU" sz="2000" dirty="0" smtClean="0"/>
              <a:t>. У </a:t>
            </a:r>
            <a:r>
              <a:rPr lang="ru-RU" sz="2000" dirty="0" err="1" smtClean="0"/>
              <a:t>любителів</a:t>
            </a:r>
            <a:r>
              <a:rPr lang="ru-RU" sz="2000" dirty="0" smtClean="0"/>
              <a:t> </a:t>
            </a:r>
            <a:r>
              <a:rPr lang="ru-RU" sz="2000" dirty="0" err="1" smtClean="0"/>
              <a:t>хмільного</a:t>
            </a:r>
            <a:r>
              <a:rPr lang="ru-RU" sz="2000" dirty="0" smtClean="0"/>
              <a:t> «напою» </a:t>
            </a:r>
            <a:r>
              <a:rPr lang="ru-RU" sz="2000" dirty="0" err="1" smtClean="0"/>
              <a:t>формується</a:t>
            </a:r>
            <a:r>
              <a:rPr lang="ru-RU" sz="2000" dirty="0" smtClean="0"/>
              <a:t> так </a:t>
            </a:r>
            <a:r>
              <a:rPr lang="ru-RU" sz="2000" dirty="0" err="1" smtClean="0"/>
              <a:t>зване</a:t>
            </a:r>
            <a:r>
              <a:rPr lang="ru-RU" sz="2000" dirty="0" smtClean="0"/>
              <a:t> </a:t>
            </a:r>
            <a:r>
              <a:rPr lang="ru-RU" sz="2000" dirty="0" err="1" smtClean="0"/>
              <a:t>бичаче</a:t>
            </a:r>
            <a:r>
              <a:rPr lang="ru-RU" sz="2000" dirty="0" smtClean="0"/>
              <a:t> </a:t>
            </a:r>
            <a:r>
              <a:rPr lang="ru-RU" sz="2000" dirty="0" err="1" smtClean="0"/>
              <a:t>або</a:t>
            </a:r>
            <a:r>
              <a:rPr lang="ru-RU" sz="2000" dirty="0" smtClean="0"/>
              <a:t> </a:t>
            </a:r>
            <a:r>
              <a:rPr lang="ru-RU" sz="2000" dirty="0" err="1" smtClean="0"/>
              <a:t>пивне</a:t>
            </a:r>
            <a:r>
              <a:rPr lang="ru-RU" sz="2000" dirty="0" smtClean="0"/>
              <a:t> </a:t>
            </a:r>
            <a:r>
              <a:rPr lang="ru-RU" sz="2000" dirty="0" err="1" smtClean="0"/>
              <a:t>серце</a:t>
            </a:r>
            <a:r>
              <a:rPr lang="ru-RU" sz="2000" dirty="0" smtClean="0"/>
              <a:t> — </a:t>
            </a:r>
            <a:r>
              <a:rPr lang="ru-RU" sz="2000" dirty="0" err="1" smtClean="0"/>
              <a:t>розширення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його</a:t>
            </a:r>
            <a:r>
              <a:rPr lang="ru-RU" sz="2000" dirty="0" smtClean="0"/>
              <a:t> меж, при </a:t>
            </a:r>
            <a:r>
              <a:rPr lang="ru-RU" sz="2000" dirty="0" err="1" smtClean="0"/>
              <a:t>цьому</a:t>
            </a:r>
            <a:r>
              <a:rPr lang="ru-RU" sz="2000" dirty="0" smtClean="0"/>
              <a:t> </a:t>
            </a:r>
            <a:r>
              <a:rPr lang="ru-RU" sz="2000" dirty="0" err="1" smtClean="0"/>
              <a:t>частішає</a:t>
            </a:r>
            <a:r>
              <a:rPr lang="ru-RU" sz="2000" dirty="0" smtClean="0"/>
              <a:t> частота </a:t>
            </a:r>
            <a:r>
              <a:rPr lang="ru-RU" sz="2000" dirty="0" err="1" smtClean="0"/>
              <a:t>серцевих</a:t>
            </a:r>
            <a:r>
              <a:rPr lang="ru-RU" sz="2000" dirty="0" smtClean="0"/>
              <a:t> </a:t>
            </a:r>
            <a:r>
              <a:rPr lang="ru-RU" sz="2000" dirty="0" err="1" smtClean="0"/>
              <a:t>скорочень</a:t>
            </a:r>
            <a:r>
              <a:rPr lang="ru-RU" sz="2000" dirty="0" smtClean="0"/>
              <a:t>, </a:t>
            </a:r>
            <a:r>
              <a:rPr lang="ru-RU" sz="2000" dirty="0" err="1" smtClean="0"/>
              <a:t>виникають</a:t>
            </a:r>
            <a:r>
              <a:rPr lang="ru-RU" sz="2000" dirty="0" smtClean="0"/>
              <a:t> </a:t>
            </a:r>
            <a:r>
              <a:rPr lang="ru-RU" sz="2000" dirty="0" err="1" smtClean="0"/>
              <a:t>аритмії</a:t>
            </a:r>
            <a:r>
              <a:rPr lang="ru-RU" sz="2000" dirty="0" smtClean="0"/>
              <a:t>, </a:t>
            </a:r>
            <a:r>
              <a:rPr lang="ru-RU" sz="2000" dirty="0" err="1" smtClean="0"/>
              <a:t>підвищується</a:t>
            </a:r>
            <a:r>
              <a:rPr lang="ru-RU" sz="2000" dirty="0" smtClean="0"/>
              <a:t> </a:t>
            </a:r>
            <a:r>
              <a:rPr lang="ru-RU" sz="2000" dirty="0" err="1" smtClean="0"/>
              <a:t>тиск</a:t>
            </a:r>
            <a:r>
              <a:rPr lang="ru-RU" sz="2000" dirty="0" smtClean="0"/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завантаження (2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14480" y="2357430"/>
            <a:ext cx="5214974" cy="3906198"/>
          </a:xfrm>
          <a:effectLst>
            <a:softEdge rad="127000"/>
          </a:effectLst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259000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dirty="0" err="1" smtClean="0"/>
              <a:t>Оскільки</a:t>
            </a:r>
            <a:r>
              <a:rPr lang="ru-RU" sz="2000" dirty="0" smtClean="0"/>
              <a:t> </a:t>
            </a:r>
            <a:r>
              <a:rPr lang="ru-RU" sz="2000" dirty="0" err="1" smtClean="0"/>
              <a:t>етиловий</a:t>
            </a:r>
            <a:r>
              <a:rPr lang="ru-RU" sz="2000" dirty="0" smtClean="0"/>
              <a:t> спирт добре </a:t>
            </a:r>
            <a:r>
              <a:rPr lang="ru-RU" sz="2000" dirty="0" err="1" smtClean="0"/>
              <a:t>розчинний</a:t>
            </a:r>
            <a:r>
              <a:rPr lang="ru-RU" sz="2000" dirty="0" smtClean="0"/>
              <a:t> у </a:t>
            </a:r>
            <a:r>
              <a:rPr lang="ru-RU" sz="2000" dirty="0" err="1" smtClean="0"/>
              <a:t>воді</a:t>
            </a:r>
            <a:r>
              <a:rPr lang="ru-RU" sz="2000" dirty="0" smtClean="0"/>
              <a:t>, </a:t>
            </a:r>
            <a:r>
              <a:rPr lang="ru-RU" sz="2000" dirty="0" err="1" smtClean="0"/>
              <a:t>його</a:t>
            </a:r>
            <a:r>
              <a:rPr lang="ru-RU" sz="2000" dirty="0" smtClean="0"/>
              <a:t> </a:t>
            </a:r>
            <a:r>
              <a:rPr lang="ru-RU" sz="2000" dirty="0" err="1" smtClean="0"/>
              <a:t>надходження</a:t>
            </a:r>
            <a:r>
              <a:rPr lang="ru-RU" sz="2000" dirty="0" smtClean="0"/>
              <a:t> в </a:t>
            </a:r>
            <a:r>
              <a:rPr lang="ru-RU" sz="2000" dirty="0" err="1" smtClean="0"/>
              <a:t>органи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тканини</a:t>
            </a:r>
            <a:r>
              <a:rPr lang="ru-RU" sz="2000" dirty="0" smtClean="0"/>
              <a:t> </a:t>
            </a:r>
            <a:r>
              <a:rPr lang="ru-RU" sz="2000" dirty="0" err="1" smtClean="0"/>
              <a:t>тим</a:t>
            </a:r>
            <a:r>
              <a:rPr lang="ru-RU" sz="2000" dirty="0" smtClean="0"/>
              <a:t> </a:t>
            </a:r>
            <a:r>
              <a:rPr lang="ru-RU" sz="2000" dirty="0" err="1" smtClean="0"/>
              <a:t>вище</a:t>
            </a:r>
            <a:r>
              <a:rPr lang="ru-RU" sz="2000" dirty="0" smtClean="0"/>
              <a:t>, </a:t>
            </a:r>
            <a:r>
              <a:rPr lang="ru-RU" sz="2000" dirty="0" err="1" smtClean="0"/>
              <a:t>чим</a:t>
            </a:r>
            <a:r>
              <a:rPr lang="ru-RU" sz="2000" dirty="0" smtClean="0"/>
              <a:t> </a:t>
            </a:r>
            <a:r>
              <a:rPr lang="ru-RU" sz="2000" dirty="0" err="1" smtClean="0"/>
              <a:t>краще</a:t>
            </a:r>
            <a:r>
              <a:rPr lang="ru-RU" sz="2000" dirty="0" smtClean="0"/>
              <a:t> </a:t>
            </a:r>
            <a:r>
              <a:rPr lang="ru-RU" sz="2000" dirty="0" err="1" smtClean="0"/>
              <a:t>їх</a:t>
            </a:r>
            <a:r>
              <a:rPr lang="ru-RU" sz="2000" dirty="0" smtClean="0"/>
              <a:t> </a:t>
            </a:r>
            <a:r>
              <a:rPr lang="ru-RU" sz="2000" dirty="0" err="1" smtClean="0"/>
              <a:t>забезпечення</a:t>
            </a:r>
            <a:r>
              <a:rPr lang="ru-RU" sz="2000" dirty="0" smtClean="0"/>
              <a:t> </a:t>
            </a:r>
            <a:r>
              <a:rPr lang="ru-RU" sz="2000" dirty="0" err="1" smtClean="0"/>
              <a:t>кров'ю</a:t>
            </a:r>
            <a:r>
              <a:rPr lang="ru-RU" sz="2000" dirty="0" smtClean="0"/>
              <a:t>.</a:t>
            </a:r>
            <a:r>
              <a:rPr lang="ru-RU" sz="2000" dirty="0" smtClean="0"/>
              <a:t> </a:t>
            </a:r>
            <a:r>
              <a:rPr lang="ru-RU" sz="2000" dirty="0" err="1" smtClean="0"/>
              <a:t>Ймовірно</a:t>
            </a:r>
            <a:r>
              <a:rPr lang="ru-RU" sz="2000" dirty="0" smtClean="0"/>
              <a:t>, </a:t>
            </a:r>
            <a:r>
              <a:rPr lang="ru-RU" sz="2000" dirty="0" err="1" smtClean="0"/>
              <a:t>з</a:t>
            </a:r>
            <a:r>
              <a:rPr lang="ru-RU" sz="2000" dirty="0" smtClean="0"/>
              <a:t> </a:t>
            </a:r>
            <a:r>
              <a:rPr lang="ru-RU" sz="2000" dirty="0" err="1" smtClean="0"/>
              <a:t>цим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</a:t>
            </a:r>
            <a:r>
              <a:rPr lang="ru-RU" sz="2000" dirty="0" err="1" smtClean="0"/>
              <a:t>пов'язана</a:t>
            </a:r>
            <a:r>
              <a:rPr lang="ru-RU" sz="2000" dirty="0" smtClean="0"/>
              <a:t> </a:t>
            </a:r>
            <a:r>
              <a:rPr lang="ru-RU" sz="2000" dirty="0" err="1" smtClean="0"/>
              <a:t>висока</a:t>
            </a:r>
            <a:r>
              <a:rPr lang="ru-RU" sz="2000" dirty="0" smtClean="0"/>
              <a:t> </a:t>
            </a:r>
            <a:r>
              <a:rPr lang="ru-RU" sz="2000" dirty="0" err="1" smtClean="0"/>
              <a:t>токсичність</a:t>
            </a:r>
            <a:r>
              <a:rPr lang="ru-RU" sz="2000" dirty="0" smtClean="0"/>
              <a:t> алкоголю </a:t>
            </a:r>
            <a:r>
              <a:rPr lang="ru-RU" sz="2000" dirty="0" err="1" smtClean="0"/>
              <a:t>стосовно</a:t>
            </a:r>
            <a:r>
              <a:rPr lang="ru-RU" sz="2000" dirty="0" smtClean="0"/>
              <a:t> </a:t>
            </a:r>
            <a:r>
              <a:rPr lang="ru-RU" sz="2000" dirty="0" err="1" smtClean="0"/>
              <a:t>мозкової</a:t>
            </a:r>
            <a:r>
              <a:rPr lang="ru-RU" sz="2000" dirty="0" smtClean="0"/>
              <a:t> </a:t>
            </a:r>
            <a:r>
              <a:rPr lang="ru-RU" sz="2000" dirty="0" err="1" smtClean="0"/>
              <a:t>тканини</a:t>
            </a:r>
            <a:r>
              <a:rPr lang="ru-RU" sz="2000" dirty="0" smtClean="0"/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Содержимое 3" descr="od_moz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860" y="2928934"/>
            <a:ext cx="4474377" cy="2982918"/>
          </a:xfrm>
          <a:prstGeom prst="rect">
            <a:avLst/>
          </a:prstGeom>
          <a:effectLst>
            <a:softEdge rad="63500"/>
          </a:effec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58204" cy="223281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dirty="0" err="1" smtClean="0"/>
              <a:t>Саме</a:t>
            </a:r>
            <a:r>
              <a:rPr lang="ru-RU" sz="2000" dirty="0" smtClean="0"/>
              <a:t> у </a:t>
            </a:r>
            <a:r>
              <a:rPr lang="ru-RU" sz="2000" dirty="0" err="1" smtClean="0"/>
              <a:t>мозку</a:t>
            </a:r>
            <a:r>
              <a:rPr lang="ru-RU" sz="2000" dirty="0" smtClean="0"/>
              <a:t> </a:t>
            </a:r>
            <a:r>
              <a:rPr lang="ru-RU" sz="2000" dirty="0" err="1" smtClean="0"/>
              <a:t>виявляються</a:t>
            </a:r>
            <a:r>
              <a:rPr lang="ru-RU" sz="2000" dirty="0" smtClean="0"/>
              <a:t> </a:t>
            </a:r>
            <a:r>
              <a:rPr lang="ru-RU" sz="2000" dirty="0" err="1" smtClean="0"/>
              <a:t>найбільші</a:t>
            </a:r>
            <a:r>
              <a:rPr lang="ru-RU" sz="2000" dirty="0" smtClean="0"/>
              <a:t> </a:t>
            </a:r>
            <a:r>
              <a:rPr lang="ru-RU" sz="2000" dirty="0" err="1" smtClean="0"/>
              <a:t>зміни</a:t>
            </a:r>
            <a:r>
              <a:rPr lang="ru-RU" sz="2000" dirty="0" smtClean="0"/>
              <a:t> при </a:t>
            </a:r>
            <a:r>
              <a:rPr lang="ru-RU" sz="2000" dirty="0" err="1" smtClean="0"/>
              <a:t>розтині</a:t>
            </a:r>
            <a:r>
              <a:rPr lang="ru-RU" sz="2000" dirty="0" smtClean="0"/>
              <a:t>. Тверда </a:t>
            </a:r>
            <a:r>
              <a:rPr lang="ru-RU" sz="2000" dirty="0" err="1" smtClean="0"/>
              <a:t>мозкова</a:t>
            </a:r>
            <a:r>
              <a:rPr lang="ru-RU" sz="2000" dirty="0" smtClean="0"/>
              <a:t> </a:t>
            </a:r>
            <a:r>
              <a:rPr lang="ru-RU" sz="2000" dirty="0" err="1" smtClean="0"/>
              <a:t>оболонка</a:t>
            </a:r>
            <a:r>
              <a:rPr lang="ru-RU" sz="2000" dirty="0" smtClean="0"/>
              <a:t> напружена, </a:t>
            </a:r>
            <a:r>
              <a:rPr lang="ru-RU" sz="2000" dirty="0" err="1" smtClean="0"/>
              <a:t>м'які</a:t>
            </a:r>
            <a:r>
              <a:rPr lang="ru-RU" sz="2000" dirty="0" smtClean="0"/>
              <a:t> </a:t>
            </a:r>
            <a:r>
              <a:rPr lang="ru-RU" sz="2000" dirty="0" err="1" smtClean="0"/>
              <a:t>оболонки</a:t>
            </a:r>
            <a:r>
              <a:rPr lang="ru-RU" sz="2000" dirty="0" smtClean="0"/>
              <a:t> </a:t>
            </a:r>
            <a:r>
              <a:rPr lang="ru-RU" sz="2000" dirty="0" err="1" smtClean="0"/>
              <a:t>набряклі</a:t>
            </a:r>
            <a:r>
              <a:rPr lang="ru-RU" sz="2000" dirty="0" smtClean="0"/>
              <a:t>, </a:t>
            </a:r>
            <a:r>
              <a:rPr lang="ru-RU" sz="2000" dirty="0" err="1" smtClean="0"/>
              <a:t>повнокровні</a:t>
            </a:r>
            <a:r>
              <a:rPr lang="ru-RU" sz="2000" dirty="0" smtClean="0"/>
              <a:t>. </a:t>
            </a:r>
            <a:r>
              <a:rPr lang="ru-RU" sz="2000" dirty="0" err="1" smtClean="0"/>
              <a:t>Головний</a:t>
            </a:r>
            <a:r>
              <a:rPr lang="ru-RU" sz="2000" dirty="0" smtClean="0"/>
              <a:t> </a:t>
            </a:r>
            <a:r>
              <a:rPr lang="ru-RU" sz="2000" dirty="0" err="1" smtClean="0"/>
              <a:t>мозок</a:t>
            </a:r>
            <a:r>
              <a:rPr lang="ru-RU" sz="2000" dirty="0" smtClean="0"/>
              <a:t> </a:t>
            </a:r>
            <a:r>
              <a:rPr lang="ru-RU" sz="2000" dirty="0" err="1" smtClean="0"/>
              <a:t>різко</a:t>
            </a:r>
            <a:r>
              <a:rPr lang="ru-RU" sz="2000" dirty="0" smtClean="0"/>
              <a:t> </a:t>
            </a:r>
            <a:r>
              <a:rPr lang="ru-RU" sz="2000" dirty="0" err="1" smtClean="0"/>
              <a:t>набряклий</a:t>
            </a:r>
            <a:r>
              <a:rPr lang="ru-RU" sz="2000" dirty="0" smtClean="0"/>
              <a:t>, </a:t>
            </a:r>
            <a:r>
              <a:rPr lang="ru-RU" sz="2000" dirty="0" err="1" smtClean="0"/>
              <a:t>судини</a:t>
            </a:r>
            <a:r>
              <a:rPr lang="ru-RU" sz="2000" dirty="0" smtClean="0"/>
              <a:t> </a:t>
            </a:r>
            <a:r>
              <a:rPr lang="ru-RU" sz="2000" dirty="0" err="1" smtClean="0"/>
              <a:t>розширені</a:t>
            </a:r>
            <a:r>
              <a:rPr lang="ru-RU" sz="2000" dirty="0" smtClean="0"/>
              <a:t>, </a:t>
            </a:r>
            <a:r>
              <a:rPr lang="ru-RU" sz="2000" dirty="0" err="1" smtClean="0"/>
              <a:t>безліч</a:t>
            </a:r>
            <a:r>
              <a:rPr lang="ru-RU" sz="2000" dirty="0" smtClean="0"/>
              <a:t> </a:t>
            </a:r>
            <a:r>
              <a:rPr lang="ru-RU" sz="2000" dirty="0" err="1" smtClean="0"/>
              <a:t>дрібних</a:t>
            </a:r>
            <a:r>
              <a:rPr lang="ru-RU" sz="2000" dirty="0" smtClean="0"/>
              <a:t> </a:t>
            </a:r>
            <a:r>
              <a:rPr lang="ru-RU" sz="2000" dirty="0" err="1" smtClean="0"/>
              <a:t>кіст</a:t>
            </a:r>
            <a:r>
              <a:rPr lang="ru-RU" sz="2000" dirty="0" smtClean="0"/>
              <a:t> </a:t>
            </a:r>
            <a:r>
              <a:rPr lang="ru-RU" sz="2000" dirty="0" err="1" smtClean="0"/>
              <a:t>діаметром</a:t>
            </a:r>
            <a:r>
              <a:rPr lang="ru-RU" sz="2000" dirty="0" smtClean="0"/>
              <a:t> 1-2 мм. </a:t>
            </a:r>
            <a:r>
              <a:rPr lang="ru-RU" sz="2000" dirty="0" err="1" smtClean="0"/>
              <a:t>Ці</a:t>
            </a:r>
            <a:r>
              <a:rPr lang="ru-RU" sz="2000" dirty="0" smtClean="0"/>
              <a:t> </a:t>
            </a:r>
            <a:r>
              <a:rPr lang="ru-RU" sz="2000" dirty="0" err="1" smtClean="0"/>
              <a:t>кісти</a:t>
            </a:r>
            <a:r>
              <a:rPr lang="ru-RU" sz="2000" dirty="0" smtClean="0"/>
              <a:t> </a:t>
            </a:r>
            <a:r>
              <a:rPr lang="ru-RU" sz="2000" dirty="0" err="1" smtClean="0"/>
              <a:t>утворилися</a:t>
            </a:r>
            <a:r>
              <a:rPr lang="ru-RU" sz="2000" dirty="0" smtClean="0"/>
              <a:t> в </a:t>
            </a:r>
            <a:r>
              <a:rPr lang="ru-RU" sz="2000" dirty="0" err="1" smtClean="0"/>
              <a:t>місцях</a:t>
            </a:r>
            <a:r>
              <a:rPr lang="ru-RU" sz="2000" dirty="0" smtClean="0"/>
              <a:t> </a:t>
            </a:r>
            <a:r>
              <a:rPr lang="ru-RU" sz="2000" dirty="0" err="1" smtClean="0"/>
              <a:t>крововиливів</a:t>
            </a:r>
            <a:r>
              <a:rPr lang="ru-RU" sz="2000" dirty="0" smtClean="0"/>
              <a:t> </a:t>
            </a:r>
            <a:r>
              <a:rPr lang="ru-RU" sz="2000" dirty="0" err="1" smtClean="0"/>
              <a:t>і</a:t>
            </a:r>
            <a:r>
              <a:rPr lang="ru-RU" sz="2000" dirty="0" smtClean="0"/>
              <a:t> некрозу (</a:t>
            </a:r>
            <a:r>
              <a:rPr lang="ru-RU" sz="2000" dirty="0" err="1" smtClean="0"/>
              <a:t>омертвіння</a:t>
            </a:r>
            <a:r>
              <a:rPr lang="ru-RU" sz="2000" dirty="0" smtClean="0"/>
              <a:t>) </a:t>
            </a:r>
            <a:r>
              <a:rPr lang="ru-RU" sz="2000" dirty="0" err="1" smtClean="0"/>
              <a:t>ділянок</a:t>
            </a:r>
            <a:r>
              <a:rPr lang="ru-RU" sz="2000" dirty="0" smtClean="0"/>
              <a:t> </a:t>
            </a:r>
            <a:r>
              <a:rPr lang="ru-RU" sz="2000" dirty="0" err="1" smtClean="0"/>
              <a:t>речовини</a:t>
            </a:r>
            <a:r>
              <a:rPr lang="ru-RU" sz="2000" dirty="0" smtClean="0"/>
              <a:t> </a:t>
            </a:r>
            <a:r>
              <a:rPr lang="ru-RU" sz="2000" dirty="0" err="1" smtClean="0"/>
              <a:t>мозку</a:t>
            </a:r>
            <a:r>
              <a:rPr lang="ru-RU" sz="2000" dirty="0" smtClean="0"/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Содержимое 4" descr="завантаження (3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85918" y="2643182"/>
            <a:ext cx="5674219" cy="3714776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76</TotalTime>
  <Words>274</Words>
  <Application>Microsoft Office PowerPoint</Application>
  <PresentationFormat>Экран (4:3)</PresentationFormat>
  <Paragraphs>17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Яркая</vt:lpstr>
      <vt:lpstr>ВПЛИВ АЛКОГОЛЮ  НА ОРГАНІЗМ ЛЮДИНИ </vt:lpstr>
      <vt:lpstr>Кожний з нас чув слово «спирт» і в принципі знає, що воно означає. Найбільш відомі і часто застосовуються на практиці -  це метанол і етанол.</vt:lpstr>
      <vt:lpstr>Будь-яка доза алкоголю, навіть така, що не викликає сп'яніння (починаючи з концентрації 1-10 мкг на мл крові), завдає шкоди організму людини.</vt:lpstr>
      <vt:lpstr>Як тільки алкоголь потрапляє у кров, він з достатньо високою швидкістю розповсюджується в усьому водному середовищі організму, в усіх органах і системах. Особливо швидко там, де багато кровоносних судин. Потім, коли велика частина алкоголю потрапила в організм, починається активний процес його виведення. Від 2 до 10% виводиться в незмінному вигляді. Решта окислюється всередині організму — на 90-98% в печінці, на 2-10% в інших тканинах і органах. В міру окислення концентрація алкоголю в організмі зменшується. При цьому деякі органи і системи можуть «утримувати» молекули алкоголю довше, ніж кров — наприклад, мозок, статева система. Чим довше він там знаходиться, тим сильніші згубні руйнівні наслідки.</vt:lpstr>
      <vt:lpstr>При сучасному рівні споживання алкоголю «середня» в цьому відношенні людина «раптом» стикається з найрізноманітнішими недугами у віці близько 30 років. Це не тільки захворювання серцево-судинної системи, але і порушення в роботі шлунку, печінки, неврози, розлади в статевій сфері. Втім, хвороби можуть бути найнесподіванішими: адже дія алкоголю універсальна, він вражає всі органи і системи людського організму.</vt:lpstr>
      <vt:lpstr>Через деякий час після того, як алкоголь через шлунок і кишечник потрапляє в кров, починається руйнування еритроцитів. Зрозуміло, що при цьому еритроцити вже не можуть виконувати свою функцію.</vt:lpstr>
      <vt:lpstr>Що стосується вживання пива, вже сам факт надходження в організм великої кількості рідини несприятливо відбивається на роботі не тільки серцево-судинної системи, але і нирок. У любителів хмільного «напою» формується так зване бичаче або пивне серце — розширення його меж, при цьому частішає частота серцевих скорочень, виникають аритмії, підвищується тиск.</vt:lpstr>
      <vt:lpstr>Оскільки етиловий спирт добре розчинний у воді, його надходження в органи і тканини тим вище, чим краще їх забезпечення кров'ю. Ймовірно, з цим і пов'язана висока токсичність алкоголю стосовно мозкової тканини.</vt:lpstr>
      <vt:lpstr>Саме у мозку виявляються найбільші зміни при розтині. Тверда мозкова оболонка напружена, м'які оболонки набряклі, повнокровні. Головний мозок різко набряклий, судини розширені, безліч дрібних кіст діаметром 1-2 мм. Ці кісти утворилися в місцях крововиливів і некрозу (омертвіння) ділянок речовини мозку.</vt:lpstr>
      <vt:lpstr>У випадках несмертельного гострого алкогольного отруєння в головному мозку і нервових клітинах його кори відбуваються ті ж самі процеси. Сприйняття потерпілого ускладнюється і сповільнюється, порушуються увага та пам'ять. Внаслідок цих змін, а також постійного впливу на людину алкогольного і питтєвого клімату, починаються глибокі зміни її характеру, психіки.</vt:lpstr>
      <vt:lpstr>Таким чином, якщо вживати алкоголь частіше, ніж один раз на два тижні, мозок не зможе звільнитися від впливу наркотичної отрути і весь час знаходитиметься в «напіввідключеному» стані. Якщо ж приймати алкоголь тривалий час, то робота вищих центрів так і не відновиться. У разі безперервної дії алкоголю на мозок шкода, що заподіюється йому, безперечна.</vt:lpstr>
      <vt:lpstr>У печінці відбувається окислення 90-98% етанолу до ацетальдегіду — дуже небезпечної і токсичної речовини. Потім ацетальдегід окислюється до оцтової кислоти, яка далі розщеплюється до води і вуглекислого газу. В інших органах і системах також можливе «переварювання» алкоголю, але в значно менших кількостях, ніж в печінці.</vt:lpstr>
      <vt:lpstr>Печінка поступово зменшується в розмірах, тобто зморщується, судини печінки здавлюються, кров в них застоюється, тиск підвищується в 3-4 рази. І якщо відбувається розрив судин, починається рясна кровотеча, постраждалі від якої часто гинуть. За даними ВООЗ, близько 80% хворих помирає протягом року після першої кровотечі. Зміни, описані вище, називаються цирозом печінки.</vt:lpstr>
      <vt:lpstr>Численні досліди на тваринах, проведені Іваном Петровичем Павловим, показали, що після порівняно невеликих доз алкоголю у собаки гаснуть вироблені умовні рефлекси і відновлюються лише через шість днів. Досліди пізніших років підтверджують негативну дію алкоголю на нервову систему. Друкарка, яка перед початком роботи випила 25 грамів горілки, робила помилок на 15-20% більше, ніж звичайно. Водії автомашин пропускали заборонні знаки, стрілець не міг точно влучити у мішень.</vt:lpstr>
      <vt:lpstr>При тривалому прийомі спиртних «напоїв» розвивається хронічний алкоголізм. За допомогою експериментів і спостережень над питущими людьми встановлено, що отруйність алкоголю тим сильніша, чим вища його концентрація.</vt:lpstr>
      <vt:lpstr>Смерть від опою в Російській імперії траплялася в 3-5 разів частіше, ніж в інших європейських країнах. Виходячи з цих даних, учені роблять абсолютно справедливий висновок, що тут існують особливі умови, що викликають безпрецедентну в порівнянні з іншими країнами алкогольну смертність, навіть при нижчому середньодушовому споживанні алкоголю. Аналіз раптових і випадкових смертей показує, що алкоголь як причина нещасних випадків до цих пір займає одне з провідних місць. </vt:lpstr>
      <vt:lpstr>Підготувала учениця 11 класу Шахрайчук Іванна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Ivanna and Dima</dc:creator>
  <cp:lastModifiedBy>Ivanna and Dima</cp:lastModifiedBy>
  <cp:revision>8</cp:revision>
  <dcterms:created xsi:type="dcterms:W3CDTF">2013-12-23T14:34:13Z</dcterms:created>
  <dcterms:modified xsi:type="dcterms:W3CDTF">2013-12-23T18:09:19Z</dcterms:modified>
</cp:coreProperties>
</file>