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4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7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DA5A7CB-4CD7-4E7A-B0C3-1029A0DD14C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5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8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6A6CEBC-006F-4AF6-990E-48F1EC12C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A7CB-4CD7-4E7A-B0C3-1029A0DD14C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EBC-006F-4AF6-990E-48F1EC12C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A7CB-4CD7-4E7A-B0C3-1029A0DD14C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EBC-006F-4AF6-990E-48F1EC12C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DA5A7CB-4CD7-4E7A-B0C3-1029A0DD14C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7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EBC-006F-4AF6-990E-48F1EC12C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5" y="7035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4" y="309491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DA5A7CB-4CD7-4E7A-B0C3-1029A0DD14C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7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6A6CEBC-006F-4AF6-990E-48F1EC12CA8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5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A5A7CB-4CD7-4E7A-B0C3-1029A0DD14C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A6CEBC-006F-4AF6-990E-48F1EC12C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DA5A7CB-4CD7-4E7A-B0C3-1029A0DD14C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6A6CEBC-006F-4AF6-990E-48F1EC12C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A7CB-4CD7-4E7A-B0C3-1029A0DD14C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EBC-006F-4AF6-990E-48F1EC12C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A5A7CB-4CD7-4E7A-B0C3-1029A0DD14C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1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A6CEBC-006F-4AF6-990E-48F1EC12C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DA5A7CB-4CD7-4E7A-B0C3-1029A0DD14C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6A6CEBC-006F-4AF6-990E-48F1EC12C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DA5A7CB-4CD7-4E7A-B0C3-1029A0DD14C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6A6CEBC-006F-4AF6-990E-48F1EC12C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5" y="14069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5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A5A7CB-4CD7-4E7A-B0C3-1029A0DD14C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1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6A6CEBC-006F-4AF6-990E-48F1EC12C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93833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ВПЛИВ АЛКОГОЛЮ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ОРГАНІЗМ ЛЮДИНИ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9471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У </a:t>
            </a:r>
            <a:r>
              <a:rPr lang="ru-RU" sz="2000" dirty="0" err="1" smtClean="0"/>
              <a:t>випадках</a:t>
            </a:r>
            <a:r>
              <a:rPr lang="ru-RU" sz="2000" dirty="0" smtClean="0"/>
              <a:t> </a:t>
            </a:r>
            <a:r>
              <a:rPr lang="ru-RU" sz="2000" dirty="0" err="1" smtClean="0"/>
              <a:t>несмертельного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гострого</a:t>
            </a:r>
            <a:r>
              <a:rPr lang="ru-RU" sz="2000" dirty="0" smtClean="0"/>
              <a:t> алкогольного </a:t>
            </a:r>
            <a:r>
              <a:rPr lang="ru-RU" sz="2000" dirty="0" err="1" smtClean="0"/>
              <a:t>отруєння</a:t>
            </a:r>
            <a:r>
              <a:rPr lang="ru-RU" sz="2000" dirty="0" smtClean="0"/>
              <a:t> в головному </a:t>
            </a:r>
            <a:r>
              <a:rPr lang="ru-RU" sz="2000" dirty="0" err="1" smtClean="0"/>
              <a:t>мозку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нервових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клітинах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кори </a:t>
            </a:r>
            <a:r>
              <a:rPr lang="ru-RU" sz="2000" dirty="0" err="1" smtClean="0"/>
              <a:t>відбуваються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ті</a:t>
            </a:r>
            <a:r>
              <a:rPr lang="ru-RU" sz="2000" dirty="0" smtClean="0"/>
              <a:t> ж </a:t>
            </a:r>
            <a:r>
              <a:rPr lang="ru-RU" sz="2000" dirty="0" err="1" smtClean="0"/>
              <a:t>самі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процеси</a:t>
            </a:r>
            <a:r>
              <a:rPr lang="ru-RU" sz="2000" dirty="0" smtClean="0"/>
              <a:t>. </a:t>
            </a:r>
            <a:r>
              <a:rPr lang="ru-RU" sz="2000" dirty="0" err="1" smtClean="0"/>
              <a:t>Сприйняття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потерпілого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ускладнюється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сповільнюється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порушуються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увага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пам'ять</a:t>
            </a:r>
            <a:r>
              <a:rPr lang="ru-RU" sz="2000" dirty="0" smtClean="0"/>
              <a:t>. </a:t>
            </a:r>
            <a:r>
              <a:rPr lang="ru-RU" sz="2000" dirty="0" err="1" smtClean="0"/>
              <a:t>Внаслідок</a:t>
            </a:r>
            <a:r>
              <a:rPr lang="ru-RU" sz="2000" dirty="0" smtClean="0"/>
              <a:t> </a:t>
            </a:r>
            <a:r>
              <a:rPr lang="ru-RU" sz="2000" dirty="0" err="1" smtClean="0"/>
              <a:t>цих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людину</a:t>
            </a:r>
            <a:r>
              <a:rPr lang="ru-RU" sz="2000" dirty="0" smtClean="0"/>
              <a:t> алкогольного </a:t>
            </a:r>
            <a:r>
              <a:rPr lang="ru-RU" sz="2000" dirty="0" err="1" smtClean="0"/>
              <a:t>і</a:t>
            </a:r>
            <a:r>
              <a:rPr lang="ru-RU" sz="2000" dirty="0" smtClean="0"/>
              <a:t> </a:t>
            </a:r>
            <a:r>
              <a:rPr lang="ru-RU" sz="2000" dirty="0" err="1" smtClean="0"/>
              <a:t>питтєвого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клімату</a:t>
            </a:r>
            <a:r>
              <a:rPr lang="ru-RU" sz="2000" dirty="0" smtClean="0"/>
              <a:t>, </a:t>
            </a:r>
            <a:r>
              <a:rPr lang="ru-RU" sz="2000" dirty="0" err="1" smtClean="0"/>
              <a:t>починаються</a:t>
            </a:r>
            <a:r>
              <a:rPr lang="ru-RU" sz="2000" dirty="0" smtClean="0"/>
              <a:t> </a:t>
            </a:r>
            <a:r>
              <a:rPr lang="ru-RU" sz="2000" dirty="0" err="1" smtClean="0"/>
              <a:t>глибокі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зміни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характеру, </a:t>
            </a:r>
            <a:r>
              <a:rPr lang="ru-RU" sz="2000" dirty="0" err="1" smtClean="0"/>
              <a:t>психіки</a:t>
            </a:r>
            <a:r>
              <a:rPr lang="ru-RU" sz="2000" dirty="0" smtClean="0"/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завантаження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3071810"/>
            <a:ext cx="4829180" cy="3144178"/>
          </a:xfrm>
          <a:effectLst>
            <a:softEdge rad="635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5900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Таким чином,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вживати</a:t>
            </a:r>
            <a:r>
              <a:rPr lang="ru-RU" sz="2000" dirty="0" smtClean="0"/>
              <a:t> </a:t>
            </a:r>
            <a:r>
              <a:rPr lang="ru-RU" sz="2000" dirty="0" smtClean="0"/>
              <a:t>алкоголь </a:t>
            </a:r>
            <a:r>
              <a:rPr lang="ru-RU" sz="2000" dirty="0" err="1" smtClean="0"/>
              <a:t>частіше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один раз на два </a:t>
            </a:r>
            <a:r>
              <a:rPr lang="ru-RU" sz="2000" dirty="0" err="1" smtClean="0"/>
              <a:t>тижні</a:t>
            </a:r>
            <a:r>
              <a:rPr lang="ru-RU" sz="2000" dirty="0" smtClean="0"/>
              <a:t>, </a:t>
            </a:r>
            <a:r>
              <a:rPr lang="ru-RU" sz="2000" dirty="0" err="1" smtClean="0"/>
              <a:t>мозок</a:t>
            </a:r>
            <a:r>
              <a:rPr lang="ru-RU" sz="2000" dirty="0" smtClean="0"/>
              <a:t> не </a:t>
            </a:r>
            <a:r>
              <a:rPr lang="ru-RU" sz="2000" dirty="0" err="1" smtClean="0"/>
              <a:t>зможе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звільнитися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наркотичної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отрути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весь час </a:t>
            </a:r>
            <a:r>
              <a:rPr lang="ru-RU" sz="2000" dirty="0" err="1" smtClean="0"/>
              <a:t>знаходитиметься</a:t>
            </a:r>
            <a:r>
              <a:rPr lang="ru-RU" sz="2000" dirty="0" smtClean="0"/>
              <a:t> в «</a:t>
            </a:r>
            <a:r>
              <a:rPr lang="ru-RU" sz="2000" dirty="0" err="1" smtClean="0"/>
              <a:t>напіввідключеному</a:t>
            </a:r>
            <a:r>
              <a:rPr lang="ru-RU" sz="2000" dirty="0" smtClean="0"/>
              <a:t>» </a:t>
            </a:r>
            <a:r>
              <a:rPr lang="ru-RU" sz="2000" dirty="0" err="1" smtClean="0"/>
              <a:t>стані</a:t>
            </a:r>
            <a:r>
              <a:rPr lang="ru-RU" sz="2000" dirty="0" smtClean="0"/>
              <a:t>.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ж </a:t>
            </a:r>
            <a:r>
              <a:rPr lang="ru-RU" sz="2000" dirty="0" err="1" smtClean="0"/>
              <a:t>приймати</a:t>
            </a:r>
            <a:r>
              <a:rPr lang="ru-RU" sz="2000" dirty="0" smtClean="0"/>
              <a:t> алкоголь </a:t>
            </a:r>
            <a:r>
              <a:rPr lang="ru-RU" sz="2000" dirty="0" err="1" smtClean="0"/>
              <a:t>тривалий</a:t>
            </a:r>
            <a:r>
              <a:rPr lang="ru-RU" sz="2000" dirty="0" smtClean="0"/>
              <a:t> час, то робота </a:t>
            </a:r>
            <a:r>
              <a:rPr lang="ru-RU" sz="2000" dirty="0" err="1" smtClean="0"/>
              <a:t>вищих</a:t>
            </a:r>
            <a:r>
              <a:rPr lang="ru-RU" sz="2000" dirty="0" smtClean="0"/>
              <a:t> </a:t>
            </a:r>
            <a:r>
              <a:rPr lang="ru-RU" sz="2000" dirty="0" err="1" smtClean="0"/>
              <a:t>центрів</a:t>
            </a:r>
            <a:r>
              <a:rPr lang="ru-RU" sz="2000" dirty="0" smtClean="0"/>
              <a:t> так </a:t>
            </a:r>
            <a:r>
              <a:rPr lang="ru-RU" sz="2000" dirty="0" err="1" smtClean="0"/>
              <a:t>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відновиться</a:t>
            </a:r>
            <a:r>
              <a:rPr lang="ru-RU" sz="2000" dirty="0" smtClean="0"/>
              <a:t>. У </a:t>
            </a:r>
            <a:r>
              <a:rPr lang="ru-RU" sz="2000" dirty="0" err="1" smtClean="0"/>
              <a:t>разі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безперервної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дії</a:t>
            </a:r>
            <a:r>
              <a:rPr lang="ru-RU" sz="2000" dirty="0" smtClean="0"/>
              <a:t> алкоголю на </a:t>
            </a:r>
            <a:r>
              <a:rPr lang="ru-RU" sz="2000" dirty="0" err="1" smtClean="0"/>
              <a:t>мозок</a:t>
            </a:r>
            <a:r>
              <a:rPr lang="ru-RU" sz="2000" dirty="0" smtClean="0"/>
              <a:t> шкода,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заподіюється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, </a:t>
            </a:r>
            <a:r>
              <a:rPr lang="ru-RU" sz="2000" dirty="0" err="1" smtClean="0"/>
              <a:t>безперечна</a:t>
            </a:r>
            <a:r>
              <a:rPr lang="ru-RU" sz="2000" dirty="0" smtClean="0"/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завантаження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8884" y="2786058"/>
            <a:ext cx="3571900" cy="3571900"/>
          </a:xfrm>
          <a:effectLst>
            <a:softEdge rad="63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9471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У </a:t>
            </a:r>
            <a:r>
              <a:rPr lang="ru-RU" sz="2000" dirty="0" err="1" smtClean="0"/>
              <a:t>печінці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окислення</a:t>
            </a:r>
            <a:r>
              <a:rPr lang="ru-RU" sz="2000" dirty="0" smtClean="0"/>
              <a:t> 90-98% </a:t>
            </a:r>
            <a:r>
              <a:rPr lang="ru-RU" sz="2000" dirty="0" err="1" smtClean="0"/>
              <a:t>етанолу</a:t>
            </a:r>
            <a:r>
              <a:rPr lang="ru-RU" sz="2000" dirty="0" smtClean="0"/>
              <a:t> до </a:t>
            </a:r>
            <a:r>
              <a:rPr lang="ru-RU" sz="2000" dirty="0" err="1" smtClean="0"/>
              <a:t>ацетальдегіду</a:t>
            </a:r>
            <a:r>
              <a:rPr lang="ru-RU" sz="2000" dirty="0" smtClean="0"/>
              <a:t> —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небезпечної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токсичної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речовини</a:t>
            </a:r>
            <a:r>
              <a:rPr lang="ru-RU" sz="2000" dirty="0" smtClean="0"/>
              <a:t>.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</a:t>
            </a:r>
            <a:r>
              <a:rPr lang="ru-RU" sz="2000" dirty="0" err="1" smtClean="0"/>
              <a:t>ацетальдегід</a:t>
            </a:r>
            <a:r>
              <a:rPr lang="ru-RU" sz="2000" dirty="0" smtClean="0"/>
              <a:t> </a:t>
            </a:r>
            <a:r>
              <a:rPr lang="ru-RU" sz="2000" dirty="0" err="1" smtClean="0"/>
              <a:t>окислюється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оцтової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кислоти</a:t>
            </a:r>
            <a:r>
              <a:rPr lang="ru-RU" sz="2000" dirty="0" smtClean="0"/>
              <a:t>, яка </a:t>
            </a:r>
            <a:r>
              <a:rPr lang="ru-RU" sz="2000" dirty="0" err="1" smtClean="0"/>
              <a:t>далі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розщеплюється</a:t>
            </a:r>
            <a:r>
              <a:rPr lang="ru-RU" sz="2000" dirty="0" smtClean="0"/>
              <a:t> до води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вуглекислого</a:t>
            </a:r>
            <a:r>
              <a:rPr lang="ru-RU" sz="2000" dirty="0" smtClean="0"/>
              <a:t> газу. В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органах </a:t>
            </a:r>
            <a:r>
              <a:rPr lang="ru-RU" sz="2000" dirty="0" err="1" smtClean="0"/>
              <a:t>і</a:t>
            </a:r>
            <a:r>
              <a:rPr lang="ru-RU" sz="2000" dirty="0" smtClean="0"/>
              <a:t> системах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можливе</a:t>
            </a:r>
            <a:r>
              <a:rPr lang="ru-RU" sz="2000" dirty="0" smtClean="0"/>
              <a:t> «</a:t>
            </a:r>
            <a:r>
              <a:rPr lang="ru-RU" sz="2000" dirty="0" err="1" smtClean="0"/>
              <a:t>переварювання</a:t>
            </a:r>
            <a:r>
              <a:rPr lang="ru-RU" sz="2000" dirty="0" smtClean="0"/>
              <a:t>» алкоголю,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в </a:t>
            </a:r>
            <a:r>
              <a:rPr lang="ru-RU" sz="2000" dirty="0" err="1" smtClean="0"/>
              <a:t>значно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кількостях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печінці</a:t>
            </a:r>
            <a:r>
              <a:rPr lang="ru-RU" sz="2000" dirty="0" smtClean="0"/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3071810"/>
            <a:ext cx="4097896" cy="3143272"/>
          </a:xfrm>
          <a:effectLst>
            <a:softEdge rad="63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1613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dirty="0" err="1" smtClean="0"/>
              <a:t>Печінка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поступово</a:t>
            </a:r>
            <a:r>
              <a:rPr lang="ru-RU" sz="2000" dirty="0" smtClean="0"/>
              <a:t> </a:t>
            </a:r>
            <a:r>
              <a:rPr lang="ru-RU" sz="2000" dirty="0" err="1" smtClean="0"/>
              <a:t>зменшується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розмірах</a:t>
            </a:r>
            <a:r>
              <a:rPr lang="ru-RU" sz="2000" dirty="0" smtClean="0"/>
              <a:t>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</a:t>
            </a:r>
            <a:r>
              <a:rPr lang="ru-RU" sz="2000" dirty="0" err="1" smtClean="0"/>
              <a:t>зморщується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судини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печінки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здавлюються</a:t>
            </a:r>
            <a:r>
              <a:rPr lang="ru-RU" sz="2000" dirty="0" smtClean="0"/>
              <a:t>, кров в них </a:t>
            </a:r>
            <a:r>
              <a:rPr lang="ru-RU" sz="2000" dirty="0" err="1" smtClean="0"/>
              <a:t>застоюється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тиск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підвищується</a:t>
            </a:r>
            <a:r>
              <a:rPr lang="ru-RU" sz="2000" dirty="0" smtClean="0"/>
              <a:t> в 3-4 рази. І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розрив</a:t>
            </a:r>
            <a:r>
              <a:rPr lang="ru-RU" sz="2000" dirty="0" smtClean="0"/>
              <a:t> </a:t>
            </a:r>
            <a:r>
              <a:rPr lang="ru-RU" sz="2000" dirty="0" err="1" smtClean="0"/>
              <a:t>судин</a:t>
            </a:r>
            <a:r>
              <a:rPr lang="ru-RU" sz="2000" dirty="0" smtClean="0"/>
              <a:t>, </a:t>
            </a:r>
            <a:r>
              <a:rPr lang="ru-RU" sz="2000" dirty="0" err="1" smtClean="0"/>
              <a:t>починається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рясна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кровотеча</a:t>
            </a:r>
            <a:r>
              <a:rPr lang="ru-RU" sz="2000" dirty="0" smtClean="0"/>
              <a:t>, </a:t>
            </a:r>
            <a:r>
              <a:rPr lang="ru-RU" sz="2000" dirty="0" err="1" smtClean="0"/>
              <a:t>постраждалі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часто гинуть. За </a:t>
            </a:r>
            <a:r>
              <a:rPr lang="ru-RU" sz="2000" dirty="0" err="1" smtClean="0"/>
              <a:t>даними</a:t>
            </a:r>
            <a:r>
              <a:rPr lang="ru-RU" sz="2000" dirty="0" smtClean="0"/>
              <a:t> ВООЗ, </a:t>
            </a:r>
            <a:r>
              <a:rPr lang="ru-RU" sz="2000" dirty="0" err="1" smtClean="0"/>
              <a:t>близько</a:t>
            </a:r>
            <a:r>
              <a:rPr lang="ru-RU" sz="2000" dirty="0" smtClean="0"/>
              <a:t> 80% </a:t>
            </a:r>
            <a:r>
              <a:rPr lang="ru-RU" sz="2000" dirty="0" err="1" smtClean="0"/>
              <a:t>хворих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помирає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року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першої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кровотечі</a:t>
            </a:r>
            <a:r>
              <a:rPr lang="ru-RU" sz="2000" dirty="0" smtClean="0"/>
              <a:t>. </a:t>
            </a:r>
            <a:r>
              <a:rPr lang="ru-RU" sz="2000" dirty="0" err="1" smtClean="0"/>
              <a:t>Зміни</a:t>
            </a:r>
            <a:r>
              <a:rPr lang="ru-RU" sz="2000" dirty="0" smtClean="0"/>
              <a:t>, </a:t>
            </a:r>
            <a:r>
              <a:rPr lang="ru-RU" sz="2000" dirty="0" err="1" smtClean="0"/>
              <a:t>описані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вище</a:t>
            </a:r>
            <a:r>
              <a:rPr lang="ru-RU" sz="2000" dirty="0" smtClean="0"/>
              <a:t>, </a:t>
            </a:r>
            <a:r>
              <a:rPr lang="ru-RU" sz="2000" dirty="0" err="1" smtClean="0"/>
              <a:t>називаються</a:t>
            </a:r>
            <a:r>
              <a:rPr lang="ru-RU" sz="2000" dirty="0" smtClean="0"/>
              <a:t> </a:t>
            </a:r>
            <a:r>
              <a:rPr lang="ru-RU" sz="2000" b="1" dirty="0" err="1" smtClean="0"/>
              <a:t>цирозом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печінки</a:t>
            </a:r>
            <a:r>
              <a:rPr lang="ru-RU" sz="2000" dirty="0" smtClean="0"/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8"/>
            <a:ext cx="2971792" cy="1882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завантаження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571744"/>
            <a:ext cx="5308269" cy="3643314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2329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err="1" smtClean="0"/>
              <a:t>Численні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тваринах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проведені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Іваном</a:t>
            </a:r>
            <a:r>
              <a:rPr lang="ru-RU" sz="2000" dirty="0" smtClean="0"/>
              <a:t> Петровичем </a:t>
            </a:r>
            <a:r>
              <a:rPr lang="ru-RU" sz="2000" dirty="0" err="1" smtClean="0"/>
              <a:t>Павловим</a:t>
            </a:r>
            <a:r>
              <a:rPr lang="ru-RU" sz="2000" dirty="0" smtClean="0"/>
              <a:t>, показали,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порівняно</a:t>
            </a:r>
            <a:r>
              <a:rPr lang="ru-RU" sz="2000" dirty="0" smtClean="0"/>
              <a:t> невеликих доз алкоголю у собаки гаснуть </a:t>
            </a:r>
            <a:r>
              <a:rPr lang="ru-RU" sz="2000" dirty="0" err="1" smtClean="0"/>
              <a:t>вироблені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умовні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рефлекси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відновлюються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шість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. </a:t>
            </a:r>
            <a:r>
              <a:rPr lang="ru-RU" sz="2000" dirty="0" err="1" smtClean="0"/>
              <a:t>Досліди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пізніших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підтверджують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негативну</a:t>
            </a:r>
            <a:r>
              <a:rPr lang="ru-RU" sz="2000" dirty="0" smtClean="0"/>
              <a:t> </a:t>
            </a:r>
            <a:r>
              <a:rPr lang="ru-RU" sz="2000" dirty="0" err="1" smtClean="0"/>
              <a:t>дію</a:t>
            </a:r>
            <a:r>
              <a:rPr lang="ru-RU" sz="2000" dirty="0" smtClean="0"/>
              <a:t> алкоголю на </a:t>
            </a:r>
            <a:r>
              <a:rPr lang="ru-RU" sz="2000" dirty="0" err="1" smtClean="0"/>
              <a:t>нервову</a:t>
            </a:r>
            <a:r>
              <a:rPr lang="ru-RU" sz="2000" dirty="0" smtClean="0"/>
              <a:t> систему. </a:t>
            </a:r>
            <a:r>
              <a:rPr lang="ru-RU" sz="2000" dirty="0" err="1" smtClean="0"/>
              <a:t>Друкарка</a:t>
            </a:r>
            <a:r>
              <a:rPr lang="ru-RU" sz="2000" dirty="0" smtClean="0"/>
              <a:t>, яка перед початком </a:t>
            </a:r>
            <a:r>
              <a:rPr lang="ru-RU" sz="2000" dirty="0" err="1" smtClean="0"/>
              <a:t>роботи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випила</a:t>
            </a:r>
            <a:r>
              <a:rPr lang="ru-RU" sz="2000" dirty="0" smtClean="0"/>
              <a:t> 25 </a:t>
            </a:r>
            <a:r>
              <a:rPr lang="ru-RU" sz="2000" dirty="0" err="1" smtClean="0"/>
              <a:t>грамів</a:t>
            </a:r>
            <a:r>
              <a:rPr lang="ru-RU" sz="2000" dirty="0" smtClean="0"/>
              <a:t> </a:t>
            </a:r>
            <a:r>
              <a:rPr lang="ru-RU" sz="2000" dirty="0" err="1" smtClean="0"/>
              <a:t>горілки</a:t>
            </a:r>
            <a:r>
              <a:rPr lang="ru-RU" sz="2000" dirty="0" smtClean="0"/>
              <a:t>, </a:t>
            </a:r>
            <a:r>
              <a:rPr lang="ru-RU" sz="2000" dirty="0" err="1" smtClean="0"/>
              <a:t>робила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помилок</a:t>
            </a:r>
            <a:r>
              <a:rPr lang="ru-RU" sz="2000" dirty="0" smtClean="0"/>
              <a:t> на 15-20%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звичайно</a:t>
            </a:r>
            <a:r>
              <a:rPr lang="ru-RU" sz="2000" dirty="0" smtClean="0"/>
              <a:t>. </a:t>
            </a:r>
            <a:r>
              <a:rPr lang="ru-RU" sz="2000" dirty="0" err="1" smtClean="0"/>
              <a:t>Водії</a:t>
            </a:r>
            <a:r>
              <a:rPr lang="ru-RU" sz="2000" dirty="0" smtClean="0"/>
              <a:t> автомашин пропускали </a:t>
            </a:r>
            <a:r>
              <a:rPr lang="ru-RU" sz="2000" dirty="0" err="1" smtClean="0"/>
              <a:t>заборонні</a:t>
            </a:r>
            <a:r>
              <a:rPr lang="ru-RU" sz="2000" dirty="0" smtClean="0"/>
              <a:t> знаки, </a:t>
            </a:r>
            <a:r>
              <a:rPr lang="ru-RU" sz="2000" dirty="0" err="1" smtClean="0"/>
              <a:t>стрілець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міг</a:t>
            </a:r>
            <a:r>
              <a:rPr lang="ru-RU" sz="2000" dirty="0" smtClean="0"/>
              <a:t> точно </a:t>
            </a:r>
            <a:r>
              <a:rPr lang="ru-RU" sz="2000" dirty="0" err="1" smtClean="0"/>
              <a:t>влучити</a:t>
            </a:r>
            <a:r>
              <a:rPr lang="ru-RU" sz="2000" dirty="0" smtClean="0"/>
              <a:t> у </a:t>
            </a:r>
            <a:r>
              <a:rPr lang="ru-RU" sz="2000" dirty="0" err="1" smtClean="0"/>
              <a:t>мішень</a:t>
            </a:r>
            <a:r>
              <a:rPr lang="ru-RU" sz="2000" dirty="0" smtClean="0"/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завантаження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3500438"/>
            <a:ext cx="4186238" cy="2785752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При </a:t>
            </a:r>
            <a:r>
              <a:rPr lang="ru-RU" sz="2000" dirty="0" err="1" smtClean="0"/>
              <a:t>тривалому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прийомі</a:t>
            </a:r>
            <a:r>
              <a:rPr lang="ru-RU" sz="2000" dirty="0" smtClean="0"/>
              <a:t> </a:t>
            </a:r>
            <a:r>
              <a:rPr lang="ru-RU" sz="2000" dirty="0" err="1" smtClean="0"/>
              <a:t>спиртних</a:t>
            </a:r>
            <a:r>
              <a:rPr lang="ru-RU" sz="2000" dirty="0" smtClean="0"/>
              <a:t> «</a:t>
            </a:r>
            <a:r>
              <a:rPr lang="ru-RU" sz="2000" dirty="0" err="1" smtClean="0"/>
              <a:t>напоїв</a:t>
            </a:r>
            <a:r>
              <a:rPr lang="ru-RU" sz="2000" dirty="0" smtClean="0"/>
              <a:t>» </a:t>
            </a:r>
            <a:r>
              <a:rPr lang="ru-RU" sz="2000" dirty="0" err="1" smtClean="0"/>
              <a:t>розвивається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хронічний</a:t>
            </a:r>
            <a:r>
              <a:rPr lang="ru-RU" sz="2000" dirty="0" smtClean="0"/>
              <a:t> </a:t>
            </a:r>
            <a:r>
              <a:rPr lang="ru-RU" sz="2000" dirty="0" err="1" smtClean="0"/>
              <a:t>алкоголізм</a:t>
            </a:r>
            <a:r>
              <a:rPr lang="ru-RU" sz="2000" dirty="0" smtClean="0"/>
              <a:t>.</a:t>
            </a:r>
            <a:r>
              <a:rPr lang="ru-RU" sz="2000" dirty="0" smtClean="0"/>
              <a:t>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</a:t>
            </a:r>
            <a:r>
              <a:rPr lang="ru-RU" sz="2000" dirty="0" err="1" smtClean="0"/>
              <a:t>експериментів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спостережень</a:t>
            </a:r>
            <a:r>
              <a:rPr lang="ru-RU" sz="2000" dirty="0" smtClean="0"/>
              <a:t> над </a:t>
            </a:r>
            <a:r>
              <a:rPr lang="ru-RU" sz="2000" dirty="0" err="1" smtClean="0"/>
              <a:t>питущими</a:t>
            </a:r>
            <a:r>
              <a:rPr lang="ru-RU" sz="2000" dirty="0" smtClean="0"/>
              <a:t> людьми </a:t>
            </a:r>
            <a:r>
              <a:rPr lang="ru-RU" sz="2000" dirty="0" err="1" smtClean="0"/>
              <a:t>встановлено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отруйність</a:t>
            </a:r>
            <a:r>
              <a:rPr lang="ru-RU" sz="2000" dirty="0" smtClean="0"/>
              <a:t> алкоголю </a:t>
            </a:r>
            <a:r>
              <a:rPr lang="ru-RU" sz="2000" dirty="0" err="1" smtClean="0"/>
              <a:t>тим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сильніша</a:t>
            </a:r>
            <a:r>
              <a:rPr lang="ru-RU" sz="2000" dirty="0" smtClean="0"/>
              <a:t>, </a:t>
            </a:r>
            <a:r>
              <a:rPr lang="ru-RU" sz="2000" dirty="0" err="1" smtClean="0"/>
              <a:t>чим</a:t>
            </a:r>
            <a:r>
              <a:rPr lang="ru-RU" sz="2000" dirty="0" smtClean="0"/>
              <a:t> </a:t>
            </a:r>
            <a:r>
              <a:rPr lang="ru-RU" sz="2000" dirty="0" err="1" smtClean="0"/>
              <a:t>вища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концентрація</a:t>
            </a:r>
            <a:r>
              <a:rPr lang="ru-RU" sz="2000" dirty="0" smtClean="0"/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завантаження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143116"/>
            <a:ext cx="5537788" cy="3752713"/>
          </a:xfrm>
          <a:effectLst>
            <a:softEdge rad="635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8757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dirty="0" smtClean="0"/>
              <a:t>Смерть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опою в </a:t>
            </a:r>
            <a:r>
              <a:rPr lang="ru-RU" sz="2000" dirty="0" err="1" smtClean="0"/>
              <a:t>Російській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імперії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траплялася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3-5 </a:t>
            </a:r>
            <a:r>
              <a:rPr lang="ru-RU" sz="2000" dirty="0" err="1" smtClean="0"/>
              <a:t>разів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частіше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в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європейських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країнах</a:t>
            </a:r>
            <a:r>
              <a:rPr lang="ru-RU" sz="2000" dirty="0" smtClean="0"/>
              <a:t>. </a:t>
            </a:r>
            <a:r>
              <a:rPr lang="ru-RU" sz="2000" dirty="0" err="1" smtClean="0"/>
              <a:t>Виходячи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цих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даних</a:t>
            </a:r>
            <a:r>
              <a:rPr lang="ru-RU" sz="2000" dirty="0" smtClean="0"/>
              <a:t>, </a:t>
            </a:r>
            <a:r>
              <a:rPr lang="ru-RU" sz="2000" dirty="0" err="1" smtClean="0"/>
              <a:t>учені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роблять</a:t>
            </a:r>
            <a:r>
              <a:rPr lang="ru-RU" sz="2000" dirty="0" smtClean="0"/>
              <a:t> абсолютно </a:t>
            </a:r>
            <a:r>
              <a:rPr lang="ru-RU" sz="2000" dirty="0" err="1" smtClean="0"/>
              <a:t>справедливий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висновок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тут </a:t>
            </a:r>
            <a:r>
              <a:rPr lang="ru-RU" sz="2000" dirty="0" err="1" smtClean="0"/>
              <a:t>існують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особливі</a:t>
            </a:r>
            <a:r>
              <a:rPr lang="ru-RU" sz="2000" dirty="0" smtClean="0"/>
              <a:t> </a:t>
            </a:r>
            <a:r>
              <a:rPr lang="ru-RU" sz="2000" dirty="0" err="1" smtClean="0"/>
              <a:t>умови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викликають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безпрецедентну</a:t>
            </a:r>
            <a:r>
              <a:rPr lang="ru-RU" sz="2000" dirty="0" smtClean="0"/>
              <a:t> в </a:t>
            </a:r>
            <a:r>
              <a:rPr lang="ru-RU" sz="2000" dirty="0" err="1" smtClean="0"/>
              <a:t>порівнянні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алкогольну</a:t>
            </a:r>
            <a:r>
              <a:rPr lang="ru-RU" sz="2000" dirty="0" smtClean="0"/>
              <a:t> </a:t>
            </a:r>
            <a:r>
              <a:rPr lang="ru-RU" sz="2000" dirty="0" err="1" smtClean="0"/>
              <a:t>смертність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нижчому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середньодушовому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споживанні</a:t>
            </a:r>
            <a:r>
              <a:rPr lang="ru-RU" sz="2000" dirty="0" smtClean="0"/>
              <a:t> алкоголю.</a:t>
            </a:r>
            <a:br>
              <a:rPr lang="ru-RU" sz="2000" dirty="0" smtClean="0"/>
            </a:br>
            <a:r>
              <a:rPr lang="ru-RU" sz="2000" dirty="0" err="1" smtClean="0"/>
              <a:t>Аналіз</a:t>
            </a:r>
            <a:r>
              <a:rPr lang="ru-RU" sz="2000" dirty="0" smtClean="0"/>
              <a:t> </a:t>
            </a:r>
            <a:r>
              <a:rPr lang="ru-RU" sz="2000" dirty="0" err="1" smtClean="0"/>
              <a:t>раптових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випадкових</a:t>
            </a:r>
            <a:r>
              <a:rPr lang="ru-RU" sz="2000" dirty="0" smtClean="0"/>
              <a:t> смертей </a:t>
            </a:r>
            <a:r>
              <a:rPr lang="ru-RU" sz="2000" dirty="0" err="1" smtClean="0"/>
              <a:t>показує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 алкоголь як причина </a:t>
            </a:r>
            <a:r>
              <a:rPr lang="ru-RU" sz="2000" dirty="0" err="1" smtClean="0"/>
              <a:t>нещасних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випадків</a:t>
            </a:r>
            <a:r>
              <a:rPr lang="ru-RU" sz="2000" dirty="0" smtClean="0"/>
              <a:t> до </a:t>
            </a:r>
            <a:r>
              <a:rPr lang="ru-RU" sz="2000" dirty="0" err="1" smtClean="0"/>
              <a:t>цих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пір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одне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провідних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місць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786058"/>
            <a:ext cx="4214842" cy="3512369"/>
          </a:xfrm>
          <a:effectLst>
            <a:softEdge rad="63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19288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Підготувала учениця 11 класу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Шахрайчук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Іванна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29642" cy="4304514"/>
          </a:xfrm>
        </p:spPr>
        <p:txBody>
          <a:bodyPr>
            <a:normAutofit/>
          </a:bodyPr>
          <a:lstStyle/>
          <a:p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нас </a:t>
            </a:r>
            <a:r>
              <a:rPr lang="ru-RU" dirty="0" err="1" smtClean="0"/>
              <a:t>чув</a:t>
            </a:r>
            <a:r>
              <a:rPr lang="ru-RU" dirty="0" smtClean="0"/>
              <a:t> слово «спирт»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принципі</a:t>
            </a:r>
            <a:r>
              <a:rPr lang="ru-RU" dirty="0" smtClean="0"/>
              <a:t> </a:t>
            </a:r>
            <a:r>
              <a:rPr lang="ru-RU" dirty="0" err="1" smtClean="0"/>
              <a:t>знає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часто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 -  </a:t>
            </a:r>
            <a:r>
              <a:rPr lang="ru-RU" dirty="0" err="1" smtClean="0"/>
              <a:t>це</a:t>
            </a:r>
            <a:r>
              <a:rPr lang="ru-RU" dirty="0" smtClean="0"/>
              <a:t> метанол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етанол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завантаженн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4000504"/>
            <a:ext cx="4244092" cy="2693944"/>
          </a:xfrm>
          <a:effectLst>
            <a:softEdge rad="1270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4733142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Будь-яка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доза алкоголю,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сп'яніння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1-10 мкг на мл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завдає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4757742" cy="24543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84" cy="57864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Як </a:t>
            </a:r>
            <a:r>
              <a:rPr lang="ru-RU" sz="2000" dirty="0" err="1" smtClean="0">
                <a:solidFill>
                  <a:schemeClr val="accent1"/>
                </a:solidFill>
              </a:rPr>
              <a:t>тільки</a:t>
            </a:r>
            <a:r>
              <a:rPr lang="ru-RU" sz="2000" dirty="0" smtClean="0">
                <a:solidFill>
                  <a:schemeClr val="accent1"/>
                </a:solidFill>
              </a:rPr>
              <a:t> алкоголь </a:t>
            </a:r>
            <a:r>
              <a:rPr lang="ru-RU" sz="2000" dirty="0" err="1" smtClean="0">
                <a:solidFill>
                  <a:schemeClr val="accent1"/>
                </a:solidFill>
              </a:rPr>
              <a:t>потрапляє</a:t>
            </a:r>
            <a:r>
              <a:rPr lang="ru-RU" sz="2000" dirty="0" smtClean="0">
                <a:solidFill>
                  <a:schemeClr val="accent1"/>
                </a:solidFill>
              </a:rPr>
              <a:t> у кров, </a:t>
            </a:r>
            <a:r>
              <a:rPr lang="ru-RU" sz="2000" dirty="0" err="1" smtClean="0">
                <a:solidFill>
                  <a:schemeClr val="accent1"/>
                </a:solidFill>
              </a:rPr>
              <a:t>він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з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достатньо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високою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швидкістю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розповсюджується</a:t>
            </a:r>
            <a:r>
              <a:rPr lang="ru-RU" sz="2000" dirty="0" smtClean="0">
                <a:solidFill>
                  <a:schemeClr val="accent1"/>
                </a:solidFill>
              </a:rPr>
              <a:t> в </a:t>
            </a:r>
            <a:r>
              <a:rPr lang="ru-RU" sz="2000" dirty="0" err="1" smtClean="0">
                <a:solidFill>
                  <a:schemeClr val="accent1"/>
                </a:solidFill>
              </a:rPr>
              <a:t>усьому</a:t>
            </a:r>
            <a:r>
              <a:rPr lang="ru-RU" sz="2000" dirty="0" smtClean="0">
                <a:solidFill>
                  <a:schemeClr val="accent1"/>
                </a:solidFill>
              </a:rPr>
              <a:t> водному </a:t>
            </a:r>
            <a:r>
              <a:rPr lang="ru-RU" sz="2000" dirty="0" err="1" smtClean="0">
                <a:solidFill>
                  <a:schemeClr val="accent1"/>
                </a:solidFill>
              </a:rPr>
              <a:t>середовищі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організму</a:t>
            </a:r>
            <a:r>
              <a:rPr lang="ru-RU" sz="2000" dirty="0" smtClean="0">
                <a:solidFill>
                  <a:schemeClr val="accent1"/>
                </a:solidFill>
              </a:rPr>
              <a:t>, в </a:t>
            </a:r>
            <a:r>
              <a:rPr lang="ru-RU" sz="2000" dirty="0" err="1" smtClean="0">
                <a:solidFill>
                  <a:schemeClr val="accent1"/>
                </a:solidFill>
              </a:rPr>
              <a:t>усіх</a:t>
            </a:r>
            <a:r>
              <a:rPr lang="ru-RU" sz="2000" dirty="0" smtClean="0">
                <a:solidFill>
                  <a:schemeClr val="accent1"/>
                </a:solidFill>
              </a:rPr>
              <a:t> органах </a:t>
            </a:r>
            <a:r>
              <a:rPr lang="ru-RU" sz="2000" dirty="0" err="1" smtClean="0">
                <a:solidFill>
                  <a:schemeClr val="accent1"/>
                </a:solidFill>
              </a:rPr>
              <a:t>і</a:t>
            </a:r>
            <a:r>
              <a:rPr lang="ru-RU" sz="2000" dirty="0" smtClean="0">
                <a:solidFill>
                  <a:schemeClr val="accent1"/>
                </a:solidFill>
              </a:rPr>
              <a:t> системах. Особливо </a:t>
            </a:r>
            <a:r>
              <a:rPr lang="ru-RU" sz="2000" dirty="0" err="1" smtClean="0">
                <a:solidFill>
                  <a:schemeClr val="accent1"/>
                </a:solidFill>
              </a:rPr>
              <a:t>швидко</a:t>
            </a:r>
            <a:r>
              <a:rPr lang="ru-RU" sz="2000" dirty="0" smtClean="0">
                <a:solidFill>
                  <a:schemeClr val="accent1"/>
                </a:solidFill>
              </a:rPr>
              <a:t> там, де </a:t>
            </a:r>
            <a:r>
              <a:rPr lang="ru-RU" sz="2000" dirty="0" err="1" smtClean="0">
                <a:solidFill>
                  <a:schemeClr val="accent1"/>
                </a:solidFill>
              </a:rPr>
              <a:t>багато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кровоносних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судин</a:t>
            </a:r>
            <a:r>
              <a:rPr lang="ru-RU" sz="2000" dirty="0" smtClean="0">
                <a:solidFill>
                  <a:schemeClr val="accent1"/>
                </a:solidFill>
              </a:rPr>
              <a:t>. </a:t>
            </a:r>
            <a:r>
              <a:rPr lang="ru-RU" sz="2000" dirty="0" err="1" smtClean="0">
                <a:solidFill>
                  <a:schemeClr val="accent1"/>
                </a:solidFill>
              </a:rPr>
              <a:t>Потім</a:t>
            </a:r>
            <a:r>
              <a:rPr lang="ru-RU" sz="2000" dirty="0" smtClean="0">
                <a:solidFill>
                  <a:schemeClr val="accent1"/>
                </a:solidFill>
              </a:rPr>
              <a:t>, коли велика </a:t>
            </a:r>
            <a:r>
              <a:rPr lang="ru-RU" sz="2000" dirty="0" err="1" smtClean="0">
                <a:solidFill>
                  <a:schemeClr val="accent1"/>
                </a:solidFill>
              </a:rPr>
              <a:t>частина</a:t>
            </a:r>
            <a:r>
              <a:rPr lang="ru-RU" sz="2000" dirty="0" smtClean="0">
                <a:solidFill>
                  <a:schemeClr val="accent1"/>
                </a:solidFill>
              </a:rPr>
              <a:t> алкоголю </a:t>
            </a:r>
            <a:r>
              <a:rPr lang="ru-RU" sz="2000" dirty="0" err="1" smtClean="0">
                <a:solidFill>
                  <a:schemeClr val="accent1"/>
                </a:solidFill>
              </a:rPr>
              <a:t>потрапила</a:t>
            </a:r>
            <a:r>
              <a:rPr lang="ru-RU" sz="2000" dirty="0" smtClean="0">
                <a:solidFill>
                  <a:schemeClr val="accent1"/>
                </a:solidFill>
              </a:rPr>
              <a:t> в </a:t>
            </a:r>
            <a:r>
              <a:rPr lang="ru-RU" sz="2000" dirty="0" err="1" smtClean="0">
                <a:solidFill>
                  <a:schemeClr val="accent1"/>
                </a:solidFill>
              </a:rPr>
              <a:t>організм</a:t>
            </a:r>
            <a:r>
              <a:rPr lang="ru-RU" sz="2000" dirty="0" smtClean="0">
                <a:solidFill>
                  <a:schemeClr val="accent1"/>
                </a:solidFill>
              </a:rPr>
              <a:t>, </a:t>
            </a:r>
            <a:r>
              <a:rPr lang="ru-RU" sz="2000" dirty="0" err="1" smtClean="0">
                <a:solidFill>
                  <a:schemeClr val="accent1"/>
                </a:solidFill>
              </a:rPr>
              <a:t>починається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активний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процес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його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виведення</a:t>
            </a:r>
            <a:r>
              <a:rPr lang="ru-RU" sz="2000" dirty="0" smtClean="0">
                <a:solidFill>
                  <a:schemeClr val="accent1"/>
                </a:solidFill>
              </a:rPr>
              <a:t>. </a:t>
            </a:r>
            <a:r>
              <a:rPr lang="ru-RU" sz="2000" dirty="0" err="1" smtClean="0">
                <a:solidFill>
                  <a:schemeClr val="accent1"/>
                </a:solidFill>
              </a:rPr>
              <a:t>Від</a:t>
            </a:r>
            <a:r>
              <a:rPr lang="ru-RU" sz="2000" dirty="0" smtClean="0">
                <a:solidFill>
                  <a:schemeClr val="accent1"/>
                </a:solidFill>
              </a:rPr>
              <a:t> 2 до 10% </a:t>
            </a:r>
            <a:r>
              <a:rPr lang="ru-RU" sz="2000" dirty="0" err="1" smtClean="0">
                <a:solidFill>
                  <a:schemeClr val="accent1"/>
                </a:solidFill>
              </a:rPr>
              <a:t>виводиться</a:t>
            </a:r>
            <a:r>
              <a:rPr lang="ru-RU" sz="2000" dirty="0" smtClean="0">
                <a:solidFill>
                  <a:schemeClr val="accent1"/>
                </a:solidFill>
              </a:rPr>
              <a:t> в </a:t>
            </a:r>
            <a:r>
              <a:rPr lang="ru-RU" sz="2000" dirty="0" err="1" smtClean="0">
                <a:solidFill>
                  <a:schemeClr val="accent1"/>
                </a:solidFill>
              </a:rPr>
              <a:t>незмінному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вигляді</a:t>
            </a:r>
            <a:r>
              <a:rPr lang="ru-RU" sz="2000" dirty="0" smtClean="0">
                <a:solidFill>
                  <a:schemeClr val="accent1"/>
                </a:solidFill>
              </a:rPr>
              <a:t>. </a:t>
            </a:r>
            <a:r>
              <a:rPr lang="ru-RU" sz="2000" dirty="0" err="1" smtClean="0">
                <a:solidFill>
                  <a:schemeClr val="accent1"/>
                </a:solidFill>
              </a:rPr>
              <a:t>Решта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окислюється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всередині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організму</a:t>
            </a:r>
            <a:r>
              <a:rPr lang="ru-RU" sz="2000" dirty="0" smtClean="0">
                <a:solidFill>
                  <a:schemeClr val="accent1"/>
                </a:solidFill>
              </a:rPr>
              <a:t> — на 90-98% в </a:t>
            </a:r>
            <a:r>
              <a:rPr lang="ru-RU" sz="2000" dirty="0" err="1" smtClean="0">
                <a:solidFill>
                  <a:schemeClr val="accent1"/>
                </a:solidFill>
              </a:rPr>
              <a:t>печінці</a:t>
            </a:r>
            <a:r>
              <a:rPr lang="ru-RU" sz="2000" dirty="0" smtClean="0">
                <a:solidFill>
                  <a:schemeClr val="accent1"/>
                </a:solidFill>
              </a:rPr>
              <a:t>, на 2-10% в </a:t>
            </a:r>
            <a:r>
              <a:rPr lang="ru-RU" sz="2000" dirty="0" err="1" smtClean="0">
                <a:solidFill>
                  <a:schemeClr val="accent1"/>
                </a:solidFill>
              </a:rPr>
              <a:t>інших</a:t>
            </a:r>
            <a:r>
              <a:rPr lang="ru-RU" sz="2000" dirty="0" smtClean="0">
                <a:solidFill>
                  <a:schemeClr val="accent1"/>
                </a:solidFill>
              </a:rPr>
              <a:t> тканинах </a:t>
            </a:r>
            <a:r>
              <a:rPr lang="ru-RU" sz="2000" dirty="0" err="1" smtClean="0">
                <a:solidFill>
                  <a:schemeClr val="accent1"/>
                </a:solidFill>
              </a:rPr>
              <a:t>і</a:t>
            </a:r>
            <a:r>
              <a:rPr lang="ru-RU" sz="2000" dirty="0" smtClean="0">
                <a:solidFill>
                  <a:schemeClr val="accent1"/>
                </a:solidFill>
              </a:rPr>
              <a:t> органах. В </a:t>
            </a:r>
            <a:r>
              <a:rPr lang="ru-RU" sz="2000" dirty="0" err="1" smtClean="0">
                <a:solidFill>
                  <a:schemeClr val="accent1"/>
                </a:solidFill>
              </a:rPr>
              <a:t>міру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окислення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концентрація</a:t>
            </a:r>
            <a:r>
              <a:rPr lang="ru-RU" sz="2000" dirty="0" smtClean="0">
                <a:solidFill>
                  <a:schemeClr val="accent1"/>
                </a:solidFill>
              </a:rPr>
              <a:t> алкоголю в </a:t>
            </a:r>
            <a:r>
              <a:rPr lang="ru-RU" sz="2000" dirty="0" err="1" smtClean="0">
                <a:solidFill>
                  <a:schemeClr val="accent1"/>
                </a:solidFill>
              </a:rPr>
              <a:t>організмі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зменшується</a:t>
            </a:r>
            <a:r>
              <a:rPr lang="ru-RU" sz="2000" dirty="0" smtClean="0">
                <a:solidFill>
                  <a:schemeClr val="accent1"/>
                </a:solidFill>
              </a:rPr>
              <a:t>. При </a:t>
            </a:r>
            <a:r>
              <a:rPr lang="ru-RU" sz="2000" dirty="0" err="1" smtClean="0">
                <a:solidFill>
                  <a:schemeClr val="accent1"/>
                </a:solidFill>
              </a:rPr>
              <a:t>цьому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деякі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органи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і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системи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можуть</a:t>
            </a:r>
            <a:r>
              <a:rPr lang="ru-RU" sz="2000" dirty="0" smtClean="0">
                <a:solidFill>
                  <a:schemeClr val="accent1"/>
                </a:solidFill>
              </a:rPr>
              <a:t> «</a:t>
            </a:r>
            <a:r>
              <a:rPr lang="ru-RU" sz="2000" dirty="0" err="1" smtClean="0">
                <a:solidFill>
                  <a:schemeClr val="accent1"/>
                </a:solidFill>
              </a:rPr>
              <a:t>утримувати</a:t>
            </a:r>
            <a:r>
              <a:rPr lang="ru-RU" sz="2000" dirty="0" smtClean="0">
                <a:solidFill>
                  <a:schemeClr val="accent1"/>
                </a:solidFill>
              </a:rPr>
              <a:t>» </a:t>
            </a:r>
            <a:r>
              <a:rPr lang="ru-RU" sz="2000" dirty="0" err="1" smtClean="0">
                <a:solidFill>
                  <a:schemeClr val="accent1"/>
                </a:solidFill>
              </a:rPr>
              <a:t>молекули</a:t>
            </a:r>
            <a:r>
              <a:rPr lang="ru-RU" sz="2000" dirty="0" smtClean="0">
                <a:solidFill>
                  <a:schemeClr val="accent1"/>
                </a:solidFill>
              </a:rPr>
              <a:t> алкоголю </a:t>
            </a:r>
            <a:r>
              <a:rPr lang="ru-RU" sz="2000" dirty="0" err="1" smtClean="0">
                <a:solidFill>
                  <a:schemeClr val="accent1"/>
                </a:solidFill>
              </a:rPr>
              <a:t>довше</a:t>
            </a:r>
            <a:r>
              <a:rPr lang="ru-RU" sz="2000" dirty="0" smtClean="0">
                <a:solidFill>
                  <a:schemeClr val="accent1"/>
                </a:solidFill>
              </a:rPr>
              <a:t>, </a:t>
            </a:r>
            <a:r>
              <a:rPr lang="ru-RU" sz="2000" dirty="0" err="1" smtClean="0">
                <a:solidFill>
                  <a:schemeClr val="accent1"/>
                </a:solidFill>
              </a:rPr>
              <a:t>ніж</a:t>
            </a:r>
            <a:r>
              <a:rPr lang="ru-RU" sz="2000" dirty="0" smtClean="0">
                <a:solidFill>
                  <a:schemeClr val="accent1"/>
                </a:solidFill>
              </a:rPr>
              <a:t> кров — </a:t>
            </a:r>
            <a:r>
              <a:rPr lang="ru-RU" sz="2000" dirty="0" err="1" smtClean="0">
                <a:solidFill>
                  <a:schemeClr val="accent1"/>
                </a:solidFill>
              </a:rPr>
              <a:t>наприклад</a:t>
            </a:r>
            <a:r>
              <a:rPr lang="ru-RU" sz="2000" dirty="0" smtClean="0">
                <a:solidFill>
                  <a:schemeClr val="accent1"/>
                </a:solidFill>
              </a:rPr>
              <a:t>, </a:t>
            </a:r>
            <a:r>
              <a:rPr lang="ru-RU" sz="2000" dirty="0" err="1" smtClean="0">
                <a:solidFill>
                  <a:schemeClr val="accent1"/>
                </a:solidFill>
              </a:rPr>
              <a:t>мозок</a:t>
            </a:r>
            <a:r>
              <a:rPr lang="ru-RU" sz="2000" dirty="0" smtClean="0">
                <a:solidFill>
                  <a:schemeClr val="accent1"/>
                </a:solidFill>
              </a:rPr>
              <a:t>, </a:t>
            </a:r>
            <a:r>
              <a:rPr lang="ru-RU" sz="2000" dirty="0" err="1" smtClean="0">
                <a:solidFill>
                  <a:schemeClr val="accent1"/>
                </a:solidFill>
              </a:rPr>
              <a:t>статева</a:t>
            </a:r>
            <a:r>
              <a:rPr lang="ru-RU" sz="2000" dirty="0" smtClean="0">
                <a:solidFill>
                  <a:schemeClr val="accent1"/>
                </a:solidFill>
              </a:rPr>
              <a:t> система. Чим </a:t>
            </a:r>
            <a:r>
              <a:rPr lang="ru-RU" sz="2000" dirty="0" err="1" smtClean="0">
                <a:solidFill>
                  <a:schemeClr val="accent1"/>
                </a:solidFill>
              </a:rPr>
              <a:t>довше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він</a:t>
            </a:r>
            <a:r>
              <a:rPr lang="ru-RU" sz="2000" dirty="0" smtClean="0">
                <a:solidFill>
                  <a:schemeClr val="accent1"/>
                </a:solidFill>
              </a:rPr>
              <a:t> там </a:t>
            </a:r>
            <a:r>
              <a:rPr lang="ru-RU" sz="2000" dirty="0" err="1" smtClean="0">
                <a:solidFill>
                  <a:schemeClr val="accent1"/>
                </a:solidFill>
              </a:rPr>
              <a:t>знаходиться</a:t>
            </a:r>
            <a:r>
              <a:rPr lang="ru-RU" sz="2000" dirty="0" smtClean="0">
                <a:solidFill>
                  <a:schemeClr val="accent1"/>
                </a:solidFill>
              </a:rPr>
              <a:t>, </a:t>
            </a:r>
            <a:r>
              <a:rPr lang="ru-RU" sz="2000" dirty="0" err="1" smtClean="0">
                <a:solidFill>
                  <a:schemeClr val="accent1"/>
                </a:solidFill>
              </a:rPr>
              <a:t>тим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сильніші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згубні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руйнівні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наслідки</a:t>
            </a:r>
            <a:r>
              <a:rPr lang="ru-RU" sz="2000" dirty="0" smtClean="0">
                <a:solidFill>
                  <a:schemeClr val="accent1"/>
                </a:solidFill>
              </a:rPr>
              <a:t>.</a:t>
            </a:r>
            <a:endParaRPr lang="ru-RU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2304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dirty="0" smtClean="0"/>
              <a:t>При </a:t>
            </a:r>
            <a:r>
              <a:rPr lang="ru-RU" sz="2000" dirty="0" err="1" smtClean="0"/>
              <a:t>сучасному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споживання</a:t>
            </a:r>
            <a:r>
              <a:rPr lang="ru-RU" sz="2000" dirty="0" smtClean="0"/>
              <a:t> алкоголю «</a:t>
            </a:r>
            <a:r>
              <a:rPr lang="ru-RU" sz="2000" dirty="0" err="1" smtClean="0"/>
              <a:t>середня</a:t>
            </a:r>
            <a:r>
              <a:rPr lang="ru-RU" sz="2000" dirty="0" smtClean="0"/>
              <a:t>» в </a:t>
            </a:r>
            <a:r>
              <a:rPr lang="ru-RU" sz="2000" dirty="0" err="1" smtClean="0"/>
              <a:t>цьому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відношенні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 «</a:t>
            </a:r>
            <a:r>
              <a:rPr lang="ru-RU" sz="2000" dirty="0" err="1" smtClean="0"/>
              <a:t>раптом</a:t>
            </a:r>
            <a:r>
              <a:rPr lang="ru-RU" sz="2000" dirty="0" smtClean="0"/>
              <a:t>» </a:t>
            </a:r>
            <a:r>
              <a:rPr lang="ru-RU" sz="2000" dirty="0" err="1" smtClean="0"/>
              <a:t>стикається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найрізноманітнішими</a:t>
            </a:r>
            <a:r>
              <a:rPr lang="ru-RU" sz="2000" dirty="0" smtClean="0"/>
              <a:t> недугами у </a:t>
            </a:r>
            <a:r>
              <a:rPr lang="ru-RU" sz="2000" dirty="0" err="1" smtClean="0"/>
              <a:t>віці</a:t>
            </a:r>
            <a:r>
              <a:rPr lang="ru-RU" sz="2000" dirty="0" smtClean="0"/>
              <a:t> </a:t>
            </a:r>
            <a:r>
              <a:rPr lang="ru-RU" sz="2000" dirty="0" err="1" smtClean="0"/>
              <a:t>близько</a:t>
            </a:r>
            <a:r>
              <a:rPr lang="ru-RU" sz="2000" dirty="0" smtClean="0"/>
              <a:t> 30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захворювання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серцево-судинної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порушення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роботі</a:t>
            </a:r>
            <a:r>
              <a:rPr lang="ru-RU" sz="2000" dirty="0" smtClean="0"/>
              <a:t> </a:t>
            </a:r>
            <a:r>
              <a:rPr lang="ru-RU" sz="2000" dirty="0" err="1" smtClean="0"/>
              <a:t>шлунку</a:t>
            </a:r>
            <a:r>
              <a:rPr lang="ru-RU" sz="2000" dirty="0" smtClean="0"/>
              <a:t>, </a:t>
            </a:r>
            <a:r>
              <a:rPr lang="ru-RU" sz="2000" dirty="0" err="1" smtClean="0"/>
              <a:t>печінки</a:t>
            </a:r>
            <a:r>
              <a:rPr lang="ru-RU" sz="2000" dirty="0" smtClean="0"/>
              <a:t>, </a:t>
            </a:r>
            <a:r>
              <a:rPr lang="ru-RU" sz="2000" dirty="0" err="1" smtClean="0"/>
              <a:t>неврози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розлади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статевій</a:t>
            </a:r>
            <a:r>
              <a:rPr lang="ru-RU" sz="2000" dirty="0" smtClean="0"/>
              <a:t> </a:t>
            </a:r>
            <a:r>
              <a:rPr lang="ru-RU" sz="2000" dirty="0" err="1" smtClean="0"/>
              <a:t>сфері</a:t>
            </a:r>
            <a:r>
              <a:rPr lang="ru-RU" sz="2000" dirty="0" smtClean="0"/>
              <a:t>. </a:t>
            </a:r>
            <a:r>
              <a:rPr lang="ru-RU" sz="2000" dirty="0" err="1" smtClean="0"/>
              <a:t>Втім</a:t>
            </a:r>
            <a:r>
              <a:rPr lang="ru-RU" sz="2000" dirty="0" smtClean="0"/>
              <a:t>, </a:t>
            </a:r>
            <a:r>
              <a:rPr lang="ru-RU" sz="2000" dirty="0" err="1" smtClean="0"/>
              <a:t>хвороби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найнесподіванішими</a:t>
            </a:r>
            <a:r>
              <a:rPr lang="ru-RU" sz="2000" dirty="0" smtClean="0"/>
              <a:t>: </a:t>
            </a:r>
            <a:r>
              <a:rPr lang="ru-RU" sz="2000" dirty="0" err="1" smtClean="0"/>
              <a:t>адже</a:t>
            </a:r>
            <a:r>
              <a:rPr lang="ru-RU" sz="2000" dirty="0" smtClean="0"/>
              <a:t> </a:t>
            </a:r>
            <a:r>
              <a:rPr lang="ru-RU" sz="2000" dirty="0" err="1" smtClean="0"/>
              <a:t>дія</a:t>
            </a:r>
            <a:r>
              <a:rPr lang="ru-RU" sz="2000" dirty="0" smtClean="0"/>
              <a:t> алкоголю </a:t>
            </a:r>
            <a:r>
              <a:rPr lang="ru-RU" sz="2000" dirty="0" err="1" smtClean="0"/>
              <a:t>універсальна</a:t>
            </a:r>
            <a:r>
              <a:rPr lang="ru-RU" sz="2000" dirty="0" smtClean="0"/>
              <a:t>,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вражає</a:t>
            </a:r>
            <a:r>
              <a:rPr lang="ru-RU" sz="2000" dirty="0" smtClean="0"/>
              <a:t>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 </a:t>
            </a:r>
            <a:r>
              <a:rPr lang="ru-RU" sz="2000" dirty="0" err="1" smtClean="0"/>
              <a:t>людського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організму</a:t>
            </a:r>
            <a:r>
              <a:rPr lang="ru-RU" sz="2000" dirty="0" smtClean="0"/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завантаження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643182"/>
            <a:ext cx="3589446" cy="3622682"/>
          </a:xfrm>
          <a:effectLst>
            <a:softEdge rad="63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3990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того, як алкоголь через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шлунок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кишечник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потрапляє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кров,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руйнування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еритроцитів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Зрозуміло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еритроцити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eryt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071678"/>
            <a:ext cx="5786478" cy="3857652"/>
          </a:xfrm>
          <a:effectLst>
            <a:softEdge rad="6350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58204" cy="23756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стосується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вживання</a:t>
            </a:r>
            <a:r>
              <a:rPr lang="ru-RU" sz="2000" dirty="0" smtClean="0"/>
              <a:t> пива, </a:t>
            </a:r>
            <a:r>
              <a:rPr lang="ru-RU" sz="2000" dirty="0" err="1" smtClean="0"/>
              <a:t>вже</a:t>
            </a:r>
            <a:r>
              <a:rPr lang="ru-RU" sz="2000" dirty="0" smtClean="0"/>
              <a:t> сам факт </a:t>
            </a:r>
            <a:r>
              <a:rPr lang="ru-RU" sz="2000" dirty="0" err="1" smtClean="0"/>
              <a:t>надходження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організм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рідини</a:t>
            </a:r>
            <a:r>
              <a:rPr lang="ru-RU" sz="2000" dirty="0" smtClean="0"/>
              <a:t> </a:t>
            </a:r>
            <a:r>
              <a:rPr lang="ru-RU" sz="2000" dirty="0" err="1" smtClean="0"/>
              <a:t>несприятливо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відбивається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роботі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серцево-судинної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нирок</a:t>
            </a:r>
            <a:r>
              <a:rPr lang="ru-RU" sz="2000" dirty="0" smtClean="0"/>
              <a:t>. У </a:t>
            </a:r>
            <a:r>
              <a:rPr lang="ru-RU" sz="2000" dirty="0" err="1" smtClean="0"/>
              <a:t>любителів</a:t>
            </a:r>
            <a:r>
              <a:rPr lang="ru-RU" sz="2000" dirty="0" smtClean="0"/>
              <a:t> </a:t>
            </a:r>
            <a:r>
              <a:rPr lang="ru-RU" sz="2000" dirty="0" err="1" smtClean="0"/>
              <a:t>хмільного</a:t>
            </a:r>
            <a:r>
              <a:rPr lang="ru-RU" sz="2000" dirty="0" smtClean="0"/>
              <a:t> «напою» </a:t>
            </a:r>
            <a:r>
              <a:rPr lang="ru-RU" sz="2000" dirty="0" err="1" smtClean="0"/>
              <a:t>формується</a:t>
            </a:r>
            <a:r>
              <a:rPr lang="ru-RU" sz="2000" dirty="0" smtClean="0"/>
              <a:t> так </a:t>
            </a:r>
            <a:r>
              <a:rPr lang="ru-RU" sz="2000" dirty="0" err="1" smtClean="0"/>
              <a:t>зване</a:t>
            </a:r>
            <a:r>
              <a:rPr lang="ru-RU" sz="2000" dirty="0" smtClean="0"/>
              <a:t> </a:t>
            </a:r>
            <a:r>
              <a:rPr lang="ru-RU" sz="2000" dirty="0" err="1" smtClean="0"/>
              <a:t>бичаче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пивне</a:t>
            </a:r>
            <a:r>
              <a:rPr lang="ru-RU" sz="2000" dirty="0" smtClean="0"/>
              <a:t> </a:t>
            </a:r>
            <a:r>
              <a:rPr lang="ru-RU" sz="2000" dirty="0" err="1" smtClean="0"/>
              <a:t>серце</a:t>
            </a:r>
            <a:r>
              <a:rPr lang="ru-RU" sz="2000" dirty="0" smtClean="0"/>
              <a:t> — </a:t>
            </a:r>
            <a:r>
              <a:rPr lang="ru-RU" sz="2000" dirty="0" err="1" smtClean="0"/>
              <a:t>розширення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меж, при </a:t>
            </a:r>
            <a:r>
              <a:rPr lang="ru-RU" sz="2000" dirty="0" err="1" smtClean="0"/>
              <a:t>цьому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частішає</a:t>
            </a:r>
            <a:r>
              <a:rPr lang="ru-RU" sz="2000" dirty="0" smtClean="0"/>
              <a:t> частота </a:t>
            </a:r>
            <a:r>
              <a:rPr lang="ru-RU" sz="2000" dirty="0" err="1" smtClean="0"/>
              <a:t>серцевих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скорочень</a:t>
            </a:r>
            <a:r>
              <a:rPr lang="ru-RU" sz="2000" dirty="0" smtClean="0"/>
              <a:t>, </a:t>
            </a:r>
            <a:r>
              <a:rPr lang="ru-RU" sz="2000" dirty="0" err="1" smtClean="0"/>
              <a:t>виникають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аритмії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підвищується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тиск</a:t>
            </a:r>
            <a:r>
              <a:rPr lang="ru-RU" sz="2000" dirty="0" smtClean="0"/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завантаження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357430"/>
            <a:ext cx="5214974" cy="3906198"/>
          </a:xfrm>
          <a:effectLst>
            <a:softEdge rad="12700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5900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етиловий</a:t>
            </a:r>
            <a:r>
              <a:rPr lang="ru-RU" sz="2000" dirty="0" smtClean="0"/>
              <a:t> спирт добре </a:t>
            </a:r>
            <a:r>
              <a:rPr lang="ru-RU" sz="2000" dirty="0" err="1" smtClean="0"/>
              <a:t>розчинний</a:t>
            </a:r>
            <a:r>
              <a:rPr lang="ru-RU" sz="2000" dirty="0" smtClean="0"/>
              <a:t> у </a:t>
            </a:r>
            <a:r>
              <a:rPr lang="ru-RU" sz="2000" dirty="0" err="1" smtClean="0"/>
              <a:t>воді</a:t>
            </a:r>
            <a:r>
              <a:rPr lang="ru-RU" sz="2000" dirty="0" smtClean="0"/>
              <a:t>,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надходження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органи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тканини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тим</a:t>
            </a:r>
            <a:r>
              <a:rPr lang="ru-RU" sz="2000" dirty="0" smtClean="0"/>
              <a:t> </a:t>
            </a:r>
            <a:r>
              <a:rPr lang="ru-RU" sz="2000" dirty="0" err="1" smtClean="0"/>
              <a:t>вище</a:t>
            </a:r>
            <a:r>
              <a:rPr lang="ru-RU" sz="2000" dirty="0" smtClean="0"/>
              <a:t>, </a:t>
            </a:r>
            <a:r>
              <a:rPr lang="ru-RU" sz="2000" dirty="0" err="1" smtClean="0"/>
              <a:t>чим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краще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кров'ю</a:t>
            </a:r>
            <a:r>
              <a:rPr lang="ru-RU" sz="2000" dirty="0" smtClean="0"/>
              <a:t>.</a:t>
            </a:r>
            <a:r>
              <a:rPr lang="ru-RU" sz="2000" dirty="0" smtClean="0"/>
              <a:t> </a:t>
            </a:r>
            <a:r>
              <a:rPr lang="ru-RU" sz="2000" dirty="0" err="1" smtClean="0"/>
              <a:t>Ймовірно</a:t>
            </a:r>
            <a:r>
              <a:rPr lang="ru-RU" sz="2000" dirty="0" smtClean="0"/>
              <a:t>,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цим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пов'язана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висока</a:t>
            </a:r>
            <a:r>
              <a:rPr lang="ru-RU" sz="2000" dirty="0" smtClean="0"/>
              <a:t> </a:t>
            </a:r>
            <a:r>
              <a:rPr lang="ru-RU" sz="2000" dirty="0" err="1" smtClean="0"/>
              <a:t>токсичність</a:t>
            </a:r>
            <a:r>
              <a:rPr lang="ru-RU" sz="2000" dirty="0" smtClean="0"/>
              <a:t> алкоголю </a:t>
            </a:r>
            <a:r>
              <a:rPr lang="ru-RU" sz="2000" dirty="0" err="1" smtClean="0"/>
              <a:t>стосовно</a:t>
            </a:r>
            <a:r>
              <a:rPr lang="ru-RU" sz="2000" dirty="0" smtClean="0"/>
              <a:t> </a:t>
            </a:r>
            <a:r>
              <a:rPr lang="ru-RU" sz="2000" dirty="0" err="1" smtClean="0"/>
              <a:t>мозкової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тканини</a:t>
            </a:r>
            <a:r>
              <a:rPr lang="ru-RU" sz="2000" dirty="0" smtClean="0"/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od_moz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928934"/>
            <a:ext cx="4474377" cy="2982918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58204" cy="22328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err="1" smtClean="0"/>
              <a:t>Саме</a:t>
            </a:r>
            <a:r>
              <a:rPr lang="ru-RU" sz="2000" dirty="0" smtClean="0"/>
              <a:t> у </a:t>
            </a:r>
            <a:r>
              <a:rPr lang="ru-RU" sz="2000" dirty="0" err="1" smtClean="0"/>
              <a:t>мозку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виявляються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найбільші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зміни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розтині</a:t>
            </a:r>
            <a:r>
              <a:rPr lang="ru-RU" sz="2000" dirty="0" smtClean="0"/>
              <a:t>. Тверда </a:t>
            </a:r>
            <a:r>
              <a:rPr lang="ru-RU" sz="2000" dirty="0" err="1" smtClean="0"/>
              <a:t>мозкова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оболонка</a:t>
            </a:r>
            <a:r>
              <a:rPr lang="ru-RU" sz="2000" dirty="0" smtClean="0"/>
              <a:t> напружена, </a:t>
            </a:r>
            <a:r>
              <a:rPr lang="ru-RU" sz="2000" dirty="0" err="1" smtClean="0"/>
              <a:t>м'які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оболонки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набряклі</a:t>
            </a:r>
            <a:r>
              <a:rPr lang="ru-RU" sz="2000" dirty="0" smtClean="0"/>
              <a:t>, </a:t>
            </a:r>
            <a:r>
              <a:rPr lang="ru-RU" sz="2000" dirty="0" err="1" smtClean="0"/>
              <a:t>повнокровні</a:t>
            </a:r>
            <a:r>
              <a:rPr lang="ru-RU" sz="2000" dirty="0" smtClean="0"/>
              <a:t>. </a:t>
            </a:r>
            <a:r>
              <a:rPr lang="ru-RU" sz="2000" dirty="0" err="1" smtClean="0"/>
              <a:t>Головний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мозок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різко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набряклий</a:t>
            </a:r>
            <a:r>
              <a:rPr lang="ru-RU" sz="2000" dirty="0" smtClean="0"/>
              <a:t>, </a:t>
            </a:r>
            <a:r>
              <a:rPr lang="ru-RU" sz="2000" dirty="0" err="1" smtClean="0"/>
              <a:t>судини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розширені</a:t>
            </a:r>
            <a:r>
              <a:rPr lang="ru-RU" sz="2000" dirty="0" smtClean="0"/>
              <a:t>, </a:t>
            </a:r>
            <a:r>
              <a:rPr lang="ru-RU" sz="2000" dirty="0" err="1" smtClean="0"/>
              <a:t>безліч</a:t>
            </a:r>
            <a:r>
              <a:rPr lang="ru-RU" sz="2000" dirty="0" smtClean="0"/>
              <a:t> </a:t>
            </a:r>
            <a:r>
              <a:rPr lang="ru-RU" sz="2000" dirty="0" err="1" smtClean="0"/>
              <a:t>дрібних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кіст</a:t>
            </a:r>
            <a:r>
              <a:rPr lang="ru-RU" sz="2000" dirty="0" smtClean="0"/>
              <a:t> </a:t>
            </a:r>
            <a:r>
              <a:rPr lang="ru-RU" sz="2000" dirty="0" err="1" smtClean="0"/>
              <a:t>діаметром</a:t>
            </a:r>
            <a:r>
              <a:rPr lang="ru-RU" sz="2000" dirty="0" smtClean="0"/>
              <a:t> 1-2 мм.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кісти</a:t>
            </a:r>
            <a:r>
              <a:rPr lang="ru-RU" sz="2000" dirty="0" smtClean="0"/>
              <a:t> </a:t>
            </a:r>
            <a:r>
              <a:rPr lang="ru-RU" sz="2000" dirty="0" err="1" smtClean="0"/>
              <a:t>утворилися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місцях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крововиливів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некрозу (</a:t>
            </a:r>
            <a:r>
              <a:rPr lang="ru-RU" sz="2000" dirty="0" err="1" smtClean="0"/>
              <a:t>омертвіння</a:t>
            </a:r>
            <a:r>
              <a:rPr lang="ru-RU" sz="2000" dirty="0" smtClean="0"/>
              <a:t>) </a:t>
            </a:r>
            <a:r>
              <a:rPr lang="ru-RU" sz="2000" dirty="0" err="1" smtClean="0"/>
              <a:t>ділянок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мозку</a:t>
            </a:r>
            <a:r>
              <a:rPr lang="ru-RU" sz="2000" dirty="0" smtClean="0"/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завантаження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643182"/>
            <a:ext cx="5674219" cy="371477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</TotalTime>
  <Words>274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ВПЛИВ АЛКОГОЛЮ  НА ОРГАНІЗМ ЛЮДИНИ </vt:lpstr>
      <vt:lpstr>Кожний з нас чув слово «спирт» і в принципі знає, що воно означає. Найбільш відомі і часто застосовуються на практиці -  це метанол і етанол.</vt:lpstr>
      <vt:lpstr>Будь-яка доза алкоголю, навіть така, що не викликає сп'яніння (починаючи з концентрації 1-10 мкг на мл крові), завдає шкоди організму людини.</vt:lpstr>
      <vt:lpstr>Як тільки алкоголь потрапляє у кров, він з достатньо високою швидкістю розповсюджується в усьому водному середовищі організму, в усіх органах і системах. Особливо швидко там, де багато кровоносних судин. Потім, коли велика частина алкоголю потрапила в організм, починається активний процес його виведення. Від 2 до 10% виводиться в незмінному вигляді. Решта окислюється всередині організму — на 90-98% в печінці, на 2-10% в інших тканинах і органах. В міру окислення концентрація алкоголю в організмі зменшується. При цьому деякі органи і системи можуть «утримувати» молекули алкоголю довше, ніж кров — наприклад, мозок, статева система. Чим довше він там знаходиться, тим сильніші згубні руйнівні наслідки.</vt:lpstr>
      <vt:lpstr>При сучасному рівні споживання алкоголю «середня» в цьому відношенні людина «раптом» стикається з найрізноманітнішими недугами у віці близько 30 років. Це не тільки захворювання серцево-судинної системи, але і порушення в роботі шлунку, печінки, неврози, розлади в статевій сфері. Втім, хвороби можуть бути найнесподіванішими: адже дія алкоголю універсальна, він вражає всі органи і системи людського організму.</vt:lpstr>
      <vt:lpstr>Через деякий час після того, як алкоголь через шлунок і кишечник потрапляє в кров, починається руйнування еритроцитів. Зрозуміло, що при цьому еритроцити вже не можуть виконувати свою функцію.</vt:lpstr>
      <vt:lpstr>Що стосується вживання пива, вже сам факт надходження в організм великої кількості рідини несприятливо відбивається на роботі не тільки серцево-судинної системи, але і нирок. У любителів хмільного «напою» формується так зване бичаче або пивне серце — розширення його меж, при цьому частішає частота серцевих скорочень, виникають аритмії, підвищується тиск.</vt:lpstr>
      <vt:lpstr>Оскільки етиловий спирт добре розчинний у воді, його надходження в органи і тканини тим вище, чим краще їх забезпечення кров'ю. Ймовірно, з цим і пов'язана висока токсичність алкоголю стосовно мозкової тканини.</vt:lpstr>
      <vt:lpstr>Саме у мозку виявляються найбільші зміни при розтині. Тверда мозкова оболонка напружена, м'які оболонки набряклі, повнокровні. Головний мозок різко набряклий, судини розширені, безліч дрібних кіст діаметром 1-2 мм. Ці кісти утворилися в місцях крововиливів і некрозу (омертвіння) ділянок речовини мозку.</vt:lpstr>
      <vt:lpstr>У випадках несмертельного гострого алкогольного отруєння в головному мозку і нервових клітинах його кори відбуваються ті ж самі процеси. Сприйняття потерпілого ускладнюється і сповільнюється, порушуються увага та пам'ять. Внаслідок цих змін, а також постійного впливу на людину алкогольного і питтєвого клімату, починаються глибокі зміни її характеру, психіки.</vt:lpstr>
      <vt:lpstr>Таким чином, якщо вживати алкоголь частіше, ніж один раз на два тижні, мозок не зможе звільнитися від впливу наркотичної отрути і весь час знаходитиметься в «напіввідключеному» стані. Якщо ж приймати алкоголь тривалий час, то робота вищих центрів так і не відновиться. У разі безперервної дії алкоголю на мозок шкода, що заподіюється йому, безперечна.</vt:lpstr>
      <vt:lpstr>У печінці відбувається окислення 90-98% етанолу до ацетальдегіду — дуже небезпечної і токсичної речовини. Потім ацетальдегід окислюється до оцтової кислоти, яка далі розщеплюється до води і вуглекислого газу. В інших органах і системах також можливе «переварювання» алкоголю, але в значно менших кількостях, ніж в печінці.</vt:lpstr>
      <vt:lpstr>Печінка поступово зменшується в розмірах, тобто зморщується, судини печінки здавлюються, кров в них застоюється, тиск підвищується в 3-4 рази. І якщо відбувається розрив судин, починається рясна кровотеча, постраждалі від якої часто гинуть. За даними ВООЗ, близько 80% хворих помирає протягом року після першої кровотечі. Зміни, описані вище, називаються цирозом печінки.</vt:lpstr>
      <vt:lpstr>Численні досліди на тваринах, проведені Іваном Петровичем Павловим, показали, що після порівняно невеликих доз алкоголю у собаки гаснуть вироблені умовні рефлекси і відновлюються лише через шість днів. Досліди пізніших років підтверджують негативну дію алкоголю на нервову систему. Друкарка, яка перед початком роботи випила 25 грамів горілки, робила помилок на 15-20% більше, ніж звичайно. Водії автомашин пропускали заборонні знаки, стрілець не міг точно влучити у мішень.</vt:lpstr>
      <vt:lpstr>При тривалому прийомі спиртних «напоїв» розвивається хронічний алкоголізм. За допомогою експериментів і спостережень над питущими людьми встановлено, що отруйність алкоголю тим сильніша, чим вища його концентрація.</vt:lpstr>
      <vt:lpstr>Смерть від опою в Російській імперії траплялася в 3-5 разів частіше, ніж в інших європейських країнах. Виходячи з цих даних, учені роблять абсолютно справедливий висновок, що тут існують особливі умови, що викликають безпрецедентну в порівнянні з іншими країнами алкогольну смертність, навіть при нижчому середньодушовому споживанні алкоголю. Аналіз раптових і випадкових смертей показує, що алкоголь як причина нещасних випадків до цих пір займає одне з провідних місць. </vt:lpstr>
      <vt:lpstr>Підготувала учениця 11 класу Шахрайчук Іванна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Ivanna and Dima</dc:creator>
  <cp:lastModifiedBy>Ivanna and Dima</cp:lastModifiedBy>
  <cp:revision>8</cp:revision>
  <dcterms:created xsi:type="dcterms:W3CDTF">2013-12-23T14:34:13Z</dcterms:created>
  <dcterms:modified xsi:type="dcterms:W3CDTF">2013-12-23T18:09:19Z</dcterms:modified>
</cp:coreProperties>
</file>