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5" r:id="rId4"/>
    <p:sldId id="274" r:id="rId5"/>
    <p:sldId id="257" r:id="rId6"/>
    <p:sldId id="258" r:id="rId7"/>
    <p:sldId id="276" r:id="rId8"/>
    <p:sldId id="259" r:id="rId9"/>
    <p:sldId id="260" r:id="rId10"/>
    <p:sldId id="264" r:id="rId11"/>
    <p:sldId id="268" r:id="rId12"/>
    <p:sldId id="269" r:id="rId13"/>
    <p:sldId id="261" r:id="rId14"/>
    <p:sldId id="278" r:id="rId15"/>
    <p:sldId id="279" r:id="rId16"/>
    <p:sldId id="267" r:id="rId17"/>
    <p:sldId id="271" r:id="rId18"/>
    <p:sldId id="272" r:id="rId19"/>
    <p:sldId id="262" r:id="rId20"/>
    <p:sldId id="275" r:id="rId21"/>
    <p:sldId id="277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7C13311-3246-421F-8471-915E4DADEDB8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5713AD0-124A-404E-BC0B-25D1A118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0%BF%D0%B0%D0%B9%D1%8F" TargetMode="External"/><Relationship Id="rId3" Type="http://schemas.openxmlformats.org/officeDocument/2006/relationships/hyperlink" Target="http://uk.wikipedia.org/wiki/%D0%A1%D0%BE%D1%8F" TargetMode="External"/><Relationship Id="rId7" Type="http://schemas.openxmlformats.org/officeDocument/2006/relationships/hyperlink" Target="http://uk.wikipedia.org/wiki/%D0%A6%D1%83%D0%BA%D1%80%D0%BE%D0%B2%D0%B8%D0%B9_%D0%B1%D1%83%D1%80%D1%8F%D0%B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0%D0%B2%D0%BE%D0%B2%D0%BD%D0%B8%D0%BA" TargetMode="External"/><Relationship Id="rId11" Type="http://schemas.openxmlformats.org/officeDocument/2006/relationships/hyperlink" Target="http://uk.wikipedia.org/wiki/%D0%A2%D0%BE%D0%BC%D0%B0%D1%82" TargetMode="External"/><Relationship Id="rId5" Type="http://schemas.openxmlformats.org/officeDocument/2006/relationships/hyperlink" Target="http://uk.wikipedia.org/wiki/%D0%A0%D0%B0%D0%BF%D1%81" TargetMode="External"/><Relationship Id="rId10" Type="http://schemas.openxmlformats.org/officeDocument/2006/relationships/hyperlink" Target="http://uk.wikipedia.org/wiki/%D0%9F%D0%B0%D0%BF%D1%80%D0%B8%D0%BA%D0%B0" TargetMode="External"/><Relationship Id="rId4" Type="http://schemas.openxmlformats.org/officeDocument/2006/relationships/hyperlink" Target="http://uk.wikipedia.org/wiki/%D0%9A%D1%83%D0%BA%D1%83%D1%80%D1%83%D0%B4%D0%B7%D0%B0" TargetMode="External"/><Relationship Id="rId9" Type="http://schemas.openxmlformats.org/officeDocument/2006/relationships/hyperlink" Target="http://uk.wikipedia.org/wiki/%D0%93%D0%B0%D1%80%D0%B1%D1%83%D0%B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000636"/>
            <a:ext cx="7358114" cy="17145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роздуми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3071810"/>
            <a:ext cx="8425230" cy="20002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ію</a:t>
            </a:r>
            <a:r>
              <a:rPr lang="uk-UA" dirty="0" smtClean="0"/>
              <a:t> з біології підготували</a:t>
            </a:r>
          </a:p>
          <a:p>
            <a:r>
              <a:rPr lang="uk-UA" dirty="0" smtClean="0"/>
              <a:t>Учениці 11-А класу</a:t>
            </a:r>
          </a:p>
          <a:p>
            <a:r>
              <a:rPr lang="uk-UA" dirty="0" smtClean="0"/>
              <a:t>Спеціалізованої школи № 11</a:t>
            </a:r>
          </a:p>
          <a:p>
            <a:r>
              <a:rPr lang="uk-UA" dirty="0" err="1" smtClean="0"/>
              <a:t>Алдаркіна</a:t>
            </a:r>
            <a:r>
              <a:rPr lang="uk-UA" dirty="0" smtClean="0"/>
              <a:t> </a:t>
            </a:r>
            <a:r>
              <a:rPr lang="uk-UA" dirty="0" err="1" smtClean="0"/>
              <a:t>Наіля</a:t>
            </a:r>
            <a:endParaRPr lang="uk-UA" dirty="0" smtClean="0"/>
          </a:p>
          <a:p>
            <a:r>
              <a:rPr lang="uk-UA" dirty="0" err="1" smtClean="0"/>
              <a:t>Келеберда</a:t>
            </a:r>
            <a:r>
              <a:rPr lang="uk-UA" dirty="0" smtClean="0"/>
              <a:t> Антоніна</a:t>
            </a:r>
            <a:endParaRPr lang="ru-RU" dirty="0"/>
          </a:p>
        </p:txBody>
      </p:sp>
      <p:pic>
        <p:nvPicPr>
          <p:cNvPr id="4" name="Рисунок 3" descr="h_wvcVJgU4ITj8F3msMklAyEx2GKp10WYf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4396184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714884"/>
            <a:ext cx="6210320" cy="1785950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+</a:t>
            </a:r>
            <a:endParaRPr lang="ru-RU" sz="9600" dirty="0"/>
          </a:p>
        </p:txBody>
      </p:sp>
      <p:pic>
        <p:nvPicPr>
          <p:cNvPr id="4" name="Содержимое 3" descr="tradeboardBCO5If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7572428" cy="47768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746760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9600" dirty="0" smtClean="0"/>
              <a:t>=</a:t>
            </a:r>
            <a:endParaRPr lang="ru-RU" sz="96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42852"/>
            <a:ext cx="3429024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/>
              <a:t>   ?????</a:t>
            </a:r>
            <a:endParaRPr lang="ru-RU" sz="9600" dirty="0"/>
          </a:p>
        </p:txBody>
      </p:sp>
      <p:pic>
        <p:nvPicPr>
          <p:cNvPr id="4" name="Содержимое 3" descr="Hommecoch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000240"/>
            <a:ext cx="45259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ик\Pictures\222222222222img18.jpg"/>
          <p:cNvPicPr>
            <a:picLocks noChangeAspect="1" noChangeArrowheads="1"/>
          </p:cNvPicPr>
          <p:nvPr/>
        </p:nvPicPr>
        <p:blipFill>
          <a:blip r:embed="rId2" cstate="print"/>
          <a:srcRect l="17187" t="14062" r="16015" b="15625"/>
          <a:stretch>
            <a:fillRect/>
          </a:stretch>
        </p:blipFill>
        <p:spPr bwMode="auto">
          <a:xfrm>
            <a:off x="214282" y="-26367"/>
            <a:ext cx="8720198" cy="68843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467600" cy="5840435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Переважна кількість сучасних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генномодифікованих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продуктів — рослинного походження. Станом на 2009 р., комерціалізовано і допущено до вирощування (як мінімум в одній із країн світу) 33 види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трансгенних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рослин: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Соя"/>
              </a:rPr>
              <a:t>соя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Кукурудза"/>
              </a:rPr>
              <a:t>кукурудза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9,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tooltip="Рапс"/>
              </a:rPr>
              <a:t>рапс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4,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 tooltip="Бавовник"/>
              </a:rPr>
              <a:t>бавовник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12,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 tooltip="Цукровий буряк"/>
              </a:rPr>
              <a:t>цукровий буряк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8" tooltip="Папайя"/>
              </a:rPr>
              <a:t>папайя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2,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9" tooltip="Гарбуз"/>
              </a:rPr>
              <a:t>гарбуз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0" tooltip="Паприка"/>
              </a:rPr>
              <a:t>паприка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1,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1" tooltip="Томат"/>
              </a:rPr>
              <a:t>томат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різних стадіях розглядаються запити на дозвіл для ще близько 90 різних видів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трансгенних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рослин, у тому числі картоплі, сливи, люцерни, квасолі, пшениці, земляного горіха, гірчиці, цвітної капусти, перцю </a:t>
            </a:r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чилі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 інших.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47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57166"/>
            <a:ext cx="4688981" cy="2857520"/>
          </a:xfrm>
        </p:spPr>
      </p:pic>
      <p:pic>
        <p:nvPicPr>
          <p:cNvPr id="5" name="Рисунок 4" descr="b_3466_2011_05_12_11_33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0" y="4000500"/>
            <a:ext cx="5524500" cy="2857500"/>
          </a:xfrm>
          <a:prstGeom prst="rect">
            <a:avLst/>
          </a:prstGeom>
        </p:spPr>
      </p:pic>
      <p:pic>
        <p:nvPicPr>
          <p:cNvPr id="6" name="Рисунок 5" descr="apple_or_frog_naturalist_if_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3985468" cy="30289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smtClean="0"/>
              <a:t>ГМО має багато аргументів «за</a:t>
            </a:r>
            <a:r>
              <a:rPr lang="uk-UA" sz="4800" dirty="0" smtClean="0"/>
              <a:t>»….</a:t>
            </a:r>
            <a:endParaRPr lang="ru-RU" dirty="0"/>
          </a:p>
        </p:txBody>
      </p:sp>
      <p:pic>
        <p:nvPicPr>
          <p:cNvPr id="4" name="Содержимое 3" descr="moty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8483681" cy="47149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dirty="0" smtClean="0"/>
              <a:t>+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4643470"/>
          </a:xfrm>
        </p:spPr>
        <p:txBody>
          <a:bodyPr>
            <a:normAutofit/>
          </a:bodyPr>
          <a:lstStyle/>
          <a:p>
            <a:r>
              <a:rPr lang="uk-UA" dirty="0" smtClean="0"/>
              <a:t>Генетична модифікація може надавати рослині й харчовому продукту, що виробляється з неї, цілий ряд певних ознак. Переважна кількість генно-модифікованих організмів є стійкими до збудників хвороб (вірусів та грибів), комах-шкідників або до гербіцидів. Це значно полегшує культивування, а також зменшує витрати на обробку </a:t>
            </a:r>
            <a:r>
              <a:rPr lang="uk-UA" dirty="0" err="1" smtClean="0"/>
              <a:t>ядохімікатами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…</a:t>
            </a:r>
            <a:r>
              <a:rPr lang="uk-UA" sz="3600" dirty="0" err="1" smtClean="0"/>
              <a:t>.але</a:t>
            </a:r>
            <a:r>
              <a:rPr lang="uk-UA" sz="3600" dirty="0" smtClean="0"/>
              <a:t> </a:t>
            </a:r>
            <a:r>
              <a:rPr lang="uk-UA" sz="3600" dirty="0" smtClean="0"/>
              <a:t>є і аргументи «проти»</a:t>
            </a:r>
            <a:endParaRPr lang="ru-RU" sz="3600" dirty="0"/>
          </a:p>
        </p:txBody>
      </p:sp>
      <p:pic>
        <p:nvPicPr>
          <p:cNvPr id="5122" name="Picture 2" descr="C:\Users\Славик\Pictures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130" t="27780" r="8172" b="21711"/>
          <a:stretch>
            <a:fillRect/>
          </a:stretch>
        </p:blipFill>
        <p:spPr bwMode="auto">
          <a:xfrm>
            <a:off x="2000232" y="1696028"/>
            <a:ext cx="5000660" cy="5161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9600" dirty="0" smtClean="0"/>
              <a:t>-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 збільшення </a:t>
            </a:r>
            <a:r>
              <a:rPr lang="uk-UA" dirty="0" smtClean="0"/>
              <a:t>використання в сільському господарстві токсичних пестицидів, загроза родючості ґрунту, генетичне забруднення сусідніх земель, зменшення чисельності не тільки комах-шкідників, але й корисних комах, створення «</a:t>
            </a:r>
            <a:r>
              <a:rPr lang="uk-UA" dirty="0" err="1" smtClean="0"/>
              <a:t>суперпестицидів</a:t>
            </a:r>
            <a:r>
              <a:rPr lang="uk-UA" dirty="0" smtClean="0"/>
              <a:t>», виникнення нових штамів вірусів рослин, проти яких, можливо, жодні генні інженери не допоможуть.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mo_he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62040"/>
            <a:ext cx="5595960" cy="559596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3714776"/>
          </a:xfrm>
        </p:spPr>
        <p:txBody>
          <a:bodyPr/>
          <a:lstStyle/>
          <a:p>
            <a:r>
              <a:rPr lang="uk-UA" dirty="0" smtClean="0"/>
              <a:t>Противники технології </a:t>
            </a:r>
            <a:r>
              <a:rPr lang="uk-UA" dirty="0" err="1" smtClean="0"/>
              <a:t>рекомбінантної</a:t>
            </a:r>
            <a:r>
              <a:rPr lang="uk-UA" dirty="0" smtClean="0"/>
              <a:t> ДНК </a:t>
            </a:r>
            <a:r>
              <a:rPr lang="uk-UA" dirty="0" smtClean="0"/>
              <a:t>вважають</a:t>
            </a:r>
            <a:r>
              <a:rPr lang="uk-UA" dirty="0" smtClean="0"/>
              <a:t>, що ця технологія є не тільки ризикованою, але й морально неприйнятною. Продукти, створені в результаті маніпуляцій із генами, вони прозвали «їжею </a:t>
            </a:r>
            <a:r>
              <a:rPr lang="uk-UA" dirty="0" err="1" smtClean="0"/>
              <a:t>Франкенштейна</a:t>
            </a:r>
            <a:r>
              <a:rPr lang="uk-UA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456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829576" cy="591187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Бурхливий розвиток генетики, цитології, фізіології, селекції та можливість технічного оснащення лабораторій створили основу для більш глибокого і повного розуміння законів кодування, збереження і передачі спадкової інформації в організмах бактерій, вірусів, рослин і тварин. Усе це поступово привело до розвитку нової галузі біології — генної інженерії.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До речі…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5554683"/>
          </a:xfrm>
        </p:spPr>
        <p:txBody>
          <a:bodyPr/>
          <a:lstStyle/>
          <a:p>
            <a:r>
              <a:rPr lang="uk-UA" dirty="0" smtClean="0"/>
              <a:t>Якщо продукт вмістить більше 0.9% ГМО,про це повинно бути вказано на упаковці. Однак,прямого маркування </a:t>
            </a:r>
            <a:r>
              <a:rPr lang="uk-UA" dirty="0" err="1" smtClean="0"/>
              <a:t>“Містить</a:t>
            </a:r>
            <a:r>
              <a:rPr lang="uk-UA" dirty="0" smtClean="0"/>
              <a:t> ГМО” не існує. Місткість ГМО та відсотки повинні бути вказані на упаковці в складі продукту. Будьте уважними!</a:t>
            </a:r>
            <a:endParaRPr lang="ru-RU" dirty="0"/>
          </a:p>
        </p:txBody>
      </p:sp>
      <p:pic>
        <p:nvPicPr>
          <p:cNvPr id="4" name="Рисунок 3" descr="1265368941_1265309298849.jpg"/>
          <p:cNvPicPr>
            <a:picLocks noChangeAspect="1"/>
          </p:cNvPicPr>
          <p:nvPr/>
        </p:nvPicPr>
        <p:blipFill>
          <a:blip r:embed="rId2" cstate="print"/>
          <a:srcRect l="10000" t="16230" r="12499" b="18324"/>
          <a:stretch>
            <a:fillRect/>
          </a:stretch>
        </p:blipFill>
        <p:spPr>
          <a:xfrm>
            <a:off x="2428860" y="3214686"/>
            <a:ext cx="4517709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ГМО ховаються за індексами Е</a:t>
            </a:r>
            <a:endParaRPr lang="ru-RU" dirty="0"/>
          </a:p>
        </p:txBody>
      </p:sp>
      <p:pic>
        <p:nvPicPr>
          <p:cNvPr id="3074" name="Picture 2" descr="C:\Users\Славик\Pictures\222222222222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78" t="26201" r="2253" b="12241"/>
          <a:stretch>
            <a:fillRect/>
          </a:stretch>
        </p:blipFill>
        <p:spPr bwMode="auto">
          <a:xfrm>
            <a:off x="357158" y="1500174"/>
            <a:ext cx="863117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996138" cy="1143000"/>
          </a:xfrm>
        </p:spPr>
        <p:txBody>
          <a:bodyPr/>
          <a:lstStyle/>
          <a:p>
            <a:pPr algn="ctr"/>
            <a:r>
              <a:rPr lang="uk-UA" dirty="0" smtClean="0"/>
              <a:t>Дякуємо за </a:t>
            </a:r>
            <a:r>
              <a:rPr lang="uk-UA" dirty="0" err="1" smtClean="0"/>
              <a:t>увагу</a:t>
            </a:r>
            <a:r>
              <a:rPr lang="uk-UA" dirty="0" err="1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Содержимое 3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</p:spPr>
        <p:txBody>
          <a:bodyPr>
            <a:normAutofit fontScale="92500"/>
          </a:bodyPr>
          <a:lstStyle/>
          <a:p>
            <a:r>
              <a:rPr lang="uk-UA" b="1" i="1" dirty="0" smtClean="0"/>
              <a:t>Генетична (генна) інженерія </a:t>
            </a:r>
            <a:r>
              <a:rPr lang="uk-UA" dirty="0" smtClean="0"/>
              <a:t>— </a:t>
            </a:r>
            <a:r>
              <a:rPr lang="uk-UA" dirty="0" smtClean="0"/>
              <a:t>галузь </a:t>
            </a:r>
            <a:r>
              <a:rPr lang="uk-UA" dirty="0" smtClean="0"/>
              <a:t>молекулярної біології і генетики, метою якої є конструювання </a:t>
            </a:r>
            <a:r>
              <a:rPr lang="uk-UA" dirty="0" smtClean="0"/>
              <a:t>генетичних </a:t>
            </a:r>
            <a:r>
              <a:rPr lang="uk-UA" dirty="0" smtClean="0"/>
              <a:t>структур за попередньо складеним планом створення організмів із новою генетичною програмою. Виникнення генної інженерії стало можливим завдяки синтезу ідей і методів </a:t>
            </a:r>
            <a:r>
              <a:rPr lang="uk-UA" dirty="0" smtClean="0"/>
              <a:t>молекулярної </a:t>
            </a:r>
            <a:r>
              <a:rPr lang="uk-UA" dirty="0" smtClean="0"/>
              <a:t>біології, генетики, біохімії</a:t>
            </a:r>
            <a:br>
              <a:rPr lang="uk-UA" dirty="0" smtClean="0"/>
            </a:br>
            <a:r>
              <a:rPr lang="uk-UA" dirty="0" smtClean="0"/>
              <a:t>і </a:t>
            </a:r>
            <a:r>
              <a:rPr lang="uk-UA" dirty="0" smtClean="0"/>
              <a:t>мікробіології</a:t>
            </a:r>
            <a:r>
              <a:rPr lang="uk-UA" dirty="0" smtClean="0"/>
              <a:t>. Успіхи експериментальної біології дозволили винайти методи введення штучно створених генів у ядра сперматозоїдів чи яйцеклітин. У результаті виникла можливість одержання </a:t>
            </a:r>
            <a:r>
              <a:rPr lang="uk-UA" b="1" i="1" dirty="0" err="1" smtClean="0"/>
              <a:t>трансгенних</a:t>
            </a:r>
            <a:r>
              <a:rPr lang="uk-UA" b="1" i="1" dirty="0" smtClean="0"/>
              <a:t> тварин</a:t>
            </a:r>
            <a:r>
              <a:rPr lang="uk-UA" dirty="0" smtClean="0"/>
              <a:t>, тобто тварин, що несуть у своєму організмі чужорідні гени. У такий спосіб створюють генетично модифіковану їжу.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c6d28627bd610d581037ad1c685cd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19390" cy="3508395"/>
          </a:xfrm>
        </p:spPr>
      </p:pic>
      <p:pic>
        <p:nvPicPr>
          <p:cNvPr id="6" name="Рисунок 5" descr="s44544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806340"/>
            <a:ext cx="2714612" cy="4051660"/>
          </a:xfrm>
          <a:prstGeom prst="rect">
            <a:avLst/>
          </a:prstGeom>
        </p:spPr>
      </p:pic>
      <p:pic>
        <p:nvPicPr>
          <p:cNvPr id="5" name="Рисунок 4" descr="psevdoadenoviral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142984"/>
            <a:ext cx="4569931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лавик\Pictures\22222222222img19.jpg"/>
          <p:cNvPicPr>
            <a:picLocks noChangeAspect="1" noChangeArrowheads="1"/>
          </p:cNvPicPr>
          <p:nvPr/>
        </p:nvPicPr>
        <p:blipFill>
          <a:blip r:embed="rId2" cstate="print"/>
          <a:srcRect l="7812" t="15625" r="5468" b="12500"/>
          <a:stretch>
            <a:fillRect/>
          </a:stretch>
        </p:blipFill>
        <p:spPr bwMode="auto">
          <a:xfrm>
            <a:off x="65162" y="500042"/>
            <a:ext cx="9078838" cy="56436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5"/>
            <a:ext cx="8786874" cy="4357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Генетично 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модифіковані організми (ГМО) — 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 організми, у яких генетичний матеріал (ДНК) змінений у такий спосіб, що не відбувається в природних умовах. Цю технологію часто називають «сучасною біотехнологією» або «генною технологією». Це дозволяє переносити відібрані індивідуальні гени з одного організму в інший.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20209o_594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7"/>
            <a:ext cx="9144064" cy="607223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072097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Уперше </a:t>
            </a:r>
            <a:r>
              <a:rPr lang="uk-UA" b="1" dirty="0" err="1" smtClean="0"/>
              <a:t>трансгенні</a:t>
            </a:r>
            <a:r>
              <a:rPr lang="uk-UA" b="1" dirty="0" smtClean="0"/>
              <a:t> (генетично модифіковані) продукти були розроблені в США корпорацією «</a:t>
            </a:r>
            <a:r>
              <a:rPr lang="uk-UA" b="1" dirty="0" err="1" smtClean="0"/>
              <a:t>Монсанто</a:t>
            </a:r>
            <a:r>
              <a:rPr lang="uk-UA" b="1" dirty="0" smtClean="0"/>
              <a:t>». Сьогодні ця компанія контролює 80 % світового ринку виробництва ГМО. У 1988 р. вперше були посіяні </a:t>
            </a:r>
            <a:r>
              <a:rPr lang="uk-UA" b="1" dirty="0" err="1" smtClean="0"/>
              <a:t>трансгенні</a:t>
            </a:r>
            <a:r>
              <a:rPr lang="uk-UA" b="1" dirty="0" smtClean="0"/>
              <a:t> злаки, а 1993 р. перші продукти з </a:t>
            </a:r>
            <a:r>
              <a:rPr lang="uk-UA" b="1" dirty="0" err="1" smtClean="0"/>
              <a:t>ГМ-компонентами</a:t>
            </a:r>
            <a:r>
              <a:rPr lang="uk-UA" b="1" dirty="0" smtClean="0"/>
              <a:t> з’явилися у продажу (першим був генетично модифікований </a:t>
            </a:r>
            <a:r>
              <a:rPr lang="uk-UA" b="1" dirty="0" smtClean="0"/>
              <a:t>томат;</a:t>
            </a:r>
            <a:r>
              <a:rPr lang="uk-UA" b="1" dirty="0" smtClean="0"/>
              <a:t> </a:t>
            </a:r>
            <a:r>
              <a:rPr lang="uk-UA" b="1" dirty="0" smtClean="0"/>
              <a:t>у </a:t>
            </a:r>
            <a:r>
              <a:rPr lang="uk-UA" b="1" dirty="0" smtClean="0"/>
              <a:t>ньому був «відключений» </a:t>
            </a:r>
            <a:r>
              <a:rPr lang="uk-UA" b="1" dirty="0" smtClean="0"/>
              <a:t>ген,який сприяв сповільненню </a:t>
            </a:r>
            <a:r>
              <a:rPr lang="uk-UA" b="1" dirty="0" smtClean="0"/>
              <a:t>й</a:t>
            </a:r>
            <a:r>
              <a:rPr lang="uk-UA" b="1" dirty="0" smtClean="0"/>
              <a:t>ого дозрівання)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лавик\Pictures\2222222222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10" t="10417" r="5804" b="10663"/>
          <a:stretch>
            <a:fillRect/>
          </a:stretch>
        </p:blipFill>
        <p:spPr bwMode="auto">
          <a:xfrm>
            <a:off x="214282" y="642918"/>
            <a:ext cx="867971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329642" cy="3000396"/>
          </a:xfrm>
        </p:spPr>
        <p:txBody>
          <a:bodyPr/>
          <a:lstStyle/>
          <a:p>
            <a:r>
              <a:rPr lang="uk-UA" dirty="0" smtClean="0"/>
              <a:t>Перша у світі мавпа (самець </a:t>
            </a:r>
            <a:r>
              <a:rPr lang="uk-UA" dirty="0" err="1" smtClean="0"/>
              <a:t>Енді</a:t>
            </a:r>
            <a:r>
              <a:rPr lang="uk-UA" dirty="0" smtClean="0"/>
              <a:t>) зі зміненим генетичним кодом з’явилася на </a:t>
            </a:r>
            <a:r>
              <a:rPr lang="uk-UA" dirty="0" smtClean="0"/>
              <a:t>світ</a:t>
            </a:r>
            <a:r>
              <a:rPr lang="ru-RU" dirty="0" smtClean="0"/>
              <a:t> </a:t>
            </a:r>
            <a:r>
              <a:rPr lang="uk-UA" dirty="0" smtClean="0"/>
              <a:t>у </a:t>
            </a:r>
            <a:r>
              <a:rPr lang="uk-UA" dirty="0" smtClean="0"/>
              <a:t>США. Вона народилася після того, як у яйцеклітину її матері був вбудований ген медузи.</a:t>
            </a:r>
            <a:endParaRPr lang="ru-RU" dirty="0"/>
          </a:p>
        </p:txBody>
      </p:sp>
      <p:pic>
        <p:nvPicPr>
          <p:cNvPr id="4" name="Рисунок 3" descr="238601-hayalimaymun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00306"/>
            <a:ext cx="6237952" cy="4152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3"/>
            <a:ext cx="8472518" cy="4143404"/>
          </a:xfrm>
        </p:spPr>
        <p:txBody>
          <a:bodyPr>
            <a:normAutofit/>
          </a:bodyPr>
          <a:lstStyle/>
          <a:p>
            <a:r>
              <a:rPr lang="uk-UA" dirty="0" smtClean="0"/>
              <a:t>Також створювався гібрид людини і свині. З людської клітини видалили ядро</a:t>
            </a:r>
            <a:br>
              <a:rPr lang="uk-UA" dirty="0" smtClean="0"/>
            </a:br>
            <a:r>
              <a:rPr lang="uk-UA" dirty="0" smtClean="0"/>
              <a:t>й імплантували його до яйцеклітини свині, яку попередньо звільнили від власного генетичного матеріалу. У результаті одержали ембріон, що прожив 32 доби, доки вчені не вирішили його знищити.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6259485</TotalTime>
  <Words>556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Трансгенні організми:  факти і роздуми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+</vt:lpstr>
      <vt:lpstr>Слайд 11</vt:lpstr>
      <vt:lpstr>   ?????</vt:lpstr>
      <vt:lpstr>Слайд 13</vt:lpstr>
      <vt:lpstr>Слайд 14</vt:lpstr>
      <vt:lpstr>ГМО має багато аргументів «за»….</vt:lpstr>
      <vt:lpstr>+</vt:lpstr>
      <vt:lpstr>….але є і аргументи «проти»</vt:lpstr>
      <vt:lpstr>-</vt:lpstr>
      <vt:lpstr>Слайд 19</vt:lpstr>
      <vt:lpstr>До речі…</vt:lpstr>
      <vt:lpstr>ГМО ховаються за індексами Е</vt:lpstr>
      <vt:lpstr>Дякуємо за увагу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Трансгенні організми:  факти і роздуми</dc:title>
  <dc:creator>Славик</dc:creator>
  <cp:lastModifiedBy>Славик</cp:lastModifiedBy>
  <cp:revision>26</cp:revision>
  <dcterms:created xsi:type="dcterms:W3CDTF">2001-12-31T23:40:29Z</dcterms:created>
  <dcterms:modified xsi:type="dcterms:W3CDTF">2013-11-25T19:28:24Z</dcterms:modified>
</cp:coreProperties>
</file>